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627" r:id="rId2"/>
    <p:sldId id="998" r:id="rId3"/>
    <p:sldId id="999" r:id="rId4"/>
    <p:sldId id="995" r:id="rId5"/>
    <p:sldId id="996" r:id="rId6"/>
    <p:sldId id="997" r:id="rId7"/>
    <p:sldId id="884" r:id="rId8"/>
    <p:sldId id="885" r:id="rId9"/>
    <p:sldId id="887" r:id="rId10"/>
    <p:sldId id="1043" r:id="rId11"/>
    <p:sldId id="893" r:id="rId12"/>
    <p:sldId id="895" r:id="rId13"/>
    <p:sldId id="900" r:id="rId14"/>
    <p:sldId id="901" r:id="rId15"/>
    <p:sldId id="902" r:id="rId16"/>
    <p:sldId id="903" r:id="rId17"/>
    <p:sldId id="904" r:id="rId18"/>
    <p:sldId id="905" r:id="rId19"/>
    <p:sldId id="906" r:id="rId20"/>
    <p:sldId id="911" r:id="rId21"/>
    <p:sldId id="1020" r:id="rId22"/>
    <p:sldId id="1021" r:id="rId23"/>
    <p:sldId id="1022" r:id="rId24"/>
    <p:sldId id="1023" r:id="rId25"/>
    <p:sldId id="916" r:id="rId26"/>
    <p:sldId id="918" r:id="rId27"/>
    <p:sldId id="925" r:id="rId28"/>
    <p:sldId id="926" r:id="rId29"/>
    <p:sldId id="928" r:id="rId30"/>
    <p:sldId id="929" r:id="rId31"/>
    <p:sldId id="930" r:id="rId32"/>
    <p:sldId id="931" r:id="rId33"/>
    <p:sldId id="932" r:id="rId34"/>
    <p:sldId id="933" r:id="rId35"/>
    <p:sldId id="936" r:id="rId36"/>
    <p:sldId id="1013" r:id="rId37"/>
    <p:sldId id="947" r:id="rId38"/>
    <p:sldId id="950" r:id="rId39"/>
    <p:sldId id="951" r:id="rId40"/>
    <p:sldId id="952" r:id="rId41"/>
    <p:sldId id="953" r:id="rId42"/>
    <p:sldId id="954" r:id="rId43"/>
    <p:sldId id="955" r:id="rId44"/>
    <p:sldId id="958" r:id="rId45"/>
    <p:sldId id="969" r:id="rId46"/>
    <p:sldId id="971" r:id="rId47"/>
    <p:sldId id="1050" r:id="rId48"/>
    <p:sldId id="1052" r:id="rId49"/>
    <p:sldId id="1053" r:id="rId50"/>
    <p:sldId id="1056" r:id="rId51"/>
    <p:sldId id="1057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33"/>
    <a:srgbClr val="FF66FF"/>
    <a:srgbClr val="FF3300"/>
    <a:srgbClr val="6699FF"/>
    <a:srgbClr val="FFFF66"/>
    <a:srgbClr val="FFFF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60"/>
  </p:normalViewPr>
  <p:slideViewPr>
    <p:cSldViewPr>
      <p:cViewPr varScale="1">
        <p:scale>
          <a:sx n="87" d="100"/>
          <a:sy n="87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2975C8-D398-4427-B314-3BB401962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CEC97-9127-4E0F-AAF4-15326C194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76D13-4605-43E7-A562-4D323ADAA6B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Category 1 - 10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7A0421-A775-45CB-BF50-41F67A62AB75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Category 1 - 20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80256C-5F96-4894-B254-9B6BB39AF61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61E06-F4CD-44BA-B6CF-C18323C4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8156-F553-4643-ACD3-C969ADDF0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ECCD-4275-4837-9071-51E549CF5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82BB-FAFD-4E8D-B6FE-317196D6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087F3-17A5-48DB-9586-5BE30999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3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A0DD-1D4A-4616-8650-EB8E65DAD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117DA-AEE5-4ACF-A7BE-4B4F70E3E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1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3A4C-E1F2-4E4F-874D-7CEC6D4C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4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B548C-28AE-4733-8FA5-6C7C75B1B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C81F-13CE-4088-BC0A-9AB235ED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4780-4475-45E4-8B1C-15894FC1D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154C-D1C9-4014-9F1F-16888997D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40CC81-D716-4555-9CF1-3BC5961A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Geology_Unit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44470" name="Group 54"/>
          <p:cNvGraphicFramePr>
            <a:graphicFrameLocks noGrp="1"/>
          </p:cNvGraphicFramePr>
          <p:nvPr/>
        </p:nvGraphicFramePr>
        <p:xfrm>
          <a:off x="304800" y="838200"/>
          <a:ext cx="8458200" cy="5491164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111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MOVING AROUND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LAYERS OF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EVIDENCE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TERRARIFIC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 LOT ON YOUR PLATE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NAME THE PLACE AND CONTINENT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9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097" name="TextBox 50"/>
          <p:cNvSpPr txBox="1">
            <a:spLocks noChangeArrowheads="1"/>
          </p:cNvSpPr>
          <p:nvPr/>
        </p:nvSpPr>
        <p:spPr bwMode="auto">
          <a:xfrm>
            <a:off x="152400" y="152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 Dynamic Earth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scientist was the first to propose that the continents were once together?</a:t>
            </a:r>
          </a:p>
          <a:p>
            <a:pPr eaLnBrk="1" hangingPunct="1"/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1267" name="Picture 3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gonomad.com/armchairtravel/uploaded_images/alfred-wegener-7718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62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00" y="2209800"/>
            <a:ext cx="1066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1870075" cy="219075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24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Name the Supercontinent below? 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2291" name="Picture 3" descr="purple_md_bl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angea_pl_gi_ub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458200" cy="571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10400" y="1066800"/>
            <a:ext cx="1447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Before the Supercontinent P_ _ _ _ _, name the two prior supercontinents circled below?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2209800" y="1828800"/>
            <a:ext cx="4724400" cy="1752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057400" y="4267200"/>
            <a:ext cx="4724400" cy="1752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751619" name="Group 3"/>
          <p:cNvGraphicFramePr>
            <a:graphicFrameLocks noGrp="1"/>
          </p:cNvGraphicFramePr>
          <p:nvPr/>
        </p:nvGraphicFramePr>
        <p:xfrm>
          <a:off x="304800" y="838200"/>
          <a:ext cx="8458200" cy="5491163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111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MOVING AROUND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</a:rPr>
                        <a:t>LAYERS OF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Times New Roman" pitchFamily="18" charset="0"/>
                        </a:rPr>
                        <a:t>EVIDENCE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TERRARIFIC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 LOT ON YOUR PLATE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NAME THE PLACE AND CONTINENT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3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8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14385" name="TextBox 50"/>
          <p:cNvSpPr txBox="1">
            <a:spLocks noChangeArrowheads="1"/>
          </p:cNvSpPr>
          <p:nvPr/>
        </p:nvSpPr>
        <p:spPr bwMode="auto">
          <a:xfrm>
            <a:off x="152400" y="152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 Dynamic Earth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</a:t>
            </a:r>
            <a:r>
              <a:rPr lang="en-US" u="sng" smtClean="0">
                <a:solidFill>
                  <a:srgbClr val="FFFF00"/>
                </a:solidFill>
              </a:rPr>
              <a:t>not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 evidence of continental drift?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6600"/>
                </a:solidFill>
              </a:rPr>
              <a:t>	</a:t>
            </a:r>
            <a:r>
              <a:rPr lang="en-US" sz="2800" smtClean="0">
                <a:solidFill>
                  <a:schemeClr val="tx1"/>
                </a:solidFill>
              </a:rPr>
              <a:t>	A.) The Shapes Match.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B.) Same fossils found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C.) Different rock structures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D.) Fossils of Trees and Animals in Antarctica.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E.) Magnetic layers in sea floor spreading.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077200" y="33528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</a:t>
            </a:r>
            <a:r>
              <a:rPr lang="en-US" u="sng" smtClean="0">
                <a:solidFill>
                  <a:srgbClr val="FFFF00"/>
                </a:solidFill>
              </a:rPr>
              <a:t>not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 evidence of continental drift?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6600"/>
                </a:solidFill>
              </a:rPr>
              <a:t>		A.) The Shapes Match.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00FF99"/>
                </a:solidFill>
              </a:rPr>
              <a:t>	</a:t>
            </a:r>
            <a:r>
              <a:rPr lang="en-US" sz="2800" smtClean="0">
                <a:solidFill>
                  <a:schemeClr val="tx1"/>
                </a:solidFill>
              </a:rPr>
              <a:t>B.) Same fossils found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C.) Different rock structures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D.) Fossils of Trees and Animals in Antarctica.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E.) Magnetic layers in sea floor spreading.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077200" y="33528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</a:t>
            </a:r>
            <a:r>
              <a:rPr lang="en-US" u="sng" smtClean="0">
                <a:solidFill>
                  <a:srgbClr val="FFFF00"/>
                </a:solidFill>
              </a:rPr>
              <a:t>not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 evidence of continental drift?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6600"/>
                </a:solidFill>
              </a:rPr>
              <a:t>		A.) The Shapes Match.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00FF99"/>
                </a:solidFill>
              </a:rPr>
              <a:t>	B.) Same fossils found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C.) Different rock structures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D.) Fossils of Trees and Animals in Antarctica.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E.) Magnetic layers in sea floor spreading.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77200" y="33528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</a:t>
            </a:r>
            <a:r>
              <a:rPr lang="en-US" u="sng" smtClean="0">
                <a:solidFill>
                  <a:srgbClr val="FFFF00"/>
                </a:solidFill>
              </a:rPr>
              <a:t>not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 evidence of continental drift?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6600"/>
                </a:solidFill>
              </a:rPr>
              <a:t>		A.) The Shapes Match.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00FF99"/>
                </a:solidFill>
              </a:rPr>
              <a:t>	B.) Same fossils found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9966FF"/>
                </a:solidFill>
              </a:rPr>
              <a:t>	C.) Different rock structures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D.) Fossils of Trees and Animals in Antarctica.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E.) Magnetic layers in sea floor spreading.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077200" y="33528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</a:t>
            </a:r>
            <a:r>
              <a:rPr lang="en-US" u="sng" smtClean="0">
                <a:solidFill>
                  <a:srgbClr val="FFFF00"/>
                </a:solidFill>
              </a:rPr>
              <a:t>not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 evidence of continental drift?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6600"/>
                </a:solidFill>
              </a:rPr>
              <a:t>		A.) The Shapes Match.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00FF99"/>
                </a:solidFill>
              </a:rPr>
              <a:t>	B.) Same fossils found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9966FF"/>
                </a:solidFill>
              </a:rPr>
              <a:t>	C.) Different rock structures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</a:t>
            </a:r>
            <a:r>
              <a:rPr lang="en-US" sz="2800" smtClean="0">
                <a:solidFill>
                  <a:schemeClr val="accent1"/>
                </a:solidFill>
              </a:rPr>
              <a:t>D.) Fossils of Trees and Animals in Antarctica.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	E.) Magnetic layers in sea floor spreading.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077200" y="33528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is </a:t>
            </a:r>
            <a:r>
              <a:rPr lang="en-US" u="sng" smtClean="0">
                <a:solidFill>
                  <a:srgbClr val="FFFF00"/>
                </a:solidFill>
              </a:rPr>
              <a:t>not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an evidence of continental drift?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6600"/>
                </a:solidFill>
              </a:rPr>
              <a:t>		A.) The Shapes Match.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00FF99"/>
                </a:solidFill>
              </a:rPr>
              <a:t>	B.) Same fossils found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rgbClr val="9966FF"/>
                </a:solidFill>
              </a:rPr>
              <a:t>	C.) Different rock structures on different continents.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	</a:t>
            </a:r>
            <a:r>
              <a:rPr lang="en-US" sz="2800" smtClean="0">
                <a:solidFill>
                  <a:schemeClr val="accent1"/>
                </a:solidFill>
              </a:rPr>
              <a:t>D.) Fossils of Trees and Animals in Antarctica.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99CCFF"/>
                </a:solidFill>
              </a:rPr>
              <a:t>		</a:t>
            </a:r>
            <a:r>
              <a:rPr lang="en-US" sz="2800" smtClean="0">
                <a:solidFill>
                  <a:srgbClr val="996633"/>
                </a:solidFill>
              </a:rPr>
              <a:t>E.) Magnetic layers in sea floor spreading.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077200" y="3352800"/>
            <a:ext cx="838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How to play…</a:t>
            </a:r>
          </a:p>
          <a:p>
            <a:pPr lvl="1" eaLnBrk="1" hangingPunct="1"/>
            <a:r>
              <a:rPr lang="en-US" smtClean="0">
                <a:solidFill>
                  <a:srgbClr val="6699FF"/>
                </a:solidFill>
              </a:rPr>
              <a:t>Don’t play like Jeo_ _ _ _ y.</a:t>
            </a:r>
          </a:p>
          <a:p>
            <a:pPr lvl="1" eaLnBrk="1" hangingPunct="1"/>
            <a:r>
              <a:rPr lang="en-US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 eaLnBrk="1" hangingPunct="1"/>
            <a:r>
              <a:rPr lang="en-US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Groups can communicate </a:t>
            </a:r>
            <a:r>
              <a:rPr lang="en-US" b="1" u="sng" smtClean="0"/>
              <a:t>quietly</a:t>
            </a:r>
            <a:r>
              <a:rPr lang="en-US" smtClean="0"/>
              <a:t> </a:t>
            </a:r>
            <a:r>
              <a:rPr lang="en-US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 eaLnBrk="1" hangingPunct="1"/>
            <a:r>
              <a:rPr lang="en-US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 eaLnBrk="1" hangingPunct="1"/>
            <a:r>
              <a:rPr lang="en-US" smtClean="0">
                <a:solidFill>
                  <a:srgbClr val="FFFF66"/>
                </a:solidFill>
              </a:rPr>
              <a:t>Your group gets to order one pizza and you can have two toppings.  What does your group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82000" cy="5897563"/>
          </a:xfrm>
        </p:spPr>
        <p:txBody>
          <a:bodyPr/>
          <a:lstStyle/>
          <a:p>
            <a:pPr eaLnBrk="1" hangingPunct="1"/>
            <a:r>
              <a:rPr lang="en-US" smtClean="0"/>
              <a:t>One way scientist can learn about the interior of the earth is by studying these two waves?</a:t>
            </a:r>
          </a:p>
          <a:p>
            <a:pPr eaLnBrk="1" hangingPunct="1"/>
            <a:endParaRPr lang="en-US" smtClean="0"/>
          </a:p>
        </p:txBody>
      </p:sp>
      <p:pic>
        <p:nvPicPr>
          <p:cNvPr id="21507" name="Picture 3" descr="http://www.uwgb.edu/DutchS/GRAPHIC0/Animations/SeisTimeWF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772400" y="1524000"/>
            <a:ext cx="990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wave?</a:t>
            </a:r>
          </a:p>
        </p:txBody>
      </p:sp>
      <p:pic>
        <p:nvPicPr>
          <p:cNvPr id="22531" name="Picture 4" descr="http://web.ics.purdue.edu/~braile/edumod/waves/P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 rot="1049745">
            <a:off x="685800" y="2667000"/>
            <a:ext cx="2743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WordArt 11"/>
          <p:cNvSpPr>
            <a:spLocks noChangeArrowheads="1" noChangeShapeType="1" noTextEdit="1"/>
          </p:cNvSpPr>
          <p:nvPr/>
        </p:nvSpPr>
        <p:spPr bwMode="auto">
          <a:xfrm>
            <a:off x="3733800" y="1066800"/>
            <a:ext cx="657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2534" name="Rectangle 15"/>
          <p:cNvSpPr>
            <a:spLocks noChangeArrowheads="1"/>
          </p:cNvSpPr>
          <p:nvPr/>
        </p:nvSpPr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wave?</a:t>
            </a:r>
          </a:p>
        </p:txBody>
      </p:sp>
      <p:pic>
        <p:nvPicPr>
          <p:cNvPr id="23555" name="Picture 4" descr="http://web.ics.purdue.edu/~braile/edumod/waves/P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http://www.geo.mtu.edu/UPSeis/images/Rayleigh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 rot="1049745">
            <a:off x="685800" y="2667000"/>
            <a:ext cx="2743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 rot="1049745">
            <a:off x="4987925" y="2624138"/>
            <a:ext cx="3124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WordArt 11"/>
          <p:cNvSpPr>
            <a:spLocks noChangeArrowheads="1" noChangeShapeType="1" noTextEdit="1"/>
          </p:cNvSpPr>
          <p:nvPr/>
        </p:nvSpPr>
        <p:spPr bwMode="auto">
          <a:xfrm>
            <a:off x="3733800" y="1066800"/>
            <a:ext cx="657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3560" name="WordArt 12"/>
          <p:cNvSpPr>
            <a:spLocks noChangeArrowheads="1" noChangeShapeType="1" noTextEdit="1"/>
          </p:cNvSpPr>
          <p:nvPr/>
        </p:nvSpPr>
        <p:spPr bwMode="auto">
          <a:xfrm>
            <a:off x="8305800" y="10668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3561" name="Rectangle 15"/>
          <p:cNvSpPr>
            <a:spLocks noChangeArrowheads="1"/>
          </p:cNvSpPr>
          <p:nvPr/>
        </p:nvSpPr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6"/>
          <p:cNvSpPr>
            <a:spLocks noChangeArrowheads="1"/>
          </p:cNvSpPr>
          <p:nvPr/>
        </p:nvSpPr>
        <p:spPr bwMode="auto">
          <a:xfrm>
            <a:off x="47244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wave?</a:t>
            </a:r>
          </a:p>
        </p:txBody>
      </p:sp>
      <p:pic>
        <p:nvPicPr>
          <p:cNvPr id="24579" name="Picture 4" descr="http://web.ics.purdue.edu/~braile/edumod/waves/P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http://web.ics.purdue.edu/~braile/edumod/waves/Lwave_files/image0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ttp://www.geo.mtu.edu/UPSeis/images/Rayleigh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 rot="1049745">
            <a:off x="685800" y="2667000"/>
            <a:ext cx="2743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 rot="1049745">
            <a:off x="4987925" y="2624138"/>
            <a:ext cx="3124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 rot="1049745">
            <a:off x="371475" y="5391150"/>
            <a:ext cx="3124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WordArt 11"/>
          <p:cNvSpPr>
            <a:spLocks noChangeArrowheads="1" noChangeShapeType="1" noTextEdit="1"/>
          </p:cNvSpPr>
          <p:nvPr/>
        </p:nvSpPr>
        <p:spPr bwMode="auto">
          <a:xfrm>
            <a:off x="3733800" y="1066800"/>
            <a:ext cx="657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4586" name="WordArt 12"/>
          <p:cNvSpPr>
            <a:spLocks noChangeArrowheads="1" noChangeShapeType="1" noTextEdit="1"/>
          </p:cNvSpPr>
          <p:nvPr/>
        </p:nvSpPr>
        <p:spPr bwMode="auto">
          <a:xfrm>
            <a:off x="8305800" y="10668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4587" name="WordArt 13"/>
          <p:cNvSpPr>
            <a:spLocks noChangeArrowheads="1" noChangeShapeType="1" noTextEdit="1"/>
          </p:cNvSpPr>
          <p:nvPr/>
        </p:nvSpPr>
        <p:spPr bwMode="auto">
          <a:xfrm>
            <a:off x="3810000" y="39624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47244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228600" y="3810000"/>
            <a:ext cx="4267200" cy="27432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Name the wave?</a:t>
            </a:r>
          </a:p>
        </p:txBody>
      </p:sp>
      <p:pic>
        <p:nvPicPr>
          <p:cNvPr id="25603" name="Picture 3" descr="http://web.ics.purdue.edu/~braile/edumod/waves/Swave_files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web.ics.purdue.edu/~braile/edumod/waves/Pwav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ttp://web.ics.purdue.edu/~braile/edumod/waves/Lwave_files/image00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://www.geo.mtu.edu/UPSeis/images/Rayleigh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 rot="1049745">
            <a:off x="685800" y="2667000"/>
            <a:ext cx="2743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 rot="1049745">
            <a:off x="4987925" y="2624138"/>
            <a:ext cx="3124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 rot="1049745">
            <a:off x="371475" y="5391150"/>
            <a:ext cx="3124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 rot="1049745">
            <a:off x="5181600" y="5410200"/>
            <a:ext cx="3124200" cy="304800"/>
          </a:xfrm>
          <a:prstGeom prst="rect">
            <a:avLst/>
          </a:prstGeom>
          <a:solidFill>
            <a:srgbClr val="80808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3733800" y="1066800"/>
            <a:ext cx="657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8305800" y="10668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3810000" y="3962400"/>
            <a:ext cx="53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8153400" y="38862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724400" y="990600"/>
            <a:ext cx="4267200" cy="26670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228600" y="3810000"/>
            <a:ext cx="4267200" cy="27432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724400" y="3810000"/>
            <a:ext cx="4267200" cy="27432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839200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This formed when gravity pulled the heaviest elements toward the middle of the Earth? 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62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ircamera.as.arizona.edu/NatSci102/NatSci102/movies/differen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696200" y="2286000"/>
            <a:ext cx="1066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902325"/>
          </a:xfrm>
        </p:spPr>
        <p:txBody>
          <a:bodyPr/>
          <a:lstStyle/>
          <a:p>
            <a:pPr eaLnBrk="1" hangingPunct="1"/>
            <a:r>
              <a:rPr lang="en-US" smtClean="0"/>
              <a:t>Name A, B, and C. </a:t>
            </a:r>
          </a:p>
        </p:txBody>
      </p:sp>
      <p:pic>
        <p:nvPicPr>
          <p:cNvPr id="27651" name="Picture 3" descr="http://www.myschoolhouse.com/courses/C/4/Images/ear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6388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96000" y="1143000"/>
            <a:ext cx="2743200" cy="68580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096000" y="1905000"/>
            <a:ext cx="2743200" cy="68580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096000" y="3581400"/>
            <a:ext cx="2667000" cy="68580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248400" y="3581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248400" y="1981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172200" y="1219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010400" y="4953000"/>
            <a:ext cx="1600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777219" name="Group 3"/>
          <p:cNvGraphicFramePr>
            <a:graphicFrameLocks noGrp="1"/>
          </p:cNvGraphicFramePr>
          <p:nvPr/>
        </p:nvGraphicFramePr>
        <p:xfrm>
          <a:off x="304800" y="838200"/>
          <a:ext cx="8458200" cy="5491163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111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MOVING AROUND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LAYERS OF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EVIDENCE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Times New Roman" pitchFamily="18" charset="0"/>
                        </a:rPr>
                        <a:t>TERRARIFIC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 LOT ON YOUR PLATE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NAME THE PLACE AND CONTINENT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72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8721" name="TextBox 50"/>
          <p:cNvSpPr txBox="1">
            <a:spLocks noChangeArrowheads="1"/>
          </p:cNvSpPr>
          <p:nvPr/>
        </p:nvSpPr>
        <p:spPr bwMode="auto">
          <a:xfrm>
            <a:off x="152400" y="152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 Dynamic Earth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Inner Core is made mostly of these two elements? 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699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dinosaurtheory.com/earth_co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105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543800" y="1524000"/>
            <a:ext cx="1295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11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267200" y="2971800"/>
            <a:ext cx="1752600" cy="1828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Mantle is made of these chemical elements?</a:t>
            </a:r>
          </a:p>
        </p:txBody>
      </p:sp>
      <p:pic>
        <p:nvPicPr>
          <p:cNvPr id="30723" name="Picture 3" descr="http://dinosaurtheory.com/earth_c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20574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Questions 1-20 = 5pts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Category (Bonus) = 1pt Each</a:t>
            </a: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Final Questions = 5 pt wager</a:t>
            </a:r>
          </a:p>
          <a:p>
            <a:pPr algn="ctr" eaLnBrk="1" hangingPunct="1"/>
            <a:r>
              <a:rPr lang="en-US" sz="2400" i="1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3600">
                <a:solidFill>
                  <a:schemeClr val="bg1"/>
                </a:solidFill>
              </a:rPr>
              <a:t>Find the Owl =</a:t>
            </a:r>
          </a:p>
          <a:p>
            <a:pPr algn="ctr" eaLnBrk="1" hangingPunct="1"/>
            <a:r>
              <a:rPr lang="en-US" sz="3600" i="1">
                <a:solidFill>
                  <a:srgbClr val="996633"/>
                </a:solidFill>
              </a:rPr>
              <a:t> Secretly 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05200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010400" y="2895600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“I’ll be about this big.”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Mantle is made of these chemical elements?</a:t>
            </a:r>
          </a:p>
        </p:txBody>
      </p:sp>
      <p:pic>
        <p:nvPicPr>
          <p:cNvPr id="31747" name="Picture 3" descr="http://dinosaurtheory.com/earth_c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20574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153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A.) Solid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Mantle is made of these chemical elements?</a:t>
            </a:r>
          </a:p>
        </p:txBody>
      </p:sp>
      <p:pic>
        <p:nvPicPr>
          <p:cNvPr id="32771" name="Picture 3" descr="http://dinosaurtheory.com/earth_c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20574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153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A.) Solid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B.) Liquid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Mantle is made of these chemical elements?</a:t>
            </a:r>
          </a:p>
        </p:txBody>
      </p:sp>
      <p:pic>
        <p:nvPicPr>
          <p:cNvPr id="33795" name="Picture 3" descr="http://dinosaurtheory.com/earth_c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20574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153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A.) Solid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B.) Liquid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CC"/>
                </a:solidFill>
              </a:rPr>
              <a:t>C.) Magnesium Silicates, Iron, and Calcium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Mantle is made of these chemical elements?</a:t>
            </a:r>
          </a:p>
        </p:txBody>
      </p:sp>
      <p:pic>
        <p:nvPicPr>
          <p:cNvPr id="34819" name="Picture 3" descr="http://dinosaurtheory.com/earth_c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20574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153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A.) Solid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B.) Liquid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CC"/>
                </a:solidFill>
              </a:rPr>
              <a:t>C.) Magnesium Silicates, Iron, and Calcium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6600"/>
                </a:solidFill>
              </a:rPr>
              <a:t>D.) Lead, Fluorine, and Potassium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The Mantle is made of these chemical elements?</a:t>
            </a:r>
          </a:p>
        </p:txBody>
      </p:sp>
      <p:pic>
        <p:nvPicPr>
          <p:cNvPr id="35843" name="Picture 3" descr="http://dinosaurtheory.com/earth_c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352800" cy="20574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1905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12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1534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A.) Solid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</a:rPr>
              <a:t>B.) Liquid Iron and Nickel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CC"/>
                </a:solidFill>
              </a:rPr>
              <a:t>C.) Magnesium Silicates, Iron, and Calcium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6600"/>
                </a:solidFill>
              </a:rPr>
              <a:t>D.) Lead, Fluorine, and Potassium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5050"/>
                </a:solidFill>
              </a:rPr>
              <a:t>E.) Nobody knows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This is created because of the Earth’s dense spinning metal cores? 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6867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i260.photobucket.com/albums/ii18/drmabuse06/magnetic_field_earth4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543800" y="1600200"/>
            <a:ext cx="1219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Please name A, B, and C?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Convection</a:t>
            </a:r>
          </a:p>
          <a:p>
            <a:pPr eaLnBrk="1" hangingPunct="1">
              <a:defRPr/>
            </a:pPr>
            <a:r>
              <a:rPr lang="en-US" dirty="0" smtClean="0"/>
              <a:t>Conduction</a:t>
            </a:r>
          </a:p>
          <a:p>
            <a:pPr eaLnBrk="1" hangingPunct="1">
              <a:defRPr/>
            </a:pPr>
            <a:r>
              <a:rPr lang="en-US" dirty="0" smtClean="0"/>
              <a:t>Radiation</a:t>
            </a:r>
          </a:p>
        </p:txBody>
      </p:sp>
      <p:pic>
        <p:nvPicPr>
          <p:cNvPr id="37892" name="Picture 4" descr="FG11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715000" cy="5105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38200" y="1752600"/>
            <a:ext cx="2057400" cy="60960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38400"/>
            <a:ext cx="2057400" cy="5334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3048000"/>
            <a:ext cx="2057400" cy="53340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200400" y="39624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257800" y="31242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562600" y="55626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914400" y="1752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14400" y="2438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914400" y="3048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114800" y="35814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A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867400" y="31242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B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334000" y="4648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/>
              <a:t>C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620000" y="1524000"/>
            <a:ext cx="99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Which colored arrows are incorrect based on the convection current patterns and plate movements below?</a:t>
            </a:r>
          </a:p>
        </p:txBody>
      </p:sp>
      <p:pic>
        <p:nvPicPr>
          <p:cNvPr id="38915" name="Picture 3" descr="http://www.scsc.k12.in.us/SMS/Teachers/Elliot/Older%20than%20Dirt%20WebQuest/Earth_thermal_history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3058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7696200" y="2514600"/>
            <a:ext cx="609600" cy="533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 flipV="1">
            <a:off x="6629400" y="2057400"/>
            <a:ext cx="8382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8610600" y="3810000"/>
            <a:ext cx="0" cy="8382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229600" y="3124200"/>
            <a:ext cx="304800" cy="5334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4419600" y="1828800"/>
            <a:ext cx="9144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 flipV="1">
            <a:off x="5791200" y="1905000"/>
            <a:ext cx="685800" cy="1524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3352800" y="1828800"/>
            <a:ext cx="685800" cy="1524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2819400" y="1981200"/>
            <a:ext cx="381000" cy="3048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2438400" y="2362200"/>
            <a:ext cx="304800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2133600" y="2895600"/>
            <a:ext cx="228600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1981200" y="3657600"/>
            <a:ext cx="7620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 flipV="1">
            <a:off x="2057400" y="4495800"/>
            <a:ext cx="22860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3733800" y="5105400"/>
            <a:ext cx="60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4724400" y="5105400"/>
            <a:ext cx="60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V="1">
            <a:off x="6248400" y="4876800"/>
            <a:ext cx="1143000" cy="228600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7620000" y="4648200"/>
            <a:ext cx="762000" cy="228600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2286000" y="5029200"/>
            <a:ext cx="762000" cy="76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7924800" y="1143000"/>
            <a:ext cx="1219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02819" name="Group 3"/>
          <p:cNvGraphicFramePr>
            <a:graphicFrameLocks noGrp="1"/>
          </p:cNvGraphicFramePr>
          <p:nvPr/>
        </p:nvGraphicFramePr>
        <p:xfrm>
          <a:off x="304800" y="838200"/>
          <a:ext cx="8458200" cy="5491163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111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MOVING AROUND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LAYERS OF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EVIDENCE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TERRARIFIC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A LOT ON YOUR PLATE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NAME THE PLACE AND CONTINENT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3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84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39985" name="TextBox 50"/>
          <p:cNvSpPr txBox="1">
            <a:spLocks noChangeArrowheads="1"/>
          </p:cNvSpPr>
          <p:nvPr/>
        </p:nvSpPr>
        <p:spPr bwMode="auto">
          <a:xfrm>
            <a:off x="152400" y="152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 Dynamic Earth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What type of plate boundary is shown below.</a:t>
            </a:r>
          </a:p>
          <a:p>
            <a:pPr lvl="1" eaLnBrk="1" hangingPunct="1"/>
            <a:endParaRPr lang="en-US" sz="3200" smtClean="0">
              <a:solidFill>
                <a:srgbClr val="FF66FF"/>
              </a:solidFill>
            </a:endParaRPr>
          </a:p>
        </p:txBody>
      </p:sp>
      <p:pic>
        <p:nvPicPr>
          <p:cNvPr id="40963" name="Picture 3" descr="platetectonic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10600" cy="3657600"/>
          </a:xfr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467600" y="15240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What type of plate boundary is shown below.</a:t>
            </a:r>
          </a:p>
          <a:p>
            <a:pPr lvl="1" eaLnBrk="1" hangingPunct="1"/>
            <a:r>
              <a:rPr lang="en-US" sz="3200" smtClean="0">
                <a:solidFill>
                  <a:srgbClr val="FF6600"/>
                </a:solidFill>
              </a:rPr>
              <a:t>A.) Subduction Zone</a:t>
            </a:r>
          </a:p>
        </p:txBody>
      </p:sp>
      <p:pic>
        <p:nvPicPr>
          <p:cNvPr id="41987" name="Picture 3" descr="platetectonic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10600" cy="3657600"/>
          </a:xfr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467600" y="15240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What type of plate boundary is shown below.</a:t>
            </a:r>
          </a:p>
          <a:p>
            <a:pPr lvl="1" eaLnBrk="1" hangingPunct="1"/>
            <a:r>
              <a:rPr lang="en-US" sz="3200" smtClean="0">
                <a:solidFill>
                  <a:srgbClr val="FF6600"/>
                </a:solidFill>
              </a:rPr>
              <a:t>A.) Subduction Zone</a:t>
            </a:r>
          </a:p>
          <a:p>
            <a:pPr lvl="1" eaLnBrk="1" hangingPunct="1"/>
            <a:r>
              <a:rPr lang="en-US" sz="3200" smtClean="0">
                <a:solidFill>
                  <a:srgbClr val="00FF99"/>
                </a:solidFill>
              </a:rPr>
              <a:t>B.) Divergent Ocean Boundary</a:t>
            </a:r>
          </a:p>
          <a:p>
            <a:pPr lvl="1" eaLnBrk="1" hangingPunct="1"/>
            <a:endParaRPr lang="en-US" sz="3200" smtClean="0">
              <a:solidFill>
                <a:srgbClr val="FF66FF"/>
              </a:solidFill>
            </a:endParaRPr>
          </a:p>
        </p:txBody>
      </p:sp>
      <p:pic>
        <p:nvPicPr>
          <p:cNvPr id="43011" name="Picture 3" descr="platetectonic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10600" cy="3657600"/>
          </a:xfr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467600" y="15240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What type of plate boundary is shown below.</a:t>
            </a:r>
          </a:p>
          <a:p>
            <a:pPr lvl="1" eaLnBrk="1" hangingPunct="1"/>
            <a:r>
              <a:rPr lang="en-US" sz="3200" smtClean="0">
                <a:solidFill>
                  <a:srgbClr val="FF6600"/>
                </a:solidFill>
              </a:rPr>
              <a:t>A.) Subduction Zone</a:t>
            </a:r>
          </a:p>
          <a:p>
            <a:pPr lvl="1" eaLnBrk="1" hangingPunct="1"/>
            <a:r>
              <a:rPr lang="en-US" sz="3200" smtClean="0">
                <a:solidFill>
                  <a:srgbClr val="00FF99"/>
                </a:solidFill>
              </a:rPr>
              <a:t>B.) Divergent Ocean Boundary</a:t>
            </a:r>
          </a:p>
          <a:p>
            <a:pPr lvl="1" eaLnBrk="1" hangingPunct="1"/>
            <a:r>
              <a:rPr lang="en-US" sz="3200" smtClean="0">
                <a:solidFill>
                  <a:srgbClr val="9966FF"/>
                </a:solidFill>
              </a:rPr>
              <a:t>C.) Convergent Continental Boundary</a:t>
            </a:r>
          </a:p>
        </p:txBody>
      </p:sp>
      <p:pic>
        <p:nvPicPr>
          <p:cNvPr id="44035" name="Picture 3" descr="platetectonic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10600" cy="3657600"/>
          </a:xfrm>
          <a:noFill/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467600" y="15240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mtClean="0"/>
              <a:t>What type of plate boundary is shown below.</a:t>
            </a:r>
          </a:p>
          <a:p>
            <a:pPr lvl="1" eaLnBrk="1" hangingPunct="1"/>
            <a:r>
              <a:rPr lang="en-US" sz="3200" smtClean="0">
                <a:solidFill>
                  <a:srgbClr val="FF6600"/>
                </a:solidFill>
              </a:rPr>
              <a:t>A.) Subduction Zone</a:t>
            </a:r>
          </a:p>
          <a:p>
            <a:pPr lvl="1" eaLnBrk="1" hangingPunct="1"/>
            <a:r>
              <a:rPr lang="en-US" sz="3200" smtClean="0">
                <a:solidFill>
                  <a:srgbClr val="00FF99"/>
                </a:solidFill>
              </a:rPr>
              <a:t>B.) Divergent Ocean Boundary</a:t>
            </a:r>
          </a:p>
          <a:p>
            <a:pPr lvl="1" eaLnBrk="1" hangingPunct="1"/>
            <a:r>
              <a:rPr lang="en-US" sz="3200" smtClean="0">
                <a:solidFill>
                  <a:srgbClr val="9966FF"/>
                </a:solidFill>
              </a:rPr>
              <a:t>C.) Convergent Continental Boundary</a:t>
            </a:r>
          </a:p>
          <a:p>
            <a:pPr lvl="1" eaLnBrk="1" hangingPunct="1"/>
            <a:r>
              <a:rPr lang="en-US" sz="3200" smtClean="0">
                <a:solidFill>
                  <a:srgbClr val="FF66FF"/>
                </a:solidFill>
              </a:rPr>
              <a:t>D.) Divergent Continental  Boundary</a:t>
            </a:r>
          </a:p>
        </p:txBody>
      </p:sp>
      <p:pic>
        <p:nvPicPr>
          <p:cNvPr id="45059" name="Picture 3" descr="platetectonic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8610600" cy="3657600"/>
          </a:xfr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467600" y="1524000"/>
            <a:ext cx="1371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Please name A, B, C, D, E in the picture below.</a:t>
            </a:r>
          </a:p>
        </p:txBody>
      </p:sp>
      <p:pic>
        <p:nvPicPr>
          <p:cNvPr id="46083" name="Picture 3" descr="purple_md_bl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657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20118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543800" y="1143000"/>
            <a:ext cx="1219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17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781800" y="22098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/>
              <a:t>A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295400" y="41910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B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71800" y="47244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C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7239000" y="38100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C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708525" y="341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029200" y="3657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E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D= Type of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The picture below represents which type of plate boundary?</a:t>
            </a:r>
          </a:p>
        </p:txBody>
      </p:sp>
      <p:pic>
        <p:nvPicPr>
          <p:cNvPr id="47107" name="Picture 3" descr="midAtlantic_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1371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What is the general name for this geologically active area that circles the Pacific Ocean?</a:t>
            </a:r>
          </a:p>
        </p:txBody>
      </p:sp>
      <p:pic>
        <p:nvPicPr>
          <p:cNvPr id="48131" name="Picture 3" descr="http://www.worldbook.com/wb/content/np/na/fom/volcanoes/img/ringoffir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8458200" cy="5181600"/>
          </a:xfr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23900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7200"/>
              <a:t>19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524000" y="2209800"/>
            <a:ext cx="6629400" cy="3886200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447800" y="2209800"/>
            <a:ext cx="6629400" cy="38862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667000" y="31242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540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169574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91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Hundreds of more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slides, activities,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video links,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homework, notes,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on the full version.</a:t>
            </a:r>
          </a:p>
        </p:txBody>
      </p:sp>
    </p:spTree>
    <p:extLst>
      <p:ext uri="{BB962C8B-B14F-4D97-AF65-F5344CB8AC3E}">
        <p14:creationId xmlns:p14="http://schemas.microsoft.com/office/powerpoint/2010/main" val="1310642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</p:spTree>
    <p:extLst>
      <p:ext uri="{BB962C8B-B14F-4D97-AF65-F5344CB8AC3E}">
        <p14:creationId xmlns:p14="http://schemas.microsoft.com/office/powerpoint/2010/main" val="40340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3"/>
              </a:rPr>
              <a:t>http://sciencepowerpoint.com/Geology_Unit.html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7772400" cy="32004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723900" y="1692275"/>
            <a:ext cx="739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99FF"/>
                </a:solidFill>
              </a:rPr>
              <a:t>Areas of Focus within The Geology Topics Unit:</a:t>
            </a:r>
            <a:r>
              <a:rPr lang="en-US">
                <a:solidFill>
                  <a:srgbClr val="FFCC99"/>
                </a:solidFill>
              </a:rPr>
              <a:t/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Plate Tectonics, Evidence for Plate Tectonics, Pangea, Energy Waves,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Layers of the earth, Heat Transfer, Types of Crust, Plate Boundaries, Hot Spots, Volcanoes, Positives and Negatives of Volcanoes,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Volcanoes, Parts of a Volcano, Magma, Types of Lava, Viscosity,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Earthquakes, Faults, Folds, Seismograph, Richter Scale,Seismograph,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Tsunami’s, Rocks, Minerals, Crystals, Uses of Minerals,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Crystals, Physical Properties of Minerals, Rock Cycle, Common Igneous Rocks, Common Sedimentary Rocks, Common Metamorphic Rocks.</a:t>
            </a:r>
          </a:p>
        </p:txBody>
      </p:sp>
    </p:spTree>
    <p:extLst>
      <p:ext uri="{BB962C8B-B14F-4D97-AF65-F5344CB8AC3E}">
        <p14:creationId xmlns:p14="http://schemas.microsoft.com/office/powerpoint/2010/main" val="1312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28800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More Units Available at…</a:t>
            </a:r>
          </a:p>
        </p:txBody>
      </p:sp>
      <p:pic>
        <p:nvPicPr>
          <p:cNvPr id="900099" name="Picture 3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Earth Science</a:t>
            </a:r>
            <a:r>
              <a:rPr lang="en-US">
                <a:solidFill>
                  <a:srgbClr val="FF9900"/>
                </a:solidFill>
                <a:latin typeface="Verdana" pitchFamily="34" charset="0"/>
              </a:rPr>
              <a:t>: The Soil Science and Glaciers Unit, The Geology Topics Unit, The Astronomy Topics Unit, The Weather and Climate Unit, and The River Unit, The Water Molecule Unit.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66FFCC"/>
                </a:solidFill>
                <a:latin typeface="Verdana" pitchFamily="34" charset="0"/>
              </a:rPr>
              <a:t>Physical Science</a:t>
            </a:r>
            <a:r>
              <a:rPr lang="en-US">
                <a:solidFill>
                  <a:srgbClr val="66FFCC"/>
                </a:solidFill>
                <a:latin typeface="Verdana" pitchFamily="34" charset="0"/>
              </a:rPr>
              <a:t>: The Laws of Motion and Machines Unit, The Atoms and Periodic Table Unit, The Energy and the Environment Unit, and The Introduction to Science / Metric Unit.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8610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Life Science</a:t>
            </a:r>
            <a:r>
              <a:rPr lang="en-US">
                <a:solidFill>
                  <a:schemeClr val="hlink"/>
                </a:solidFill>
                <a:latin typeface="Verdana" pitchFamily="34" charset="0"/>
              </a:rPr>
              <a:t>: The Diseases and Cells Unit, The DNA and Genetics Unit, The Life Topics Unit, The Plant Unit, The Taxonomy and Classification Unit, Ecology: Feeding Levels Unit, Ecology: Interactions Unit, Ecology: Abiotic Factors, The Evolution and Natural Selection Unit and The Human Body and Health Topics Unit.</a:t>
            </a:r>
          </a:p>
        </p:txBody>
      </p:sp>
      <p:sp>
        <p:nvSpPr>
          <p:cNvPr id="900104" name="Rectangle 8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356253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9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852995" name="Group 3"/>
          <p:cNvGraphicFramePr>
            <a:graphicFrameLocks noGrp="1"/>
          </p:cNvGraphicFramePr>
          <p:nvPr/>
        </p:nvGraphicFramePr>
        <p:xfrm>
          <a:off x="304800" y="838200"/>
          <a:ext cx="8458200" cy="5491164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111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MOVING AROUND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LAYERS OF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EVIDENCE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TERRARIFIC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 LOT ON YOUR PLATE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NAME THE PLACE AND CONTINENT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5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16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7217" name="TextBox 50"/>
          <p:cNvSpPr txBox="1">
            <a:spLocks noChangeArrowheads="1"/>
          </p:cNvSpPr>
          <p:nvPr/>
        </p:nvSpPr>
        <p:spPr bwMode="auto">
          <a:xfrm>
            <a:off x="152400" y="152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 Dynamic Earth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1054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726019" name="Group 3"/>
          <p:cNvGraphicFramePr>
            <a:graphicFrameLocks noGrp="1"/>
          </p:cNvGraphicFramePr>
          <p:nvPr/>
        </p:nvGraphicFramePr>
        <p:xfrm>
          <a:off x="304800" y="838200"/>
          <a:ext cx="8458200" cy="5491164"/>
        </p:xfrm>
        <a:graphic>
          <a:graphicData uri="http://schemas.openxmlformats.org/drawingml/2006/table">
            <a:tbl>
              <a:tblPr/>
              <a:tblGrid>
                <a:gridCol w="1690688"/>
                <a:gridCol w="1692275"/>
                <a:gridCol w="1692275"/>
                <a:gridCol w="1692275"/>
                <a:gridCol w="1690687"/>
              </a:tblGrid>
              <a:tr h="111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</a:rPr>
                        <a:t>MOVING AROUND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LAYERS OF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EVIDENCE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TERRARIFIC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 LOT ON YOUR PLATE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-BONUS-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NAME THE PLACE AND CONTINENT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*25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9" name="Text Box 162"/>
          <p:cNvSpPr txBox="1">
            <a:spLocks noChangeArrowheads="1"/>
          </p:cNvSpPr>
          <p:nvPr/>
        </p:nvSpPr>
        <p:spPr bwMode="auto">
          <a:xfrm>
            <a:off x="2743200" y="6553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240" name="Rectangle 166"/>
          <p:cNvSpPr>
            <a:spLocks noChangeArrowheads="1"/>
          </p:cNvSpPr>
          <p:nvPr/>
        </p:nvSpPr>
        <p:spPr bwMode="auto">
          <a:xfrm>
            <a:off x="6477000" y="6643688"/>
            <a:ext cx="266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8241" name="TextBox 50"/>
          <p:cNvSpPr txBox="1">
            <a:spLocks noChangeArrowheads="1"/>
          </p:cNvSpPr>
          <p:nvPr/>
        </p:nvSpPr>
        <p:spPr bwMode="auto">
          <a:xfrm>
            <a:off x="152400" y="152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</a:rPr>
              <a:t> Dynamic Earth Review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This theory describes how the crust and upper mantle are broken into sections called plates.</a:t>
            </a:r>
          </a:p>
          <a:p>
            <a:pPr lvl="1" eaLnBrk="1" hangingPunct="1"/>
            <a:r>
              <a:rPr lang="en-US" smtClean="0"/>
              <a:t>It is the driving force in Geology.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686800" cy="4038600"/>
          </a:xfrm>
          <a:prstGeom prst="rect">
            <a:avLst/>
          </a:prstGeom>
          <a:noFill/>
          <a:ln w="762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01000" y="27432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This is the theory that describes how the continents are gradually moving across the earth. 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10243" name="Picture 3" descr="http://earthsci.org/processes/struct/earth/plate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5105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848600" y="19812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2</a:t>
            </a:r>
          </a:p>
        </p:txBody>
      </p:sp>
      <p:pic>
        <p:nvPicPr>
          <p:cNvPr id="1024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1524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33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1394</Words>
  <Application>Microsoft Office PowerPoint</Application>
  <PresentationFormat>On-screen Show (4:3)</PresentationFormat>
  <Paragraphs>413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Bigler</dc:creator>
  <cp:lastModifiedBy>Ryan</cp:lastModifiedBy>
  <cp:revision>71</cp:revision>
  <dcterms:created xsi:type="dcterms:W3CDTF">2003-05-14T01:07:43Z</dcterms:created>
  <dcterms:modified xsi:type="dcterms:W3CDTF">2013-05-04T00:46:20Z</dcterms:modified>
</cp:coreProperties>
</file>