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16" r:id="rId2"/>
    <p:sldId id="846" r:id="rId3"/>
    <p:sldId id="847" r:id="rId4"/>
    <p:sldId id="418" r:id="rId5"/>
    <p:sldId id="844" r:id="rId6"/>
    <p:sldId id="845" r:id="rId7"/>
    <p:sldId id="542" r:id="rId8"/>
    <p:sldId id="725" r:id="rId9"/>
    <p:sldId id="726" r:id="rId10"/>
    <p:sldId id="728" r:id="rId11"/>
    <p:sldId id="730" r:id="rId12"/>
    <p:sldId id="732" r:id="rId13"/>
    <p:sldId id="734" r:id="rId14"/>
    <p:sldId id="737" r:id="rId15"/>
    <p:sldId id="738" r:id="rId16"/>
    <p:sldId id="739" r:id="rId17"/>
    <p:sldId id="740" r:id="rId18"/>
    <p:sldId id="741" r:id="rId19"/>
    <p:sldId id="742" r:id="rId20"/>
    <p:sldId id="743" r:id="rId21"/>
    <p:sldId id="749" r:id="rId22"/>
    <p:sldId id="750" r:id="rId23"/>
    <p:sldId id="751" r:id="rId24"/>
    <p:sldId id="752" r:id="rId25"/>
    <p:sldId id="753" r:id="rId26"/>
    <p:sldId id="754" r:id="rId27"/>
    <p:sldId id="761" r:id="rId28"/>
    <p:sldId id="762" r:id="rId29"/>
    <p:sldId id="763" r:id="rId30"/>
    <p:sldId id="764" r:id="rId31"/>
    <p:sldId id="765" r:id="rId32"/>
    <p:sldId id="766" r:id="rId33"/>
    <p:sldId id="768" r:id="rId34"/>
    <p:sldId id="771" r:id="rId35"/>
    <p:sldId id="774" r:id="rId36"/>
    <p:sldId id="775" r:id="rId37"/>
    <p:sldId id="777" r:id="rId38"/>
    <p:sldId id="780" r:id="rId39"/>
    <p:sldId id="784" r:id="rId40"/>
    <p:sldId id="788" r:id="rId41"/>
    <p:sldId id="791" r:id="rId42"/>
    <p:sldId id="792" r:id="rId43"/>
    <p:sldId id="797" r:id="rId44"/>
    <p:sldId id="800" r:id="rId45"/>
    <p:sldId id="810" r:id="rId46"/>
    <p:sldId id="811" r:id="rId47"/>
    <p:sldId id="812" r:id="rId48"/>
    <p:sldId id="813" r:id="rId49"/>
    <p:sldId id="814" r:id="rId50"/>
    <p:sldId id="815" r:id="rId51"/>
    <p:sldId id="819" r:id="rId52"/>
    <p:sldId id="848" r:id="rId53"/>
    <p:sldId id="849" r:id="rId54"/>
    <p:sldId id="850" r:id="rId55"/>
    <p:sldId id="851" r:id="rId56"/>
    <p:sldId id="85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66"/>
    <a:srgbClr val="996633"/>
    <a:srgbClr val="99FFCC"/>
    <a:srgbClr val="9966FF"/>
    <a:srgbClr val="6699FF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07" autoAdjust="0"/>
    <p:restoredTop sz="91104" autoAdjust="0"/>
  </p:normalViewPr>
  <p:slideViewPr>
    <p:cSldViewPr>
      <p:cViewPr varScale="1">
        <p:scale>
          <a:sx n="84" d="100"/>
          <a:sy n="84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EF95D7-E85E-4234-AD2D-616B2A6A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93D72B-C7BB-4C37-BCA1-314456C1C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7AC7-E294-478C-A9E6-93771EF5A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2D31-CFEB-46A7-8091-ACF9B68DF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0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B571-A8F6-4DC8-B81F-BF20CC58E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0629-FDA7-4452-B0EA-18E48FD3B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00B8-601C-4836-92E5-5014A0237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D0D1-F35A-4E36-A711-435DDD9C6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F9E4-C1C6-49A0-9B27-D04D6F5F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9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0E62-9451-46B5-8274-B0CFD65C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571F-2F18-4F06-BE3C-E7511EE32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9A6-94E4-4B1F-9AEE-4C8A7C927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EDDA-87A8-45C7-8BAB-3B0197D6C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58BF7C-39A6-4781-979B-32BB0F79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Geology_Unit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75829" name="Group 53"/>
          <p:cNvGraphicFramePr>
            <a:graphicFrameLocks noGrp="1"/>
          </p:cNvGraphicFramePr>
          <p:nvPr/>
        </p:nvGraphicFramePr>
        <p:xfrm>
          <a:off x="228600" y="838200"/>
          <a:ext cx="8534400" cy="5630862"/>
        </p:xfrm>
        <a:graphic>
          <a:graphicData uri="http://schemas.openxmlformats.org/drawingml/2006/table">
            <a:tbl>
              <a:tblPr/>
              <a:tblGrid>
                <a:gridCol w="1706563"/>
                <a:gridCol w="1708150"/>
                <a:gridCol w="1766887"/>
                <a:gridCol w="1646238"/>
                <a:gridCol w="1706562"/>
              </a:tblGrid>
              <a:tr h="822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 THE NICK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UNITS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PICTURES IN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ANYTHING EARTH HISTORY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DINOSAURS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097" name="TextBox 50"/>
          <p:cNvSpPr txBox="1">
            <a:spLocks noChangeArrowheads="1"/>
          </p:cNvSpPr>
          <p:nvPr/>
        </p:nvSpPr>
        <p:spPr bwMode="auto">
          <a:xfrm>
            <a:off x="228600" y="1524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Earth System History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66FF"/>
                </a:solidFill>
              </a:rPr>
              <a:t>The appearance of the earliest forms of basic life is best represented by which picture on the 12 hour Earth calendar.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 flipH="1">
            <a:off x="7315200" y="6629400"/>
            <a:ext cx="1841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Copyright © 2010 Ryan P. Murphy</a:t>
            </a:r>
          </a:p>
        </p:txBody>
      </p:sp>
      <p:pic>
        <p:nvPicPr>
          <p:cNvPr id="11268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Freeform 9"/>
          <p:cNvSpPr>
            <a:spLocks/>
          </p:cNvSpPr>
          <p:nvPr/>
        </p:nvSpPr>
        <p:spPr bwMode="auto">
          <a:xfrm>
            <a:off x="1149350" y="28956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4953000" y="28956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11"/>
          <p:cNvSpPr>
            <a:spLocks/>
          </p:cNvSpPr>
          <p:nvPr/>
        </p:nvSpPr>
        <p:spPr bwMode="auto">
          <a:xfrm>
            <a:off x="1066800" y="53340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12"/>
          <p:cNvSpPr>
            <a:spLocks/>
          </p:cNvSpPr>
          <p:nvPr/>
        </p:nvSpPr>
        <p:spPr bwMode="auto">
          <a:xfrm>
            <a:off x="4953000" y="54102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4343400" y="1981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533400" y="4343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4343400" y="4419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</a:t>
            </a: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H="1">
            <a:off x="1295400" y="32004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H="1">
            <a:off x="5334000" y="31242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 flipV="1">
            <a:off x="2133600" y="49530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5943600" y="55626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8001000" y="17526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pPr eaLnBrk="1" hangingPunct="1"/>
            <a:r>
              <a:rPr lang="en-US" smtClean="0"/>
              <a:t>Roughly, How old is the earth?</a:t>
            </a:r>
          </a:p>
        </p:txBody>
      </p:sp>
      <p:pic>
        <p:nvPicPr>
          <p:cNvPr id="12291" name="Picture 3" descr="Old 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543800" y="228600"/>
            <a:ext cx="144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6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153400" cy="5973763"/>
          </a:xfrm>
        </p:spPr>
        <p:txBody>
          <a:bodyPr/>
          <a:lstStyle/>
          <a:p>
            <a:pPr eaLnBrk="1" hangingPunct="1"/>
            <a:r>
              <a:rPr lang="en-US" smtClean="0"/>
              <a:t>This describes how layers of Earth that are on the bottom are usually older and contain older fossils.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48577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smtClean="0"/>
              <a:t>What may have occurred at numbers 6, 8, and 10?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077200" y="2209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5</a:t>
            </a:r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228600" y="2819400"/>
            <a:ext cx="5334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228600" y="3657600"/>
            <a:ext cx="4572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228600" y="4343400"/>
            <a:ext cx="533400" cy="381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49187" name="Group 3"/>
          <p:cNvGraphicFramePr>
            <a:graphicFrameLocks noGrp="1"/>
          </p:cNvGraphicFramePr>
          <p:nvPr/>
        </p:nvGraphicFramePr>
        <p:xfrm>
          <a:off x="228600" y="838200"/>
          <a:ext cx="8534400" cy="5630862"/>
        </p:xfrm>
        <a:graphic>
          <a:graphicData uri="http://schemas.openxmlformats.org/drawingml/2006/table">
            <a:tbl>
              <a:tblPr/>
              <a:tblGrid>
                <a:gridCol w="1706563"/>
                <a:gridCol w="1708150"/>
                <a:gridCol w="1766887"/>
                <a:gridCol w="1646238"/>
                <a:gridCol w="1706562"/>
              </a:tblGrid>
              <a:tr h="822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 THE NICK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UNITS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PICTURES IN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ANYTHING EARTH HISTORY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DINOSAURS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7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40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5409" name="TextBox 50"/>
          <p:cNvSpPr txBox="1">
            <a:spLocks noChangeArrowheads="1"/>
          </p:cNvSpPr>
          <p:nvPr/>
        </p:nvSpPr>
        <p:spPr bwMode="auto">
          <a:xfrm>
            <a:off x="228600" y="1524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Earth System History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/>
              <a:t>This is the correct order for the units of time from the formation of the earth to present?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38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/>
              <a:t>This is the correct order for the units of time from the formation of the earth to present?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A.) Mesozoic Era, Archean Eon, Cenozoic Era, Cambrian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B.) Precambrian Supereon, Paleozoic Era, Mesozoic Era, Cenozoic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C.) Quaternary Period, Tertiary Period, Devonian Period, Cretaceous Period.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D.) Jurassic Period, Triassic Period, Cretaceous Period, Carboniferous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E.)  Paleocene Epoch, Holocene Epoch, Hadean Eon, Proterozoic Eon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41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/>
              <a:t>This is the correct order for the units of time from the formation of the earth to present?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A.) Mesozoic Era, Archean Eon, Cenozoic Era, Cambrian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B.) Precambrian Super-Eon, Paleozoic Era, Mesozoic Era, Cenozoic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C.) Quaternary Period, Tertiary Period, Devonian Period, Cretaceous Period.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D.) Jurassic Period, Triassic Period, Cretaceous Period, Carboniferous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E.)  Paleocene Epoch, Holocene Epoch, Hadean Eon, Proterozoic Eon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43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/>
              <a:t>This is the correct order for the units of time from the formation of the earth to present?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A.) Mesozoic Era, Archean Eon, Cenozoic Era, Cambrian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B.) Precambrian Super-Eon, Paleozoic Era, Mesozoic Era, Cenozoic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C.) Quaternary Period, Tertiary Period, Devonian Period, Cretaceous Period.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D.) Jurassic Period, Triassic Period, Cretaceous Period, Carboniferous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E.)  Paleocene Epoch, Holocene Epoch, Hadean Eon, Proterozoic Eon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46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/>
              <a:t>This is the correct order for the units of time from the formation of the earth to present?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A.) Mesozoic Era, Archean Eon, Cenozoic Era, Cambrian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B.) Precambrian Super-Eon, Paleozoic Era, Mesozoic Era, Cenozoic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C.) Quaternary Period, Tertiary Period, Devonian Period, Cretaceous Period.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D.) Jurassic Period, Triassic Period, Cretaceous Period, Carboniferous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E.)  Paleocene Epoch, Holocene Epoch, Hadean Eon, Proterozoic Eon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48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How to play…</a:t>
            </a:r>
          </a:p>
          <a:p>
            <a:pPr lvl="1"/>
            <a:r>
              <a:rPr lang="en-US" smtClean="0">
                <a:solidFill>
                  <a:srgbClr val="6699FF"/>
                </a:solidFill>
              </a:rPr>
              <a:t>Don’t play like Jeo_ _ _ _ y.</a:t>
            </a:r>
          </a:p>
          <a:p>
            <a:pPr lvl="1"/>
            <a:r>
              <a:rPr lang="en-US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/>
            <a:r>
              <a:rPr lang="en-US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/>
            <a:r>
              <a:rPr lang="en-US" smtClean="0">
                <a:solidFill>
                  <a:srgbClr val="66FFCC"/>
                </a:solidFill>
              </a:rPr>
              <a:t>Groups can communicate </a:t>
            </a:r>
            <a:r>
              <a:rPr lang="en-US" b="1" u="sng" smtClean="0"/>
              <a:t>quietly</a:t>
            </a:r>
            <a:r>
              <a:rPr lang="en-US" smtClean="0"/>
              <a:t> </a:t>
            </a:r>
            <a:r>
              <a:rPr lang="en-US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/>
            <a:r>
              <a:rPr lang="en-US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/>
            <a:r>
              <a:rPr lang="en-US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/>
            <a:r>
              <a:rPr lang="en-US" smtClean="0">
                <a:solidFill>
                  <a:srgbClr val="FFFF66"/>
                </a:solidFill>
              </a:rPr>
              <a:t>Your group gets to order one pizza, and you can have two toppings.  What does your group want?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the correct order for the units of time from the formation of the earth to present?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olidFill>
                  <a:srgbClr val="6699FF"/>
                </a:solidFill>
              </a:rPr>
              <a:t>A.) Mesozoic Era, </a:t>
            </a:r>
            <a:r>
              <a:rPr lang="en-US" dirty="0" err="1" smtClean="0">
                <a:solidFill>
                  <a:srgbClr val="6699FF"/>
                </a:solidFill>
              </a:rPr>
              <a:t>Archean</a:t>
            </a:r>
            <a:r>
              <a:rPr lang="en-US" dirty="0" smtClean="0">
                <a:solidFill>
                  <a:srgbClr val="6699FF"/>
                </a:solidFill>
              </a:rPr>
              <a:t> Eon, Cenozoic Era, Cambrian Period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olidFill>
                  <a:srgbClr val="FF66FF"/>
                </a:solidFill>
              </a:rPr>
              <a:t>B.) Precambrian Super-Eon, Paleozoic Era, Mesozoic Era, Cenozoic Era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C.) Quaternary Period, Tertiary Period, Devonian Period, Cretaceous Period.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olidFill>
                  <a:srgbClr val="99FFCC"/>
                </a:solidFill>
              </a:rPr>
              <a:t>D.) Jurassic Period, Triassic Period, Cretaceous Period, Carboniferous Period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E.)  Paleocene Epoch, Holocene Epoch, Hadean Eon,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Proterozoic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Eon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50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of the following units of time is the longest?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53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of the following units of time is the longest?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Phanerzoic Eon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55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of the following units of time is the longest?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Phanerzoic Eon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Mesozoic Era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58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of the following units of time is the longest?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Phanerzoic Eon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Mesozoic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C.) Jurassic Period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60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of the following units of time is the longest?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Phanerzoic Eon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Mesozoic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C.) Jurassic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D.) Pliocene Epoch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62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of the following units of time is the longest?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Phanerzoic Eon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Mesozoic Era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C.) Jurassic Period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D.) Pliocene Epoch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FFCC"/>
                </a:solidFill>
              </a:rPr>
              <a:t>E.) Science Class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001000" y="1066800"/>
            <a:ext cx="1143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65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Mass extinction events occurred at the end of these two periods.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924800" y="9906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67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Mass extinction events occurred at the end of these two periods.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Cambrian and Tertiary Periods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924800" y="9906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70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Mass extinction events occurred at the end of these two periods.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Cambrian and Tertiary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Mississippian and Pennsylvanian Periods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924800" y="9906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072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2400" i="1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 i="1">
                <a:solidFill>
                  <a:srgbClr val="996633"/>
                </a:solidFill>
              </a:rPr>
              <a:t> 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10400" y="2895600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/>
              <a:t>“I’ll be about this big.”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Mass extinction events occurred at the end of these two periods.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Cambrian and Tertiary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Mississippian and Pennsylvanian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C.) Permian and Cretaceous Periods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924800" y="9906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174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Mass extinction events occurred at the end of these two periods.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Cambrian and Tertiary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Mississippian and Pennsylvanian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C.) Permian and Cretaceous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D.) Vendian and Silurian Periods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924800" y="9906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277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Mass extinction events occurred at the end of these two periods. </a:t>
            </a:r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A.) Cambrian and Tertiary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000"/>
                </a:solidFill>
              </a:rPr>
              <a:t>B.) Mississippian and Pennsylvanian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C.) Permian and Cretaceous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D.) Vendian and Silurian Periods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66FF"/>
                </a:solidFill>
              </a:rPr>
              <a:t>E.) No mass extinction events have ever occurred.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924800" y="990600"/>
            <a:ext cx="99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37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667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CC"/>
                </a:solidFill>
              </a:rPr>
              <a:t>Which unit of Geologic Time best represents the formation of the moon?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695825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821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This picture best represents which Era on the Geologic Time Scale?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74345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467600" y="18288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10</a:t>
            </a:r>
          </a:p>
        </p:txBody>
      </p:sp>
      <p:sp>
        <p:nvSpPr>
          <p:cNvPr id="35845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89123" name="Group 3"/>
          <p:cNvGraphicFramePr>
            <a:graphicFrameLocks noGrp="1"/>
          </p:cNvGraphicFramePr>
          <p:nvPr/>
        </p:nvGraphicFramePr>
        <p:xfrm>
          <a:off x="228600" y="838200"/>
          <a:ext cx="8534400" cy="5630862"/>
        </p:xfrm>
        <a:graphic>
          <a:graphicData uri="http://schemas.openxmlformats.org/drawingml/2006/table">
            <a:tbl>
              <a:tblPr/>
              <a:tblGrid>
                <a:gridCol w="1706563"/>
                <a:gridCol w="1708150"/>
                <a:gridCol w="1766887"/>
                <a:gridCol w="1646238"/>
                <a:gridCol w="1706562"/>
              </a:tblGrid>
              <a:tr h="822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 THE NICK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UNITS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FF"/>
                          </a:solidFill>
                          <a:effectLst/>
                          <a:latin typeface="Times New Roman" pitchFamily="18" charset="0"/>
                        </a:rPr>
                        <a:t>PICTURES IN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ANYTHING EARTH HISTORY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DINOSAURS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1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91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6913" name="TextBox 50"/>
          <p:cNvSpPr txBox="1">
            <a:spLocks noChangeArrowheads="1"/>
          </p:cNvSpPr>
          <p:nvPr/>
        </p:nvSpPr>
        <p:spPr bwMode="auto">
          <a:xfrm>
            <a:off x="228600" y="1524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Earth System History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This picture best represents which Period on the Geologic Time Scale?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5720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73152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sp>
        <p:nvSpPr>
          <p:cNvPr id="37893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pPr eaLnBrk="1" hangingPunct="1"/>
            <a:r>
              <a:rPr lang="en-US" smtClean="0"/>
              <a:t>This picture best represents which Period on the Geologic Time Scale?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4958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7391400" y="22098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3891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Most of the coal and other forms of fossil fuel are the carbon rich remains of plants and animals that lived during this period?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391400" y="22098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191000" cy="39624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286250" cy="4000500"/>
          </a:xfrm>
          <a:prstGeom prst="rect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7239000" y="2819400"/>
            <a:ext cx="1447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13</a:t>
            </a:r>
          </a:p>
        </p:txBody>
      </p:sp>
      <p:sp>
        <p:nvSpPr>
          <p:cNvPr id="3994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pPr eaLnBrk="1" hangingPunct="1"/>
            <a:r>
              <a:rPr lang="en-US" smtClean="0"/>
              <a:t>This picture best represents which Period on the Geologic Time Scale?</a:t>
            </a:r>
          </a:p>
          <a:p>
            <a:pPr lvl="1" eaLnBrk="1" hangingPunct="1"/>
            <a:r>
              <a:rPr lang="en-US" smtClean="0"/>
              <a:t>Note: Emergence of Birds</a:t>
            </a:r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391400" y="22098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600" cy="47244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7467600" y="2209800"/>
            <a:ext cx="1447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4096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Have this sheet handy as you will be using it frequently during this review game.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This picture best represents which Period on the Geologic Time Scale?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391400" y="22098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86800" cy="4572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7315200" y="2286000"/>
            <a:ext cx="1447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15</a:t>
            </a:r>
          </a:p>
        </p:txBody>
      </p:sp>
      <p:sp>
        <p:nvSpPr>
          <p:cNvPr id="41991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06531" name="Group 3"/>
          <p:cNvGraphicFramePr>
            <a:graphicFrameLocks noGrp="1"/>
          </p:cNvGraphicFramePr>
          <p:nvPr/>
        </p:nvGraphicFramePr>
        <p:xfrm>
          <a:off x="228600" y="838200"/>
          <a:ext cx="8534400" cy="5630862"/>
        </p:xfrm>
        <a:graphic>
          <a:graphicData uri="http://schemas.openxmlformats.org/drawingml/2006/table">
            <a:tbl>
              <a:tblPr/>
              <a:tblGrid>
                <a:gridCol w="1706563"/>
                <a:gridCol w="1708150"/>
                <a:gridCol w="1766887"/>
                <a:gridCol w="1646238"/>
                <a:gridCol w="1706562"/>
              </a:tblGrid>
              <a:tr h="822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 THE NICK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UNITS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PICTURES IN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ANYTHING EARTH HISTORY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DINOSAURS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5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5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43057" name="TextBox 50"/>
          <p:cNvSpPr txBox="1">
            <a:spLocks noChangeArrowheads="1"/>
          </p:cNvSpPr>
          <p:nvPr/>
        </p:nvSpPr>
        <p:spPr bwMode="auto">
          <a:xfrm>
            <a:off x="228600" y="1524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Earth System History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What is the K and the T in the K-T Mass Extinction Event that wiped out the dinosaurs and allowed the age of the mammals to begin.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44035" name="Picture 4" descr="kt_impac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590800" cy="4171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971800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dinosaur-volca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743200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7467600" y="26670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44039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What is this an animation of? When did it happen?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5059" name="Picture 7" descr="diffe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34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74676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17</a:t>
            </a:r>
          </a:p>
        </p:txBody>
      </p:sp>
      <p:sp>
        <p:nvSpPr>
          <p:cNvPr id="45061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How did the oceans form on early Earth?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7467600" y="19812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17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7696200" y="1676400"/>
            <a:ext cx="1447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All of the following are similarities between birds and bird-like dinosaurs (Theropods) except…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710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All of the following are similarities between birds and bird-like dinosaurs (Theropods) except…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A.) Three toed foot.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8132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All of the following are similarities between birds and bird-like dinosaurs (Theropods) except…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A.) Three toed foot.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B.) Walk on two legs.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915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All of the following are similarities between birds and bird-like dinosaurs (Theropods) except…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A.) Three toed foot.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B.) Walk on two legs.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C.) Dense heavy bones.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018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All of the following are similarities between birds and bird-like dinosaurs (Theropods) except…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A.) Three toed foot.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B.) Walk on two legs.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C.) Dense heavy bones.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66FF"/>
                </a:solidFill>
              </a:rPr>
              <a:t>D.) Wishbone.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120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All of the following are similarities between birds and bird-like dinosaurs (Theropods) except…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66FF"/>
                </a:solidFill>
              </a:rPr>
              <a:t>A.) Three toed foot.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99FF"/>
                </a:solidFill>
              </a:rPr>
              <a:t>B.) Walk on two legs.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FFCC"/>
                </a:solidFill>
              </a:rPr>
              <a:t>C.) Dense heavy bones.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9966FF"/>
                </a:solidFill>
              </a:rPr>
              <a:t>D.) Wishbone.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CC66"/>
                </a:solidFill>
              </a:rPr>
              <a:t>E.) Backward pointing pelvis.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7162800" y="1447800"/>
            <a:ext cx="1600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2228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534400" cy="5821363"/>
          </a:xfrm>
        </p:spPr>
        <p:txBody>
          <a:bodyPr/>
          <a:lstStyle/>
          <a:p>
            <a:pPr eaLnBrk="1" hangingPunct="1"/>
            <a:r>
              <a:rPr lang="en-US" smtClean="0"/>
              <a:t>What supercontinent that is shown below began to break apart during the early Jurassic Period?</a:t>
            </a:r>
          </a:p>
          <a:p>
            <a:pPr eaLnBrk="1" hangingPunct="1"/>
            <a:endParaRPr lang="en-US" smtClean="0"/>
          </a:p>
        </p:txBody>
      </p:sp>
      <p:pic>
        <p:nvPicPr>
          <p:cNvPr id="53251" name="Picture 4" descr="20060218001056!Pangea_animation_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915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7696200" y="1752600"/>
            <a:ext cx="1219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169574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91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Hundreds of more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slides, activities,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video links,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homework, notes,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on the full version.</a:t>
            </a:r>
          </a:p>
        </p:txBody>
      </p:sp>
    </p:spTree>
    <p:extLst>
      <p:ext uri="{BB962C8B-B14F-4D97-AF65-F5344CB8AC3E}">
        <p14:creationId xmlns:p14="http://schemas.microsoft.com/office/powerpoint/2010/main" val="3690978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</p:spTree>
    <p:extLst>
      <p:ext uri="{BB962C8B-B14F-4D97-AF65-F5344CB8AC3E}">
        <p14:creationId xmlns:p14="http://schemas.microsoft.com/office/powerpoint/2010/main" val="21675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3"/>
              </a:rPr>
              <a:t>http://sciencepowerpoint.com/Geology_Unit.html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7772400" cy="32004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723900" y="1692275"/>
            <a:ext cx="739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99FF"/>
                </a:solidFill>
              </a:rPr>
              <a:t>Areas of Focus within The Geology Topics Unit:</a:t>
            </a:r>
            <a:r>
              <a:rPr lang="en-US">
                <a:solidFill>
                  <a:srgbClr val="FFCC99"/>
                </a:solidFill>
              </a:rPr>
              <a:t/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Plate Tectonics, Evidence for Plate Tectonics, Pangea, Energy Waves,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Layers of the earth, Heat Transfer, Types of Crust, Plate Boundaries, Hot Spots, Volcanoes, Positives and Negatives of Volcanoes,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Volcanoes, Parts of a Volcano, Magma, Types of Lava, Viscosity,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Earthquakes, Faults, Folds, Seismograph, Richter Scale,Seismograph,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Tsunami’s, Rocks, Minerals, Crystals, Uses of Minerals,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Crystals, Physical Properties of Minerals, Rock Cycle, Common Igneous Rocks, Common Sedimentary Rocks, Common Metamorphic Rocks.</a:t>
            </a:r>
          </a:p>
        </p:txBody>
      </p:sp>
    </p:spTree>
    <p:extLst>
      <p:ext uri="{BB962C8B-B14F-4D97-AF65-F5344CB8AC3E}">
        <p14:creationId xmlns:p14="http://schemas.microsoft.com/office/powerpoint/2010/main" val="1368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More Units Available at…</a:t>
            </a:r>
          </a:p>
        </p:txBody>
      </p:sp>
      <p:pic>
        <p:nvPicPr>
          <p:cNvPr id="900099" name="Picture 3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Earth Science</a:t>
            </a:r>
            <a:r>
              <a:rPr lang="en-US">
                <a:solidFill>
                  <a:srgbClr val="FF9900"/>
                </a:solidFill>
                <a:latin typeface="Verdana" pitchFamily="34" charset="0"/>
              </a:rPr>
              <a:t>: The Soil Science and Glaciers Unit, The Geology Topics Unit, The Astronomy Topics Unit, The Weather and Climate Unit, and The River Unit, The Water Molecule Unit.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66FFCC"/>
                </a:solidFill>
                <a:latin typeface="Verdana" pitchFamily="34" charset="0"/>
              </a:rPr>
              <a:t>Physical Science</a:t>
            </a:r>
            <a:r>
              <a:rPr lang="en-US">
                <a:solidFill>
                  <a:srgbClr val="66FFCC"/>
                </a:solidFill>
                <a:latin typeface="Verdana" pitchFamily="34" charset="0"/>
              </a:rPr>
              <a:t>: The Laws of Motion and Machines Unit, The Atoms and Periodic Table Unit, The Energy and the Environment Unit, and The Introduction to Science / Metric Unit.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8610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Life Science</a:t>
            </a:r>
            <a:r>
              <a:rPr lang="en-US">
                <a:solidFill>
                  <a:schemeClr val="hlink"/>
                </a:solidFill>
                <a:latin typeface="Verdana" pitchFamily="34" charset="0"/>
              </a:rPr>
              <a:t>: The Diseases and Cells Unit, The DNA and Genetics Unit, The Life Topics Unit, The Plant Unit, The Taxonomy and Classification Unit, Ecology: Feeding Levels Unit, Ecology: Interactions Unit, Ecology: Abiotic Factors, The Evolution and Natural Selection Unit and The Human Body and Health Topics Unit.</a:t>
            </a:r>
          </a:p>
        </p:txBody>
      </p:sp>
      <p:sp>
        <p:nvSpPr>
          <p:cNvPr id="900104" name="Rectangle 8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119390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Is your name on the review sheet?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0" y="1828800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35875" name="Group 3"/>
          <p:cNvGraphicFramePr>
            <a:graphicFrameLocks noGrp="1"/>
          </p:cNvGraphicFramePr>
          <p:nvPr/>
        </p:nvGraphicFramePr>
        <p:xfrm>
          <a:off x="228600" y="838200"/>
          <a:ext cx="8534400" cy="5630862"/>
        </p:xfrm>
        <a:graphic>
          <a:graphicData uri="http://schemas.openxmlformats.org/drawingml/2006/table">
            <a:tbl>
              <a:tblPr/>
              <a:tblGrid>
                <a:gridCol w="1706563"/>
                <a:gridCol w="1708150"/>
                <a:gridCol w="1766887"/>
                <a:gridCol w="1646238"/>
                <a:gridCol w="1706562"/>
              </a:tblGrid>
              <a:tr h="822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 THE NICK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UNITS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PICTURES IN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ANYTHING EARTH HISTORY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DINOSAURS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4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8241" name="TextBox 50"/>
          <p:cNvSpPr txBox="1">
            <a:spLocks noChangeArrowheads="1"/>
          </p:cNvSpPr>
          <p:nvPr/>
        </p:nvSpPr>
        <p:spPr bwMode="auto">
          <a:xfrm>
            <a:off x="228600" y="1524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Earth System History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338947" name="Group 3"/>
          <p:cNvGraphicFramePr>
            <a:graphicFrameLocks noGrp="1"/>
          </p:cNvGraphicFramePr>
          <p:nvPr/>
        </p:nvGraphicFramePr>
        <p:xfrm>
          <a:off x="228600" y="838200"/>
          <a:ext cx="8534400" cy="5630862"/>
        </p:xfrm>
        <a:graphic>
          <a:graphicData uri="http://schemas.openxmlformats.org/drawingml/2006/table">
            <a:tbl>
              <a:tblPr/>
              <a:tblGrid>
                <a:gridCol w="1706563"/>
                <a:gridCol w="1708150"/>
                <a:gridCol w="1766887"/>
                <a:gridCol w="1646238"/>
                <a:gridCol w="1706562"/>
              </a:tblGrid>
              <a:tr h="822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</a:rPr>
                        <a:t>IN THE NICK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UNITS OF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PICTURES IN TIME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ANYTHING EARTH HISTORY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DINOSAURS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3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6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9265" name="TextBox 50"/>
          <p:cNvSpPr txBox="1">
            <a:spLocks noChangeArrowheads="1"/>
          </p:cNvSpPr>
          <p:nvPr/>
        </p:nvSpPr>
        <p:spPr bwMode="auto">
          <a:xfrm>
            <a:off x="228600" y="1524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Earth System History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The appearance of early humans is best represented by which picture on the 12 hour Earth calendar.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 flipH="1">
            <a:off x="7315200" y="6629400"/>
            <a:ext cx="1841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b="1">
                <a:solidFill>
                  <a:schemeClr val="bg1"/>
                </a:solidFill>
              </a:rPr>
              <a:t>Copyright © 2010 Ryan P. Murphy</a:t>
            </a:r>
          </a:p>
        </p:txBody>
      </p:sp>
      <p:pic>
        <p:nvPicPr>
          <p:cNvPr id="10244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Freeform 9"/>
          <p:cNvSpPr>
            <a:spLocks/>
          </p:cNvSpPr>
          <p:nvPr/>
        </p:nvSpPr>
        <p:spPr bwMode="auto">
          <a:xfrm>
            <a:off x="1149350" y="28956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10"/>
          <p:cNvSpPr>
            <a:spLocks/>
          </p:cNvSpPr>
          <p:nvPr/>
        </p:nvSpPr>
        <p:spPr bwMode="auto">
          <a:xfrm>
            <a:off x="4953000" y="28956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11"/>
          <p:cNvSpPr>
            <a:spLocks/>
          </p:cNvSpPr>
          <p:nvPr/>
        </p:nvSpPr>
        <p:spPr bwMode="auto">
          <a:xfrm>
            <a:off x="1066800" y="53340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4953000" y="5410200"/>
            <a:ext cx="1400175" cy="1066800"/>
          </a:xfrm>
          <a:custGeom>
            <a:avLst/>
            <a:gdLst>
              <a:gd name="T0" fmla="*/ 2147483647 w 882"/>
              <a:gd name="T1" fmla="*/ 2147483647 h 672"/>
              <a:gd name="T2" fmla="*/ 2147483647 w 882"/>
              <a:gd name="T3" fmla="*/ 2147483647 h 672"/>
              <a:gd name="T4" fmla="*/ 2147483647 w 882"/>
              <a:gd name="T5" fmla="*/ 2147483647 h 672"/>
              <a:gd name="T6" fmla="*/ 0 w 882"/>
              <a:gd name="T7" fmla="*/ 2147483647 h 672"/>
              <a:gd name="T8" fmla="*/ 2147483647 w 882"/>
              <a:gd name="T9" fmla="*/ 2147483647 h 672"/>
              <a:gd name="T10" fmla="*/ 2147483647 w 882"/>
              <a:gd name="T11" fmla="*/ 2147483647 h 672"/>
              <a:gd name="T12" fmla="*/ 2147483647 w 882"/>
              <a:gd name="T13" fmla="*/ 2147483647 h 672"/>
              <a:gd name="T14" fmla="*/ 2147483647 w 882"/>
              <a:gd name="T15" fmla="*/ 2147483647 h 672"/>
              <a:gd name="T16" fmla="*/ 2147483647 w 882"/>
              <a:gd name="T17" fmla="*/ 2147483647 h 672"/>
              <a:gd name="T18" fmla="*/ 2147483647 w 882"/>
              <a:gd name="T19" fmla="*/ 2147483647 h 672"/>
              <a:gd name="T20" fmla="*/ 2147483647 w 882"/>
              <a:gd name="T21" fmla="*/ 2147483647 h 672"/>
              <a:gd name="T22" fmla="*/ 2147483647 w 882"/>
              <a:gd name="T23" fmla="*/ 2147483647 h 672"/>
              <a:gd name="T24" fmla="*/ 2147483647 w 882"/>
              <a:gd name="T25" fmla="*/ 2147483647 h 672"/>
              <a:gd name="T26" fmla="*/ 2147483647 w 882"/>
              <a:gd name="T27" fmla="*/ 2147483647 h 672"/>
              <a:gd name="T28" fmla="*/ 2147483647 w 882"/>
              <a:gd name="T29" fmla="*/ 2147483647 h 672"/>
              <a:gd name="T30" fmla="*/ 2147483647 w 882"/>
              <a:gd name="T31" fmla="*/ 2147483647 h 672"/>
              <a:gd name="T32" fmla="*/ 2147483647 w 882"/>
              <a:gd name="T33" fmla="*/ 2147483647 h 672"/>
              <a:gd name="T34" fmla="*/ 2147483647 w 882"/>
              <a:gd name="T35" fmla="*/ 2147483647 h 672"/>
              <a:gd name="T36" fmla="*/ 2147483647 w 882"/>
              <a:gd name="T37" fmla="*/ 2147483647 h 672"/>
              <a:gd name="T38" fmla="*/ 2147483647 w 882"/>
              <a:gd name="T39" fmla="*/ 2147483647 h 672"/>
              <a:gd name="T40" fmla="*/ 2147483647 w 882"/>
              <a:gd name="T41" fmla="*/ 2147483647 h 672"/>
              <a:gd name="T42" fmla="*/ 2147483647 w 882"/>
              <a:gd name="T43" fmla="*/ 2147483647 h 672"/>
              <a:gd name="T44" fmla="*/ 2147483647 w 882"/>
              <a:gd name="T45" fmla="*/ 0 h 672"/>
              <a:gd name="T46" fmla="*/ 2147483647 w 882"/>
              <a:gd name="T47" fmla="*/ 2147483647 h 672"/>
              <a:gd name="T48" fmla="*/ 2147483647 w 882"/>
              <a:gd name="T49" fmla="*/ 2147483647 h 672"/>
              <a:gd name="T50" fmla="*/ 2147483647 w 882"/>
              <a:gd name="T51" fmla="*/ 2147483647 h 672"/>
              <a:gd name="T52" fmla="*/ 2147483647 w 882"/>
              <a:gd name="T53" fmla="*/ 2147483647 h 6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82"/>
              <a:gd name="T82" fmla="*/ 0 h 672"/>
              <a:gd name="T83" fmla="*/ 882 w 882"/>
              <a:gd name="T84" fmla="*/ 672 h 6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82" h="672">
                <a:moveTo>
                  <a:pt x="341" y="61"/>
                </a:moveTo>
                <a:cubicBezTo>
                  <a:pt x="225" y="67"/>
                  <a:pt x="185" y="61"/>
                  <a:pt x="96" y="87"/>
                </a:cubicBezTo>
                <a:cubicBezTo>
                  <a:pt x="72" y="113"/>
                  <a:pt x="43" y="138"/>
                  <a:pt x="9" y="148"/>
                </a:cubicBezTo>
                <a:cubicBezTo>
                  <a:pt x="6" y="157"/>
                  <a:pt x="0" y="166"/>
                  <a:pt x="0" y="175"/>
                </a:cubicBezTo>
                <a:cubicBezTo>
                  <a:pt x="0" y="201"/>
                  <a:pt x="2" y="228"/>
                  <a:pt x="9" y="253"/>
                </a:cubicBezTo>
                <a:cubicBezTo>
                  <a:pt x="14" y="271"/>
                  <a:pt x="40" y="276"/>
                  <a:pt x="53" y="279"/>
                </a:cubicBezTo>
                <a:cubicBezTo>
                  <a:pt x="111" y="293"/>
                  <a:pt x="170" y="298"/>
                  <a:pt x="227" y="314"/>
                </a:cubicBezTo>
                <a:cubicBezTo>
                  <a:pt x="360" y="351"/>
                  <a:pt x="226" y="313"/>
                  <a:pt x="306" y="349"/>
                </a:cubicBezTo>
                <a:cubicBezTo>
                  <a:pt x="323" y="357"/>
                  <a:pt x="358" y="367"/>
                  <a:pt x="358" y="367"/>
                </a:cubicBezTo>
                <a:cubicBezTo>
                  <a:pt x="371" y="380"/>
                  <a:pt x="389" y="388"/>
                  <a:pt x="402" y="401"/>
                </a:cubicBezTo>
                <a:cubicBezTo>
                  <a:pt x="409" y="409"/>
                  <a:pt x="412" y="420"/>
                  <a:pt x="419" y="428"/>
                </a:cubicBezTo>
                <a:cubicBezTo>
                  <a:pt x="470" y="481"/>
                  <a:pt x="423" y="412"/>
                  <a:pt x="463" y="463"/>
                </a:cubicBezTo>
                <a:cubicBezTo>
                  <a:pt x="481" y="485"/>
                  <a:pt x="482" y="517"/>
                  <a:pt x="507" y="532"/>
                </a:cubicBezTo>
                <a:cubicBezTo>
                  <a:pt x="555" y="560"/>
                  <a:pt x="620" y="558"/>
                  <a:pt x="672" y="576"/>
                </a:cubicBezTo>
                <a:cubicBezTo>
                  <a:pt x="715" y="562"/>
                  <a:pt x="709" y="575"/>
                  <a:pt x="733" y="611"/>
                </a:cubicBezTo>
                <a:cubicBezTo>
                  <a:pt x="747" y="667"/>
                  <a:pt x="750" y="638"/>
                  <a:pt x="786" y="672"/>
                </a:cubicBezTo>
                <a:cubicBezTo>
                  <a:pt x="835" y="622"/>
                  <a:pt x="814" y="642"/>
                  <a:pt x="847" y="611"/>
                </a:cubicBezTo>
                <a:cubicBezTo>
                  <a:pt x="859" y="576"/>
                  <a:pt x="882" y="506"/>
                  <a:pt x="882" y="506"/>
                </a:cubicBezTo>
                <a:cubicBezTo>
                  <a:pt x="878" y="459"/>
                  <a:pt x="867" y="414"/>
                  <a:pt x="864" y="367"/>
                </a:cubicBezTo>
                <a:cubicBezTo>
                  <a:pt x="859" y="288"/>
                  <a:pt x="864" y="209"/>
                  <a:pt x="856" y="131"/>
                </a:cubicBezTo>
                <a:cubicBezTo>
                  <a:pt x="855" y="121"/>
                  <a:pt x="845" y="113"/>
                  <a:pt x="838" y="105"/>
                </a:cubicBezTo>
                <a:cubicBezTo>
                  <a:pt x="832" y="98"/>
                  <a:pt x="777" y="34"/>
                  <a:pt x="760" y="26"/>
                </a:cubicBezTo>
                <a:cubicBezTo>
                  <a:pt x="735" y="14"/>
                  <a:pt x="707" y="9"/>
                  <a:pt x="681" y="0"/>
                </a:cubicBezTo>
                <a:cubicBezTo>
                  <a:pt x="620" y="3"/>
                  <a:pt x="559" y="1"/>
                  <a:pt x="498" y="9"/>
                </a:cubicBezTo>
                <a:cubicBezTo>
                  <a:pt x="488" y="10"/>
                  <a:pt x="482" y="24"/>
                  <a:pt x="472" y="26"/>
                </a:cubicBezTo>
                <a:cubicBezTo>
                  <a:pt x="441" y="33"/>
                  <a:pt x="408" y="32"/>
                  <a:pt x="376" y="35"/>
                </a:cubicBezTo>
                <a:cubicBezTo>
                  <a:pt x="343" y="46"/>
                  <a:pt x="295" y="45"/>
                  <a:pt x="280" y="7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609600" y="1981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4343400" y="1981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33400" y="4343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4343400" y="4419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D</a:t>
            </a:r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>
            <a:off x="2133600" y="32004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H="1">
            <a:off x="5334000" y="31242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 flipV="1">
            <a:off x="2133600" y="49530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H="1" flipV="1">
            <a:off x="4953000" y="5638800"/>
            <a:ext cx="11430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8001000" y="17526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33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2273</Words>
  <Application>Microsoft Office PowerPoint</Application>
  <PresentationFormat>On-screen Show (4:3)</PresentationFormat>
  <Paragraphs>458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Bigler</dc:creator>
  <cp:lastModifiedBy>Ryan</cp:lastModifiedBy>
  <cp:revision>69</cp:revision>
  <dcterms:created xsi:type="dcterms:W3CDTF">2003-05-14T01:07:43Z</dcterms:created>
  <dcterms:modified xsi:type="dcterms:W3CDTF">2013-05-04T00:46:55Z</dcterms:modified>
</cp:coreProperties>
</file>