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4" r:id="rId2"/>
    <p:sldId id="758" r:id="rId3"/>
    <p:sldId id="759" r:id="rId4"/>
    <p:sldId id="755" r:id="rId5"/>
    <p:sldId id="756" r:id="rId6"/>
    <p:sldId id="757" r:id="rId7"/>
    <p:sldId id="662" r:id="rId8"/>
    <p:sldId id="663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768" r:id="rId19"/>
    <p:sldId id="679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90" r:id="rId28"/>
    <p:sldId id="692" r:id="rId29"/>
    <p:sldId id="693" r:id="rId30"/>
    <p:sldId id="695" r:id="rId31"/>
    <p:sldId id="697" r:id="rId32"/>
    <p:sldId id="699" r:id="rId33"/>
    <p:sldId id="701" r:id="rId34"/>
    <p:sldId id="705" r:id="rId35"/>
    <p:sldId id="706" r:id="rId36"/>
    <p:sldId id="710" r:id="rId37"/>
    <p:sldId id="760" r:id="rId38"/>
    <p:sldId id="767" r:id="rId39"/>
    <p:sldId id="716" r:id="rId40"/>
    <p:sldId id="718" r:id="rId41"/>
    <p:sldId id="719" r:id="rId42"/>
    <p:sldId id="721" r:id="rId43"/>
    <p:sldId id="723" r:id="rId44"/>
    <p:sldId id="725" r:id="rId45"/>
    <p:sldId id="730" r:id="rId46"/>
    <p:sldId id="777" r:id="rId47"/>
    <p:sldId id="778" r:id="rId48"/>
    <p:sldId id="779" r:id="rId49"/>
    <p:sldId id="780" r:id="rId50"/>
    <p:sldId id="78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66FF"/>
    <a:srgbClr val="6666FF"/>
    <a:srgbClr val="00FFFF"/>
    <a:srgbClr val="9966FF"/>
    <a:srgbClr val="FFFF66"/>
    <a:srgbClr val="66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3410" autoAdjust="0"/>
  </p:normalViewPr>
  <p:slideViewPr>
    <p:cSldViewPr>
      <p:cViewPr varScale="1">
        <p:scale>
          <a:sx n="86" d="100"/>
          <a:sy n="86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9CE5DA-B37F-48A3-BFE8-0C46FE5DD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28FF89-3A02-4468-BC91-EE4B74753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0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6786-9E7F-4505-A182-956CC56C7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47C7-BA44-4F17-B962-44DEFA38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7873-B398-40E8-A5A1-79EBB590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F13E-683A-463D-B5BB-1347488D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6CF7-4B8E-4502-9735-15EB3E6EA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DA06-E9FF-48CD-9037-48266E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A117-0D31-49D2-A8FB-821FC217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7BCF-5128-484A-BA8B-6BBF54DF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FE27-B965-4506-A0BE-B051BB813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EF09-C10A-4103-9332-BF607E2D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8534-0619-4EE5-80CD-A98FCEE5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604C-82DD-4888-BA68-9FF3A0630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E3D37E-7AFB-409B-9D16-70E1E3E8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7093" name="Group 5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97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00FFFF"/>
                </a:solidFill>
              </a:rPr>
              <a:t>E.) Cubic Zirconia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99FF"/>
                </a:solidFill>
              </a:rPr>
              <a:t>G.) B and D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Minerals are made from which of the following…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CCFF"/>
                </a:solidFill>
              </a:rPr>
              <a:t>A.) Weathering of rock over long periods of time.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33FF"/>
                </a:solidFill>
              </a:rPr>
              <a:t>B.) Cooling of Magma 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CCFF"/>
                </a:solidFill>
              </a:rPr>
              <a:t>C.) Organic deposits in the sediment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CCFF"/>
                </a:solidFill>
              </a:rPr>
              <a:t>D.) Dissolved minerals in a liquid and through evaporation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00FFFF"/>
                </a:solidFill>
              </a:rPr>
              <a:t>E.) Cubic </a:t>
            </a:r>
            <a:r>
              <a:rPr lang="en-US" dirty="0" err="1" smtClean="0">
                <a:solidFill>
                  <a:srgbClr val="00FFFF"/>
                </a:solidFill>
              </a:rPr>
              <a:t>Zirconia</a:t>
            </a:r>
            <a:endParaRPr lang="en-US" dirty="0" smtClean="0">
              <a:solidFill>
                <a:srgbClr val="00FF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99FF33"/>
                </a:solidFill>
              </a:rPr>
              <a:t>F.) A and C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99FF"/>
                </a:solidFill>
              </a:rPr>
              <a:t>G.) B and 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CC6600"/>
                </a:solidFill>
              </a:rPr>
              <a:t>H.) E and H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I.) K and 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A crystal is a solid in which the atoms           are arranged in a repeating pattern.</a:t>
            </a:r>
          </a:p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0" y="228600"/>
            <a:ext cx="24384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 descr="quartzAt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01000" y="1371600"/>
            <a:ext cx="685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How to play…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Don’t play like Jeo_ _ _ _ y.</a:t>
            </a:r>
          </a:p>
          <a:p>
            <a:pPr lvl="1" eaLnBrk="1" hangingPunct="1"/>
            <a:r>
              <a:rPr lang="en-US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 eaLnBrk="1" hangingPunct="1"/>
            <a:r>
              <a:rPr lang="en-US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Groups can communicate </a:t>
            </a:r>
            <a:r>
              <a:rPr lang="en-US" b="1" u="sng" smtClean="0"/>
              <a:t>quietly</a:t>
            </a:r>
            <a:r>
              <a:rPr lang="en-US" smtClean="0"/>
              <a:t> </a:t>
            </a:r>
            <a:r>
              <a:rPr lang="en-US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 eaLnBrk="1" hangingPunct="1"/>
            <a:r>
              <a:rPr lang="en-US" smtClean="0">
                <a:solidFill>
                  <a:srgbClr val="FFFF66"/>
                </a:solidFill>
              </a:rPr>
              <a:t>Your group gets to order one pizza, and you can have two toppings.  What does your group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use of minerals is shown below?</a:t>
            </a:r>
          </a:p>
        </p:txBody>
      </p:sp>
      <p:pic>
        <p:nvPicPr>
          <p:cNvPr id="2048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a use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2531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one of the main uses for minerals?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4579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Minerals can be used for this purpose?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iron%20ore%20Atlantic%20City,%20W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28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67600" y="14478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0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219200" cy="121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This is another use of minerals? </a:t>
            </a:r>
          </a:p>
        </p:txBody>
      </p:sp>
      <p:pic>
        <p:nvPicPr>
          <p:cNvPr id="27651" name="Picture 3" descr="FacetedGems-rot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686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43600" y="1219200"/>
            <a:ext cx="2362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8742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2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872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29699" name="Picture 3" descr="http://images.encarta.msn.com/xrefmedia/aencmed/targets/images/phl/T025564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451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48600" y="838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6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0" y="55626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2400" i="1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 i="1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</p:txBody>
      </p:sp>
      <p:pic>
        <p:nvPicPr>
          <p:cNvPr id="30723" name="Picture 3" descr="http://images.encarta.msn.com/xrefmedia/aencmed/targets/images/phl/T025564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715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05400" y="50292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772400" y="12192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3058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type of crystal? </a:t>
            </a:r>
          </a:p>
          <a:p>
            <a:pPr eaLnBrk="1" hangingPunct="1"/>
            <a:endParaRPr lang="en-US" smtClean="0"/>
          </a:p>
        </p:txBody>
      </p:sp>
      <p:pic>
        <p:nvPicPr>
          <p:cNvPr id="31747" name="Picture 3" descr="isometr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848600" y="990600"/>
            <a:ext cx="685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crystal below is Orthorhombic: 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(All axis unequal in length, and 90° degrees from each other)? </a:t>
            </a:r>
          </a:p>
          <a:p>
            <a:pPr eaLnBrk="1" hangingPunct="1"/>
            <a:endParaRPr lang="en-US" smtClean="0">
              <a:solidFill>
                <a:srgbClr val="66FF99"/>
              </a:solidFill>
            </a:endParaRPr>
          </a:p>
        </p:txBody>
      </p:sp>
      <p:pic>
        <p:nvPicPr>
          <p:cNvPr id="32771" name="Picture 3" descr="orthor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riclin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19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hexagon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91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monocli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3400" y="1981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924800" y="19050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C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229600" y="4267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114800" y="33528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type of minerals are shown below? </a:t>
            </a:r>
          </a:p>
        </p:txBody>
      </p:sp>
      <p:pic>
        <p:nvPicPr>
          <p:cNvPr id="33795" name="Picture 3" descr="Slide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800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0" y="1143000"/>
            <a:ext cx="60960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914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379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328964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6477000" y="259080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7403692" y="474523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992">
            <a:off x="3669892" y="4973830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95">
            <a:off x="1174598" y="4387411"/>
            <a:ext cx="936684" cy="9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322">
            <a:off x="2035359" y="5161444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55">
            <a:off x="599476" y="5179407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55">
            <a:off x="1971076" y="2360007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852">
            <a:off x="2932063" y="2556060"/>
            <a:ext cx="769765" cy="7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6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4865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minerals are characterized as felsic based on the pictures below.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114800" cy="25527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5606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5146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2533650"/>
          </a:xfrm>
          <a:prstGeom prst="rect">
            <a:avLst/>
          </a:prstGeom>
          <a:noFill/>
          <a:ln w="571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48200" y="1524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B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C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648200" y="41148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153400" y="685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mineral.  It is the most abundant mineral on the face of the Earth?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05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34200" y="15240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Name this common mineral that is in all Igneous rocks?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86600" y="1447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13</a:t>
            </a:r>
          </a:p>
        </p:txBody>
      </p:sp>
      <p:sp>
        <p:nvSpPr>
          <p:cNvPr id="5" name="Rectangle 4"/>
          <p:cNvSpPr/>
          <p:nvPr/>
        </p:nvSpPr>
        <p:spPr>
          <a:xfrm rot="804620">
            <a:off x="1776733" y="3664682"/>
            <a:ext cx="6083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Starts with an… 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9999"/>
                </a:solidFill>
              </a:rPr>
              <a:t>A rock-forming mineral (Aluminum and Silica) industrially important in glass.  </a:t>
            </a:r>
            <a:r>
              <a:rPr lang="en-US" sz="2800" dirty="0" smtClean="0">
                <a:solidFill>
                  <a:srgbClr val="CC9900"/>
                </a:solidFill>
              </a:rPr>
              <a:t>Primary Mineral</a:t>
            </a:r>
          </a:p>
        </p:txBody>
      </p:sp>
      <p:pic>
        <p:nvPicPr>
          <p:cNvPr id="44953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618538" cy="5257800"/>
          </a:xfrm>
          <a:noFill/>
          <a:ln cap="flat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9540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124200" cy="2185988"/>
          </a:xfrm>
          <a:noFill/>
          <a:ln w="5715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2800" y="1524000"/>
            <a:ext cx="1553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Colorful mineral in light.  Well known and prized for its glassy luster and rich variety of colors.</a:t>
            </a:r>
            <a:r>
              <a:rPr lang="en-US" sz="2800" smtClean="0"/>
              <a:t> 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572000" cy="5410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438400" cy="1301750"/>
          </a:xfrm>
          <a:ln w="762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43800" y="15240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7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0" y="12954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14051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7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1009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describes how easily a mineral can be scratched?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98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www.soes.soton.ac.uk/teaching/courses/oa132/module10/m10f6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59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239000" y="2438400"/>
            <a:ext cx="1905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This property of minerals can be seen below?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543800" y="1219200"/>
            <a:ext cx="1219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What physical property can be seen below?</a:t>
            </a:r>
          </a:p>
        </p:txBody>
      </p:sp>
      <p:pic>
        <p:nvPicPr>
          <p:cNvPr id="44035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yritestre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24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467600" y="1676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902325"/>
          </a:xfrm>
        </p:spPr>
        <p:txBody>
          <a:bodyPr/>
          <a:lstStyle/>
          <a:p>
            <a:pPr eaLnBrk="1" hangingPunct="1"/>
            <a:r>
              <a:rPr lang="en-US" smtClean="0"/>
              <a:t>Which mineral below exhibits cleavage, and which exhibits fracture?</a:t>
            </a:r>
          </a:p>
          <a:p>
            <a:pPr lvl="3" eaLnBrk="1" hangingPunct="1"/>
            <a:endParaRPr lang="en-US" sz="3200" smtClean="0"/>
          </a:p>
          <a:p>
            <a:pPr lvl="3" eaLnBrk="1" hangingPunct="1"/>
            <a:endParaRPr lang="en-US" sz="3200" smtClean="0"/>
          </a:p>
        </p:txBody>
      </p:sp>
      <p:pic>
        <p:nvPicPr>
          <p:cNvPr id="45059" name="Picture 3" descr="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886200" cy="4659313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T62880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95800" cy="4648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467600" y="2057400"/>
            <a:ext cx="129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04800" y="21336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495800" y="20574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This mineral has many unique properties.  Name the mineral and at least one property.</a:t>
            </a:r>
          </a:p>
        </p:txBody>
      </p:sp>
      <p:pic>
        <p:nvPicPr>
          <p:cNvPr id="46083" name="Picture 3" descr="Salt_Crys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2057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 smtClean="0">
                <a:solidFill>
                  <a:schemeClr val="bg1"/>
                </a:solidFill>
              </a:rPr>
              <a:t>20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169574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Hundreds of more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slides, activities,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video links,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homework, notes,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on the full version.</a:t>
            </a:r>
          </a:p>
        </p:txBody>
      </p:sp>
    </p:spTree>
    <p:extLst>
      <p:ext uri="{BB962C8B-B14F-4D97-AF65-F5344CB8AC3E}">
        <p14:creationId xmlns:p14="http://schemas.microsoft.com/office/powerpoint/2010/main" val="3690978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</p:spTree>
    <p:extLst>
      <p:ext uri="{BB962C8B-B14F-4D97-AF65-F5344CB8AC3E}">
        <p14:creationId xmlns:p14="http://schemas.microsoft.com/office/powerpoint/2010/main" val="21675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7772400" cy="32004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723900" y="1692275"/>
            <a:ext cx="739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99FF"/>
                </a:solidFill>
              </a:rPr>
              <a:t>Areas of Focus within The Geology Topics Unit:</a:t>
            </a:r>
            <a:r>
              <a:rPr lang="en-US">
                <a:solidFill>
                  <a:srgbClr val="FFCC99"/>
                </a:solidFill>
              </a:rPr>
              <a:t/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Plate Tectonics, Evidence for Plate Tectonics, Pangea, Energy Waves,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Layers of the earth, Heat Transfer, Types of Crust, Plate Boundaries, Hot Spots, Volcanoes, Positives and Negatives of Volcanoes,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Volcanoes, Parts of a Volcano, Magma, Types of Lava, Viscosity,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Earthquakes, Faults, Folds, Seismograph, Richter Scale,Seismograph,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Tsunami’s, Rocks, Minerals, Crystals, Uses of Minerals,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Crystals, Physical Properties of Minerals, Rock Cycle, Common Igneous Rocks, Common Sedimentary Rocks, Common Metamorphic Rocks.</a:t>
            </a:r>
          </a:p>
        </p:txBody>
      </p:sp>
    </p:spTree>
    <p:extLst>
      <p:ext uri="{BB962C8B-B14F-4D97-AF65-F5344CB8AC3E}">
        <p14:creationId xmlns:p14="http://schemas.microsoft.com/office/powerpoint/2010/main" val="1368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More Units Available at…</a:t>
            </a:r>
          </a:p>
        </p:txBody>
      </p:sp>
      <p:pic>
        <p:nvPicPr>
          <p:cNvPr id="900099" name="Picture 3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Earth Science</a:t>
            </a:r>
            <a:r>
              <a:rPr lang="en-US">
                <a:solidFill>
                  <a:srgbClr val="FF9900"/>
                </a:solidFill>
                <a:latin typeface="Verdana" pitchFamily="34" charset="0"/>
              </a:rPr>
              <a:t>: The Soil Science and Glaciers Unit, The Geology Topics Unit, The Astronomy Topics Unit, The Weather and Climate Unit, and The River Unit, The Water Molecule Unit.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66FFCC"/>
                </a:solidFill>
                <a:latin typeface="Verdana" pitchFamily="34" charset="0"/>
              </a:rPr>
              <a:t>Physical Science</a:t>
            </a:r>
            <a:r>
              <a:rPr lang="en-US">
                <a:solidFill>
                  <a:srgbClr val="66FFCC"/>
                </a:solidFill>
                <a:latin typeface="Verdana" pitchFamily="34" charset="0"/>
              </a:rPr>
              <a:t>: The Laws of Motion and Machines Unit, The Atoms and Periodic Table Unit, The Energy and the Environment Unit, and The Introduction to Science / Metric Unit.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Life Science</a:t>
            </a:r>
            <a:r>
              <a:rPr lang="en-US">
                <a:solidFill>
                  <a:schemeClr val="hlink"/>
                </a:solidFill>
                <a:latin typeface="Verdana" pitchFamily="34" charset="0"/>
              </a:rPr>
              <a:t>: The Diseases and Cells Unit, The DNA and Genetics Unit, The Life Topics Unit, The Plant Unit, The Taxonomy and Classification Unit, Ecology: Feeding Levels Unit, Ecology: Interactions Unit, Ecology: Abiotic Factors, The Evolution and Natural Selection Unit and The Human Body and Health Topics Unit.</a:t>
            </a:r>
          </a:p>
        </p:txBody>
      </p:sp>
      <p:sp>
        <p:nvSpPr>
          <p:cNvPr id="900104" name="Rectangle 8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119390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5398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1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217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56707" name="Group 3"/>
          <p:cNvGraphicFramePr>
            <a:graphicFrameLocks noGrp="1"/>
          </p:cNvGraphicFramePr>
          <p:nvPr/>
        </p:nvGraphicFramePr>
        <p:xfrm>
          <a:off x="304800" y="838200"/>
          <a:ext cx="8458200" cy="5437215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87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Minerals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SHAPE-UP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PRETTY COLORS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PRIVATE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MINERALS IN THE MOVIES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304800" y="152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Minerals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natural     inorganic     solids that join together in crystals          to make unique compositions.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343400" y="304800"/>
            <a:ext cx="22098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29000" y="914400"/>
            <a:ext cx="2209800" cy="457200"/>
          </a:xfrm>
          <a:prstGeom prst="rect">
            <a:avLst/>
          </a:prstGeom>
          <a:solidFill>
            <a:srgbClr val="5F5F5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9677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7724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Minerals are made from which of the following…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96200" y="3048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1438</Words>
  <Application>Microsoft Office PowerPoint</Application>
  <PresentationFormat>On-screen Show (4:3)</PresentationFormat>
  <Paragraphs>374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Bigler</dc:creator>
  <cp:lastModifiedBy>Ryan</cp:lastModifiedBy>
  <cp:revision>55</cp:revision>
  <dcterms:created xsi:type="dcterms:W3CDTF">2003-05-14T01:07:43Z</dcterms:created>
  <dcterms:modified xsi:type="dcterms:W3CDTF">2013-05-04T00:48:07Z</dcterms:modified>
</cp:coreProperties>
</file>