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15"/>
  </p:notesMasterIdLst>
  <p:handoutMasterIdLst>
    <p:handoutMasterId r:id="rId116"/>
  </p:handoutMasterIdLst>
  <p:sldIdLst>
    <p:sldId id="315" r:id="rId3"/>
    <p:sldId id="495" r:id="rId4"/>
    <p:sldId id="496" r:id="rId5"/>
    <p:sldId id="492" r:id="rId6"/>
    <p:sldId id="493" r:id="rId7"/>
    <p:sldId id="617" r:id="rId8"/>
    <p:sldId id="618" r:id="rId9"/>
    <p:sldId id="497" r:id="rId10"/>
    <p:sldId id="501" r:id="rId11"/>
    <p:sldId id="503" r:id="rId12"/>
    <p:sldId id="506" r:id="rId13"/>
    <p:sldId id="509" r:id="rId14"/>
    <p:sldId id="619" r:id="rId15"/>
    <p:sldId id="620" r:id="rId16"/>
    <p:sldId id="516" r:id="rId17"/>
    <p:sldId id="524" r:id="rId18"/>
    <p:sldId id="529" r:id="rId19"/>
    <p:sldId id="530" r:id="rId20"/>
    <p:sldId id="531" r:id="rId21"/>
    <p:sldId id="532" r:id="rId22"/>
    <p:sldId id="533" r:id="rId23"/>
    <p:sldId id="534" r:id="rId24"/>
    <p:sldId id="535" r:id="rId25"/>
    <p:sldId id="536" r:id="rId26"/>
    <p:sldId id="538" r:id="rId27"/>
    <p:sldId id="621" r:id="rId28"/>
    <p:sldId id="622" r:id="rId29"/>
    <p:sldId id="541" r:id="rId30"/>
    <p:sldId id="548" r:id="rId31"/>
    <p:sldId id="554" r:id="rId32"/>
    <p:sldId id="553" r:id="rId33"/>
    <p:sldId id="552" r:id="rId34"/>
    <p:sldId id="551" r:id="rId35"/>
    <p:sldId id="550" r:id="rId36"/>
    <p:sldId id="558" r:id="rId37"/>
    <p:sldId id="561" r:id="rId38"/>
    <p:sldId id="564" r:id="rId39"/>
    <p:sldId id="623" r:id="rId40"/>
    <p:sldId id="624" r:id="rId41"/>
    <p:sldId id="566" r:id="rId42"/>
    <p:sldId id="569" r:id="rId43"/>
    <p:sldId id="571" r:id="rId44"/>
    <p:sldId id="574" r:id="rId45"/>
    <p:sldId id="577" r:id="rId46"/>
    <p:sldId id="625" r:id="rId47"/>
    <p:sldId id="626" r:id="rId48"/>
    <p:sldId id="586" r:id="rId49"/>
    <p:sldId id="588" r:id="rId50"/>
    <p:sldId id="591" r:id="rId51"/>
    <p:sldId id="585" r:id="rId52"/>
    <p:sldId id="601" r:id="rId53"/>
    <p:sldId id="627" r:id="rId54"/>
    <p:sldId id="579" r:id="rId55"/>
    <p:sldId id="603" r:id="rId56"/>
    <p:sldId id="604" r:id="rId57"/>
    <p:sldId id="606" r:id="rId58"/>
    <p:sldId id="605" r:id="rId59"/>
    <p:sldId id="580" r:id="rId60"/>
    <p:sldId id="630" r:id="rId61"/>
    <p:sldId id="636" r:id="rId62"/>
    <p:sldId id="637" r:id="rId63"/>
    <p:sldId id="638" r:id="rId64"/>
    <p:sldId id="639" r:id="rId65"/>
    <p:sldId id="640" r:id="rId66"/>
    <p:sldId id="641" r:id="rId67"/>
    <p:sldId id="642" r:id="rId68"/>
    <p:sldId id="643" r:id="rId69"/>
    <p:sldId id="644" r:id="rId70"/>
    <p:sldId id="645" r:id="rId71"/>
    <p:sldId id="646" r:id="rId72"/>
    <p:sldId id="647" r:id="rId73"/>
    <p:sldId id="648" r:id="rId74"/>
    <p:sldId id="649" r:id="rId75"/>
    <p:sldId id="650" r:id="rId76"/>
    <p:sldId id="651" r:id="rId77"/>
    <p:sldId id="652" r:id="rId78"/>
    <p:sldId id="653" r:id="rId79"/>
    <p:sldId id="654" r:id="rId80"/>
    <p:sldId id="655" r:id="rId81"/>
    <p:sldId id="656" r:id="rId82"/>
    <p:sldId id="657" r:id="rId83"/>
    <p:sldId id="658" r:id="rId84"/>
    <p:sldId id="659" r:id="rId85"/>
    <p:sldId id="660" r:id="rId86"/>
    <p:sldId id="661" r:id="rId87"/>
    <p:sldId id="662" r:id="rId88"/>
    <p:sldId id="663" r:id="rId89"/>
    <p:sldId id="664" r:id="rId90"/>
    <p:sldId id="665" r:id="rId91"/>
    <p:sldId id="666" r:id="rId92"/>
    <p:sldId id="667" r:id="rId93"/>
    <p:sldId id="668" r:id="rId94"/>
    <p:sldId id="669" r:id="rId95"/>
    <p:sldId id="670" r:id="rId96"/>
    <p:sldId id="671" r:id="rId97"/>
    <p:sldId id="672" r:id="rId98"/>
    <p:sldId id="762" r:id="rId99"/>
    <p:sldId id="673" r:id="rId100"/>
    <p:sldId id="763" r:id="rId101"/>
    <p:sldId id="674" r:id="rId102"/>
    <p:sldId id="764" r:id="rId103"/>
    <p:sldId id="675" r:id="rId104"/>
    <p:sldId id="765" r:id="rId105"/>
    <p:sldId id="676" r:id="rId106"/>
    <p:sldId id="677" r:id="rId107"/>
    <p:sldId id="678" r:id="rId108"/>
    <p:sldId id="767" r:id="rId109"/>
    <p:sldId id="769" r:id="rId110"/>
    <p:sldId id="770" r:id="rId111"/>
    <p:sldId id="771" r:id="rId112"/>
    <p:sldId id="772" r:id="rId113"/>
    <p:sldId id="773" r:id="rId114"/>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66FF99"/>
    <a:srgbClr val="FF9900"/>
    <a:srgbClr val="FF5050"/>
    <a:srgbClr val="FF00FF"/>
    <a:srgbClr val="FF99FF"/>
    <a:srgbClr val="CC9900"/>
    <a:srgbClr val="6699FF"/>
    <a:srgbClr val="CC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B30C947-5A7C-4B75-9AF4-3EE1E5C0375B}" type="slidenum">
              <a:rPr lang="en-US"/>
              <a:pPr>
                <a:defRPr/>
              </a:pPr>
              <a:t>‹#›</a:t>
            </a:fld>
            <a:endParaRPr lang="en-US"/>
          </a:p>
        </p:txBody>
      </p:sp>
    </p:spTree>
    <p:extLst>
      <p:ext uri="{BB962C8B-B14F-4D97-AF65-F5344CB8AC3E}">
        <p14:creationId xmlns:p14="http://schemas.microsoft.com/office/powerpoint/2010/main" val="334372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2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50D29E7-02E6-4444-BEB0-B8DE97DB71BB}" type="slidenum">
              <a:rPr lang="en-US"/>
              <a:pPr>
                <a:defRPr/>
              </a:pPr>
              <a:t>‹#›</a:t>
            </a:fld>
            <a:endParaRPr lang="en-US"/>
          </a:p>
        </p:txBody>
      </p:sp>
    </p:spTree>
    <p:extLst>
      <p:ext uri="{BB962C8B-B14F-4D97-AF65-F5344CB8AC3E}">
        <p14:creationId xmlns:p14="http://schemas.microsoft.com/office/powerpoint/2010/main" val="1178376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4944E-740C-4C26-9CAE-0B0AAB24DA30}" type="slidenum">
              <a:rPr lang="en-US"/>
              <a:pPr>
                <a:defRPr/>
              </a:pPr>
              <a:t>‹#›</a:t>
            </a:fld>
            <a:endParaRPr lang="en-US"/>
          </a:p>
        </p:txBody>
      </p:sp>
    </p:spTree>
    <p:extLst>
      <p:ext uri="{BB962C8B-B14F-4D97-AF65-F5344CB8AC3E}">
        <p14:creationId xmlns:p14="http://schemas.microsoft.com/office/powerpoint/2010/main" val="118917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CA7765-60E7-4758-9915-A3C0B9988A36}" type="slidenum">
              <a:rPr lang="en-US"/>
              <a:pPr>
                <a:defRPr/>
              </a:pPr>
              <a:t>‹#›</a:t>
            </a:fld>
            <a:endParaRPr lang="en-US"/>
          </a:p>
        </p:txBody>
      </p:sp>
    </p:spTree>
    <p:extLst>
      <p:ext uri="{BB962C8B-B14F-4D97-AF65-F5344CB8AC3E}">
        <p14:creationId xmlns:p14="http://schemas.microsoft.com/office/powerpoint/2010/main" val="13153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773419-15D5-46DD-B82A-737CD29F90AA}" type="slidenum">
              <a:rPr lang="en-US"/>
              <a:pPr>
                <a:defRPr/>
              </a:pPr>
              <a:t>‹#›</a:t>
            </a:fld>
            <a:endParaRPr lang="en-US"/>
          </a:p>
        </p:txBody>
      </p:sp>
    </p:spTree>
    <p:extLst>
      <p:ext uri="{BB962C8B-B14F-4D97-AF65-F5344CB8AC3E}">
        <p14:creationId xmlns:p14="http://schemas.microsoft.com/office/powerpoint/2010/main" val="101746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DF2BC6-464F-4B41-A06B-FC4A59C2D058}" type="slidenum">
              <a:rPr lang="en-US"/>
              <a:pPr>
                <a:defRPr/>
              </a:pPr>
              <a:t>‹#›</a:t>
            </a:fld>
            <a:endParaRPr lang="en-US"/>
          </a:p>
        </p:txBody>
      </p:sp>
    </p:spTree>
    <p:extLst>
      <p:ext uri="{BB962C8B-B14F-4D97-AF65-F5344CB8AC3E}">
        <p14:creationId xmlns:p14="http://schemas.microsoft.com/office/powerpoint/2010/main" val="3288193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pPr>
              <a:defRPr/>
            </a:pPr>
            <a:endParaRPr lang="en-US"/>
          </a:p>
        </p:txBody>
      </p:sp>
      <p:sp>
        <p:nvSpPr>
          <p:cNvPr id="17" name="Slide Number Placeholder 16"/>
          <p:cNvSpPr>
            <a:spLocks noGrp="1"/>
          </p:cNvSpPr>
          <p:nvPr>
            <p:ph type="sldNum" sz="quarter" idx="11"/>
          </p:nvPr>
        </p:nvSpPr>
        <p:spPr/>
        <p:txBody>
          <a:bodyPr/>
          <a:lstStyle/>
          <a:p>
            <a:pPr>
              <a:defRPr/>
            </a:pPr>
            <a:fld id="{5844944E-740C-4C26-9CAE-0B0AAB24DA30}" type="slidenum">
              <a:rPr lang="en-US" smtClean="0"/>
              <a:pPr>
                <a:defRPr/>
              </a:pPr>
              <a:t>‹#›</a:t>
            </a:fld>
            <a:endParaRPr lang="en-US"/>
          </a:p>
        </p:txBody>
      </p:sp>
      <p:sp>
        <p:nvSpPr>
          <p:cNvPr id="19" name="Footer Placeholder 18"/>
          <p:cNvSpPr>
            <a:spLocks noGrp="1"/>
          </p:cNvSpPr>
          <p:nvPr>
            <p:ph type="ftr" sz="quarter" idx="12"/>
          </p:nvPr>
        </p:nvSpPr>
        <p:spPr/>
        <p:txBody>
          <a:body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pPr>
              <a:defRPr/>
            </a:pPr>
            <a:endParaRPr lang="en-US"/>
          </a:p>
        </p:txBody>
      </p:sp>
      <p:sp>
        <p:nvSpPr>
          <p:cNvPr id="12" name="Slide Number Placeholder 11"/>
          <p:cNvSpPr>
            <a:spLocks noGrp="1"/>
          </p:cNvSpPr>
          <p:nvPr>
            <p:ph type="sldNum" sz="quarter" idx="15"/>
          </p:nvPr>
        </p:nvSpPr>
        <p:spPr/>
        <p:txBody>
          <a:bodyPr/>
          <a:lstStyle/>
          <a:p>
            <a:pPr>
              <a:defRPr/>
            </a:pPr>
            <a:fld id="{FBFE26D0-8DBD-4465-9E63-B11F839706BB}" type="slidenum">
              <a:rPr lang="en-US" smtClean="0"/>
              <a:pPr>
                <a:defRPr/>
              </a:pPr>
              <a:t>‹#›</a:t>
            </a:fld>
            <a:endParaRPr lang="en-US"/>
          </a:p>
        </p:txBody>
      </p:sp>
      <p:sp>
        <p:nvSpPr>
          <p:cNvPr id="13" name="Footer Placeholder 12"/>
          <p:cNvSpPr>
            <a:spLocks noGrp="1"/>
          </p:cNvSpPr>
          <p:nvPr>
            <p:ph type="ftr" sz="quarter" idx="16"/>
          </p:nvPr>
        </p:nvSpPr>
        <p:spPr/>
        <p:txBody>
          <a:body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F38621DC-6561-4435-A481-E14CAD5B9D50}" type="slidenum">
              <a:rPr lang="en-US" smtClean="0"/>
              <a:pPr>
                <a:defRPr/>
              </a:pPr>
              <a:t>‹#›</a:t>
            </a:fld>
            <a:endParaRPr lang="en-US"/>
          </a:p>
        </p:txBody>
      </p:sp>
      <p:sp>
        <p:nvSpPr>
          <p:cNvPr id="15" name="Footer Placeholder 14"/>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pPr>
              <a:defRPr/>
            </a:pPr>
            <a:endParaRPr lang="en-US"/>
          </a:p>
        </p:txBody>
      </p:sp>
      <p:sp>
        <p:nvSpPr>
          <p:cNvPr id="12" name="Slide Number Placeholder 11"/>
          <p:cNvSpPr>
            <a:spLocks noGrp="1"/>
          </p:cNvSpPr>
          <p:nvPr>
            <p:ph type="sldNum" sz="quarter" idx="16"/>
          </p:nvPr>
        </p:nvSpPr>
        <p:spPr/>
        <p:txBody>
          <a:bodyPr/>
          <a:lstStyle/>
          <a:p>
            <a:pPr>
              <a:defRPr/>
            </a:pPr>
            <a:fld id="{55BFE5A3-9CDC-4E36-AA24-83BCAF608202}" type="slidenum">
              <a:rPr lang="en-US" smtClean="0"/>
              <a:pPr>
                <a:defRPr/>
              </a:pPr>
              <a:t>‹#›</a:t>
            </a:fld>
            <a:endParaRPr lang="en-US"/>
          </a:p>
        </p:txBody>
      </p:sp>
      <p:sp>
        <p:nvSpPr>
          <p:cNvPr id="13" name="Footer Placeholder 12"/>
          <p:cNvSpPr>
            <a:spLocks noGrp="1"/>
          </p:cNvSpPr>
          <p:nvPr>
            <p:ph type="ftr" sz="quarter" idx="17"/>
          </p:nvPr>
        </p:nvSpPr>
        <p:spPr/>
        <p:txBody>
          <a:bodyPr/>
          <a:lstStyle/>
          <a:p>
            <a:pPr>
              <a:defRPr/>
            </a:pPr>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pPr>
              <a:defRPr/>
            </a:pPr>
            <a:endParaRPr lang="en-US"/>
          </a:p>
        </p:txBody>
      </p:sp>
      <p:sp>
        <p:nvSpPr>
          <p:cNvPr id="12" name="Slide Number Placeholder 11"/>
          <p:cNvSpPr>
            <a:spLocks noGrp="1"/>
          </p:cNvSpPr>
          <p:nvPr>
            <p:ph type="sldNum" sz="quarter" idx="17"/>
          </p:nvPr>
        </p:nvSpPr>
        <p:spPr/>
        <p:txBody>
          <a:bodyPr/>
          <a:lstStyle/>
          <a:p>
            <a:pPr>
              <a:defRPr/>
            </a:pPr>
            <a:fld id="{D9D911A8-E437-4746-A83F-99C00E98FAD2}" type="slidenum">
              <a:rPr lang="en-US" smtClean="0"/>
              <a:pPr>
                <a:defRPr/>
              </a:pPr>
              <a:t>‹#›</a:t>
            </a:fld>
            <a:endParaRPr lang="en-US"/>
          </a:p>
        </p:txBody>
      </p:sp>
      <p:sp>
        <p:nvSpPr>
          <p:cNvPr id="13" name="Footer Placeholder 12"/>
          <p:cNvSpPr>
            <a:spLocks noGrp="1"/>
          </p:cNvSpPr>
          <p:nvPr>
            <p:ph type="ftr" sz="quarter" idx="18"/>
          </p:nvPr>
        </p:nvSpPr>
        <p:spPr/>
        <p:txBody>
          <a:bodyPr/>
          <a:lstStyle/>
          <a:p>
            <a:pPr>
              <a:defRPr/>
            </a:pPr>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pPr>
              <a:defRPr/>
            </a:pPr>
            <a:fld id="{1A96A191-44E4-407E-9382-2ACF736165D8}"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D6F66D6B-717D-4A8E-9FAD-51109AE835D7}"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E26D0-8DBD-4465-9E63-B11F839706BB}" type="slidenum">
              <a:rPr lang="en-US"/>
              <a:pPr>
                <a:defRPr/>
              </a:pPr>
              <a:t>‹#›</a:t>
            </a:fld>
            <a:endParaRPr lang="en-US"/>
          </a:p>
        </p:txBody>
      </p:sp>
    </p:spTree>
    <p:extLst>
      <p:ext uri="{BB962C8B-B14F-4D97-AF65-F5344CB8AC3E}">
        <p14:creationId xmlns:p14="http://schemas.microsoft.com/office/powerpoint/2010/main" val="65430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pPr>
              <a:defRPr/>
            </a:pPr>
            <a:endParaRPr lang="en-US"/>
          </a:p>
        </p:txBody>
      </p:sp>
      <p:sp>
        <p:nvSpPr>
          <p:cNvPr id="19" name="Slide Number Placeholder 18"/>
          <p:cNvSpPr>
            <a:spLocks noGrp="1"/>
          </p:cNvSpPr>
          <p:nvPr>
            <p:ph type="sldNum" sz="quarter" idx="16"/>
          </p:nvPr>
        </p:nvSpPr>
        <p:spPr/>
        <p:txBody>
          <a:bodyPr/>
          <a:lstStyle/>
          <a:p>
            <a:pPr>
              <a:defRPr/>
            </a:pPr>
            <a:fld id="{F949F009-D764-4D90-ADFF-9A15036496C9}" type="slidenum">
              <a:rPr lang="en-US" smtClean="0"/>
              <a:pPr>
                <a:defRPr/>
              </a:pPr>
              <a:t>‹#›</a:t>
            </a:fld>
            <a:endParaRPr lang="en-US"/>
          </a:p>
        </p:txBody>
      </p:sp>
      <p:sp>
        <p:nvSpPr>
          <p:cNvPr id="23" name="Footer Placeholder 22"/>
          <p:cNvSpPr>
            <a:spLocks noGrp="1"/>
          </p:cNvSpPr>
          <p:nvPr>
            <p:ph type="ftr" sz="quarter" idx="17"/>
          </p:nvPr>
        </p:nvSpPr>
        <p:spPr/>
        <p:txBody>
          <a:body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pPr>
              <a:defRPr/>
            </a:pPr>
            <a:endParaRPr lang="en-US"/>
          </a:p>
        </p:txBody>
      </p:sp>
      <p:sp>
        <p:nvSpPr>
          <p:cNvPr id="14" name="Slide Number Placeholder 13"/>
          <p:cNvSpPr>
            <a:spLocks noGrp="1"/>
          </p:cNvSpPr>
          <p:nvPr>
            <p:ph type="sldNum" sz="quarter" idx="15"/>
          </p:nvPr>
        </p:nvSpPr>
        <p:spPr>
          <a:xfrm>
            <a:off x="4038600" y="6172200"/>
            <a:ext cx="1066800" cy="304800"/>
          </a:xfrm>
        </p:spPr>
        <p:txBody>
          <a:bodyPr/>
          <a:lstStyle/>
          <a:p>
            <a:pPr>
              <a:defRPr/>
            </a:pPr>
            <a:fld id="{13553D32-901A-48B1-AC7D-B65E63BCDA3D}" type="slidenum">
              <a:rPr lang="en-US" smtClean="0"/>
              <a:pPr>
                <a:defRPr/>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CA7765-60E7-4758-9915-A3C0B9988A36}"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773419-15D5-46DD-B82A-737CD29F90AA}" type="slidenum">
              <a:rPr lang="en-US" smtClean="0"/>
              <a:pPr>
                <a:defRPr/>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621DC-6561-4435-A481-E14CAD5B9D50}" type="slidenum">
              <a:rPr lang="en-US"/>
              <a:pPr>
                <a:defRPr/>
              </a:pPr>
              <a:t>‹#›</a:t>
            </a:fld>
            <a:endParaRPr lang="en-US"/>
          </a:p>
        </p:txBody>
      </p:sp>
    </p:spTree>
    <p:extLst>
      <p:ext uri="{BB962C8B-B14F-4D97-AF65-F5344CB8AC3E}">
        <p14:creationId xmlns:p14="http://schemas.microsoft.com/office/powerpoint/2010/main" val="356927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BFE5A3-9CDC-4E36-AA24-83BCAF608202}" type="slidenum">
              <a:rPr lang="en-US"/>
              <a:pPr>
                <a:defRPr/>
              </a:pPr>
              <a:t>‹#›</a:t>
            </a:fld>
            <a:endParaRPr lang="en-US"/>
          </a:p>
        </p:txBody>
      </p:sp>
    </p:spTree>
    <p:extLst>
      <p:ext uri="{BB962C8B-B14F-4D97-AF65-F5344CB8AC3E}">
        <p14:creationId xmlns:p14="http://schemas.microsoft.com/office/powerpoint/2010/main" val="322877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D911A8-E437-4746-A83F-99C00E98FAD2}" type="slidenum">
              <a:rPr lang="en-US"/>
              <a:pPr>
                <a:defRPr/>
              </a:pPr>
              <a:t>‹#›</a:t>
            </a:fld>
            <a:endParaRPr lang="en-US"/>
          </a:p>
        </p:txBody>
      </p:sp>
    </p:spTree>
    <p:extLst>
      <p:ext uri="{BB962C8B-B14F-4D97-AF65-F5344CB8AC3E}">
        <p14:creationId xmlns:p14="http://schemas.microsoft.com/office/powerpoint/2010/main" val="295243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96A191-44E4-407E-9382-2ACF736165D8}" type="slidenum">
              <a:rPr lang="en-US"/>
              <a:pPr>
                <a:defRPr/>
              </a:pPr>
              <a:t>‹#›</a:t>
            </a:fld>
            <a:endParaRPr lang="en-US"/>
          </a:p>
        </p:txBody>
      </p:sp>
    </p:spTree>
    <p:extLst>
      <p:ext uri="{BB962C8B-B14F-4D97-AF65-F5344CB8AC3E}">
        <p14:creationId xmlns:p14="http://schemas.microsoft.com/office/powerpoint/2010/main" val="387431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F66D6B-717D-4A8E-9FAD-51109AE835D7}" type="slidenum">
              <a:rPr lang="en-US"/>
              <a:pPr>
                <a:defRPr/>
              </a:pPr>
              <a:t>‹#›</a:t>
            </a:fld>
            <a:endParaRPr lang="en-US"/>
          </a:p>
        </p:txBody>
      </p:sp>
    </p:spTree>
    <p:extLst>
      <p:ext uri="{BB962C8B-B14F-4D97-AF65-F5344CB8AC3E}">
        <p14:creationId xmlns:p14="http://schemas.microsoft.com/office/powerpoint/2010/main" val="199087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49F009-D764-4D90-ADFF-9A15036496C9}" type="slidenum">
              <a:rPr lang="en-US"/>
              <a:pPr>
                <a:defRPr/>
              </a:pPr>
              <a:t>‹#›</a:t>
            </a:fld>
            <a:endParaRPr lang="en-US"/>
          </a:p>
        </p:txBody>
      </p:sp>
    </p:spTree>
    <p:extLst>
      <p:ext uri="{BB962C8B-B14F-4D97-AF65-F5344CB8AC3E}">
        <p14:creationId xmlns:p14="http://schemas.microsoft.com/office/powerpoint/2010/main" val="86499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53D32-901A-48B1-AC7D-B65E63BCDA3D}" type="slidenum">
              <a:rPr lang="en-US"/>
              <a:pPr>
                <a:defRPr/>
              </a:pPr>
              <a:t>‹#›</a:t>
            </a:fld>
            <a:endParaRPr lang="en-US"/>
          </a:p>
        </p:txBody>
      </p:sp>
    </p:spTree>
    <p:extLst>
      <p:ext uri="{BB962C8B-B14F-4D97-AF65-F5344CB8AC3E}">
        <p14:creationId xmlns:p14="http://schemas.microsoft.com/office/powerpoint/2010/main" val="317461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068AC1E-AD94-44FD-BC17-8411A64BB7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a:defRPr/>
            </a:pPr>
            <a:fld id="{A068AC1E-AD94-44FD-BC17-8411A64BB798}" type="slidenum">
              <a:rPr lang="en-US" smtClean="0"/>
              <a:pPr>
                <a:defRPr/>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0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0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0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0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0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Yahoo%20SiteBuilder/sites/sciencepowerpoint.com/sitebuilder/preview/Cellular_Biology_Unit.html"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ciencepowerpoint.com/Cellular_Biology_Unit.html"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7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7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7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7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7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7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 Id="rId9" Type="http://schemas.openxmlformats.org/officeDocument/2006/relationships/image" Target="../media/image47.png"/></Relationships>
</file>

<file path=ppt/slides/_rels/slide8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 Id="rId9" Type="http://schemas.openxmlformats.org/officeDocument/2006/relationships/image" Target="../media/image4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9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9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9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9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2862479595"/>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897563"/>
          </a:xfrm>
        </p:spPr>
        <p:txBody>
          <a:bodyPr/>
          <a:lstStyle/>
          <a:p>
            <a:r>
              <a:rPr lang="en-US" dirty="0" smtClean="0"/>
              <a:t>This genetic molecule is contained in the nucleus?</a:t>
            </a:r>
            <a:endParaRPr lang="en-US" dirty="0"/>
          </a:p>
        </p:txBody>
      </p:sp>
      <p:pic>
        <p:nvPicPr>
          <p:cNvPr id="2050" name="Picture 2" descr="http://www.bowdoin.edu/faculty/a/aolins/images/nu-dkf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0" y="1524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298660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a:effectLst>
            <a:glow rad="8128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3071879" cy="1815882"/>
          </a:xfrm>
          <a:prstGeom prst="rect">
            <a:avLst/>
          </a:prstGeom>
          <a:noFill/>
        </p:spPr>
        <p:txBody>
          <a:bodyPr wrap="square" rtlCol="0">
            <a:spAutoFit/>
          </a:bodyPr>
          <a:lstStyle/>
          <a:p>
            <a:r>
              <a:rPr lang="en-US" sz="2800" dirty="0" smtClean="0"/>
              <a:t>Molecule </a:t>
            </a:r>
            <a:r>
              <a:rPr lang="en-US" sz="2800" dirty="0"/>
              <a:t>that </a:t>
            </a:r>
            <a:r>
              <a:rPr lang="en-US" sz="2800" dirty="0" smtClean="0"/>
              <a:t>conveys </a:t>
            </a:r>
            <a:r>
              <a:rPr lang="en-US" sz="2800" dirty="0"/>
              <a:t>genetic information from DNA?</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051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3071879" cy="1815882"/>
          </a:xfrm>
          <a:prstGeom prst="rect">
            <a:avLst/>
          </a:prstGeom>
          <a:noFill/>
        </p:spPr>
        <p:txBody>
          <a:bodyPr wrap="square" rtlCol="0">
            <a:spAutoFit/>
          </a:bodyPr>
          <a:lstStyle/>
          <a:p>
            <a:r>
              <a:rPr lang="en-US" sz="2800" dirty="0" smtClean="0"/>
              <a:t>Molecule </a:t>
            </a:r>
            <a:r>
              <a:rPr lang="en-US" sz="2800" dirty="0"/>
              <a:t>that </a:t>
            </a:r>
            <a:r>
              <a:rPr lang="en-US" sz="2800" dirty="0" smtClean="0"/>
              <a:t>conveys </a:t>
            </a:r>
            <a:r>
              <a:rPr lang="en-US" sz="2800" dirty="0"/>
              <a:t>genetic information from DNA?</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151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a:effectLst>
            <a:glow rad="6477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3071879" cy="1384995"/>
          </a:xfrm>
          <a:prstGeom prst="rect">
            <a:avLst/>
          </a:prstGeom>
          <a:noFill/>
        </p:spPr>
        <p:txBody>
          <a:bodyPr wrap="square" rtlCol="0">
            <a:spAutoFit/>
          </a:bodyPr>
          <a:lstStyle/>
          <a:p>
            <a:r>
              <a:rPr lang="en-US" sz="2800" dirty="0" smtClean="0"/>
              <a:t>Protein </a:t>
            </a:r>
            <a:r>
              <a:rPr lang="en-US" sz="2800" dirty="0"/>
              <a:t>synthesizers of the </a:t>
            </a:r>
            <a:r>
              <a:rPr lang="en-US" sz="2800" dirty="0" smtClean="0"/>
              <a:t>cell?</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83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3071879" cy="1384995"/>
          </a:xfrm>
          <a:prstGeom prst="rect">
            <a:avLst/>
          </a:prstGeom>
          <a:noFill/>
        </p:spPr>
        <p:txBody>
          <a:bodyPr wrap="square" rtlCol="0">
            <a:spAutoFit/>
          </a:bodyPr>
          <a:lstStyle/>
          <a:p>
            <a:r>
              <a:rPr lang="en-US" sz="2800" dirty="0" smtClean="0"/>
              <a:t>Protein </a:t>
            </a:r>
            <a:r>
              <a:rPr lang="en-US" sz="2800" dirty="0"/>
              <a:t>synthesizers of the </a:t>
            </a:r>
            <a:r>
              <a:rPr lang="en-US" sz="2800" dirty="0" smtClean="0"/>
              <a:t>cell?</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5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0"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4255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04800" y="3048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a:solidFill>
                  <a:schemeClr val="bg1"/>
                </a:solidFill>
                <a:latin typeface="Times New Roman" pitchFamily="18" charset="0"/>
              </a:rPr>
              <a:t>This organelle packages and transports proteins and other macromolecules? </a:t>
            </a:r>
          </a:p>
        </p:txBody>
      </p:sp>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 y="1600200"/>
            <a:ext cx="8723313" cy="5029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1708" y="1676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819124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04800" y="3048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a:solidFill>
                  <a:schemeClr val="bg1"/>
                </a:solidFill>
                <a:latin typeface="Times New Roman" pitchFamily="18" charset="0"/>
              </a:rPr>
              <a:t>This organelle packages and transports proteins and other macromolecules? </a:t>
            </a:r>
          </a:p>
        </p:txBody>
      </p:sp>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 y="1600200"/>
            <a:ext cx="8723313" cy="5029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1708" y="1676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81000" y="1693706"/>
            <a:ext cx="6743193"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Golgi Apparatus</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078496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pPr>
              <a:buFont typeface="Wingdings" pitchFamily="2" charset="2"/>
              <a:buNone/>
            </a:pPr>
            <a:r>
              <a:rPr lang="en-US" sz="3600" kern="10">
                <a:ln w="9525">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218115"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Hundreds of more slides,</a:t>
            </a:r>
          </a:p>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buFont typeface="Wingdings" pitchFamily="2" charset="2"/>
              <a:buNone/>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defRPr/>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313560352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152400"/>
            <a:ext cx="8229600" cy="5973763"/>
          </a:xfrm>
        </p:spPr>
        <p:txBody>
          <a:bodyPr/>
          <a:lstStyle/>
          <a:p>
            <a:pPr>
              <a:lnSpc>
                <a:spcPct val="90000"/>
              </a:lnSpc>
            </a:pPr>
            <a:r>
              <a:rPr lang="en-US" sz="2400" dirty="0" smtClean="0"/>
              <a:t>The Cellular Biology Unit Includes….</a:t>
            </a:r>
          </a:p>
          <a:p>
            <a:pPr>
              <a:lnSpc>
                <a:spcPct val="90000"/>
              </a:lnSpc>
            </a:pPr>
            <a:r>
              <a:rPr lang="en-US" sz="2400" dirty="0" smtClean="0">
                <a:solidFill>
                  <a:srgbClr val="99FFCC"/>
                </a:solidFill>
              </a:rPr>
              <a:t>3 Part 2,200 slide PowerPoint roadmap</a:t>
            </a:r>
          </a:p>
          <a:p>
            <a:pPr>
              <a:lnSpc>
                <a:spcPct val="90000"/>
              </a:lnSpc>
            </a:pPr>
            <a:r>
              <a:rPr lang="en-US" sz="2400" dirty="0" smtClean="0">
                <a:solidFill>
                  <a:srgbClr val="FFCC66"/>
                </a:solidFill>
              </a:rPr>
              <a:t>11 page bundled homework package that chronologically follows the PowerPoint slideshow.  Modified version and answer keys provided.</a:t>
            </a:r>
          </a:p>
          <a:p>
            <a:pPr>
              <a:lnSpc>
                <a:spcPct val="90000"/>
              </a:lnSpc>
            </a:pPr>
            <a:r>
              <a:rPr lang="en-US" sz="2400" dirty="0" smtClean="0">
                <a:solidFill>
                  <a:srgbClr val="9966FF"/>
                </a:solidFill>
              </a:rPr>
              <a:t>16 pages of unit notes that follow slideshow for students who require assistance and support professionals.</a:t>
            </a:r>
          </a:p>
          <a:p>
            <a:pPr>
              <a:lnSpc>
                <a:spcPct val="90000"/>
              </a:lnSpc>
            </a:pPr>
            <a:r>
              <a:rPr lang="en-US" sz="2400" dirty="0">
                <a:solidFill>
                  <a:srgbClr val="969696"/>
                </a:solidFill>
              </a:rPr>
              <a:t>3</a:t>
            </a:r>
            <a:r>
              <a:rPr lang="en-US" sz="2400" dirty="0" smtClean="0">
                <a:solidFill>
                  <a:srgbClr val="969696"/>
                </a:solidFill>
              </a:rPr>
              <a:t> PowerPoint review games with answers.</a:t>
            </a:r>
          </a:p>
          <a:p>
            <a:pPr>
              <a:lnSpc>
                <a:spcPct val="90000"/>
              </a:lnSpc>
            </a:pPr>
            <a:r>
              <a:rPr lang="en-US" sz="2400" dirty="0" smtClean="0">
                <a:solidFill>
                  <a:srgbClr val="FF66FF"/>
                </a:solidFill>
              </a:rPr>
              <a:t>Available worksheets that follow slideshow, built-in quizzes, video links, rubrics, curriculum guide, and much more included.</a:t>
            </a:r>
          </a:p>
          <a:p>
            <a:pPr>
              <a:lnSpc>
                <a:spcPct val="90000"/>
              </a:lnSpc>
            </a:pPr>
            <a:r>
              <a:rPr lang="en-US" sz="2400" dirty="0" smtClean="0">
                <a:hlinkClick r:id="rId2" action="ppaction://hlinkfile"/>
              </a:rPr>
              <a:t>file:///C:/Yahoo%20SiteBuilder/sites/sciencepowerpoint.com/sitebuilder/preview/Cellular_Biology_Unit.html</a:t>
            </a:r>
            <a:r>
              <a:rPr lang="en-US" sz="2400" dirty="0" smtClean="0"/>
              <a:t> </a:t>
            </a:r>
          </a:p>
          <a:p>
            <a:pPr>
              <a:lnSpc>
                <a:spcPct val="90000"/>
              </a:lnSpc>
            </a:pPr>
            <a:endParaRPr lang="en-US" sz="2400" dirty="0" smtClean="0"/>
          </a:p>
        </p:txBody>
      </p:sp>
    </p:spTree>
    <p:extLst>
      <p:ext uri="{BB962C8B-B14F-4D97-AF65-F5344CB8AC3E}">
        <p14:creationId xmlns:p14="http://schemas.microsoft.com/office/powerpoint/2010/main" val="31550197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Cell Biology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5"/>
          <p:cNvSpPr>
            <a:spLocks noChangeArrowheads="1" noChangeShapeType="1" noTextEdit="1"/>
          </p:cNvSpPr>
          <p:nvPr/>
        </p:nvSpPr>
        <p:spPr bwMode="auto">
          <a:xfrm>
            <a:off x="381000" y="457200"/>
            <a:ext cx="6400800" cy="914400"/>
          </a:xfrm>
          <a:prstGeom prst="rect">
            <a:avLst/>
          </a:prstGeom>
        </p:spPr>
        <p:txBody>
          <a:bodyPr wrap="none" fromWordArt="1">
            <a:prstTxWarp prst="textPlain">
              <a:avLst>
                <a:gd name="adj" fmla="val 50000"/>
              </a:avLst>
            </a:prstTxWarp>
          </a:bodyPr>
          <a:lstStyle/>
          <a:p>
            <a:pPr algn="ctr">
              <a:buNone/>
            </a:pPr>
            <a:r>
              <a:rPr lang="en-US" sz="3600" kern="10" spc="720" dirty="0">
                <a:ln w="19050">
                  <a:solidFill>
                    <a:schemeClr val="bg1"/>
                  </a:solidFill>
                  <a:round/>
                  <a:headEnd/>
                  <a:tailEnd/>
                </a:ln>
                <a:solidFill>
                  <a:srgbClr val="FF00FF"/>
                </a:solidFill>
                <a:effectLst>
                  <a:outerShdw dist="45791" dir="3378596" algn="ctr" rotWithShape="0">
                    <a:srgbClr val="4D4D4D">
                      <a:alpha val="79999"/>
                    </a:srgbClr>
                  </a:outerShdw>
                </a:effectLst>
                <a:latin typeface="Arial Black"/>
              </a:rPr>
              <a:t>Cellular Biology Unit</a:t>
            </a:r>
          </a:p>
        </p:txBody>
      </p:sp>
    </p:spTree>
    <p:extLst>
      <p:ext uri="{BB962C8B-B14F-4D97-AF65-F5344CB8AC3E}">
        <p14:creationId xmlns:p14="http://schemas.microsoft.com/office/powerpoint/2010/main" val="1947914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smtClean="0">
                <a:solidFill>
                  <a:srgbClr val="CC00FF"/>
                </a:solidFill>
              </a:rPr>
              <a:t>This important organelle is a…</a:t>
            </a:r>
          </a:p>
          <a:p>
            <a:pPr lvl="1"/>
            <a:r>
              <a:rPr lang="en-US" dirty="0" smtClean="0">
                <a:solidFill>
                  <a:schemeClr val="accent2">
                    <a:lumMod val="60000"/>
                    <a:lumOff val="40000"/>
                  </a:schemeClr>
                </a:solidFill>
              </a:rPr>
              <a:t> </a:t>
            </a:r>
            <a:r>
              <a:rPr lang="en-US" dirty="0">
                <a:solidFill>
                  <a:schemeClr val="accent2">
                    <a:lumMod val="60000"/>
                    <a:lumOff val="40000"/>
                  </a:schemeClr>
                </a:solidFill>
              </a:rPr>
              <a:t>Round dark spot in center of </a:t>
            </a:r>
            <a:r>
              <a:rPr lang="en-US" dirty="0" smtClean="0">
                <a:solidFill>
                  <a:schemeClr val="accent2">
                    <a:lumMod val="60000"/>
                    <a:lumOff val="40000"/>
                  </a:schemeClr>
                </a:solidFill>
              </a:rPr>
              <a:t>nucleus</a:t>
            </a:r>
          </a:p>
          <a:p>
            <a:pPr lvl="1"/>
            <a:r>
              <a:rPr lang="en-US" dirty="0">
                <a:solidFill>
                  <a:srgbClr val="FF99FF"/>
                </a:solidFill>
              </a:rPr>
              <a:t> </a:t>
            </a:r>
            <a:r>
              <a:rPr lang="en-US" dirty="0" smtClean="0">
                <a:solidFill>
                  <a:srgbClr val="FF99FF"/>
                </a:solidFill>
              </a:rPr>
              <a:t>Only </a:t>
            </a:r>
            <a:r>
              <a:rPr lang="en-US" dirty="0">
                <a:solidFill>
                  <a:srgbClr val="FF99FF"/>
                </a:solidFill>
              </a:rPr>
              <a:t>visible when cell is not </a:t>
            </a:r>
            <a:r>
              <a:rPr lang="en-US" dirty="0" smtClean="0">
                <a:solidFill>
                  <a:srgbClr val="FF99FF"/>
                </a:solidFill>
              </a:rPr>
              <a:t>dividing</a:t>
            </a:r>
          </a:p>
          <a:p>
            <a:pPr lvl="1"/>
            <a:r>
              <a:rPr lang="en-US" dirty="0" smtClean="0">
                <a:solidFill>
                  <a:srgbClr val="6699FF"/>
                </a:solidFill>
              </a:rPr>
              <a:t> </a:t>
            </a:r>
            <a:r>
              <a:rPr lang="en-US" dirty="0">
                <a:solidFill>
                  <a:srgbClr val="6699FF"/>
                </a:solidFill>
              </a:rPr>
              <a:t>Contains RNA for protein </a:t>
            </a:r>
            <a:r>
              <a:rPr lang="en-US" dirty="0" smtClean="0">
                <a:solidFill>
                  <a:srgbClr val="6699FF"/>
                </a:solidFill>
              </a:rPr>
              <a:t>manufacturing</a:t>
            </a:r>
          </a:p>
          <a:p>
            <a:pPr lvl="1"/>
            <a:r>
              <a:rPr lang="en-US" dirty="0" smtClean="0">
                <a:solidFill>
                  <a:schemeClr val="accent2">
                    <a:lumMod val="40000"/>
                    <a:lumOff val="60000"/>
                  </a:schemeClr>
                </a:solidFill>
              </a:rPr>
              <a:t> </a:t>
            </a:r>
            <a:r>
              <a:rPr lang="en-US" dirty="0">
                <a:solidFill>
                  <a:schemeClr val="accent2">
                    <a:lumMod val="40000"/>
                    <a:lumOff val="60000"/>
                  </a:schemeClr>
                </a:solidFill>
              </a:rPr>
              <a:t>Makes ribosomes that travel out of nucleus</a:t>
            </a:r>
            <a:r>
              <a:rPr lang="en-US" dirty="0"/>
              <a:t>.</a:t>
            </a:r>
          </a:p>
          <a:p>
            <a:endParaRPr lang="en-US" dirty="0"/>
          </a:p>
        </p:txBody>
      </p:sp>
      <p:pic>
        <p:nvPicPr>
          <p:cNvPr id="5122" name="Picture 2" descr="https://encrypted-tbn2.gstatic.com/images?q=tbn:ANd9GcScF-mxQZdWSdVzX59r4-rK0E8kRa7jQv8doKGlBI0MzaGNw6pU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810000"/>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46251"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10067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Cell Biology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5"/>
          <p:cNvSpPr>
            <a:spLocks noChangeArrowheads="1" noChangeShapeType="1" noTextEdit="1"/>
          </p:cNvSpPr>
          <p:nvPr/>
        </p:nvSpPr>
        <p:spPr bwMode="auto">
          <a:xfrm>
            <a:off x="381000" y="457200"/>
            <a:ext cx="6400800" cy="914400"/>
          </a:xfrm>
          <a:prstGeom prst="rect">
            <a:avLst/>
          </a:prstGeom>
        </p:spPr>
        <p:txBody>
          <a:bodyPr wrap="none" fromWordArt="1">
            <a:prstTxWarp prst="textPlain">
              <a:avLst>
                <a:gd name="adj" fmla="val 50000"/>
              </a:avLst>
            </a:prstTxWarp>
          </a:bodyPr>
          <a:lstStyle/>
          <a:p>
            <a:pPr algn="ctr">
              <a:buNone/>
            </a:pPr>
            <a:r>
              <a:rPr lang="en-US" sz="3600" kern="10" spc="720" dirty="0">
                <a:ln w="19050">
                  <a:solidFill>
                    <a:schemeClr val="bg1"/>
                  </a:solidFill>
                  <a:round/>
                  <a:headEnd/>
                  <a:tailEnd/>
                </a:ln>
                <a:solidFill>
                  <a:srgbClr val="FF00FF"/>
                </a:solidFill>
                <a:effectLst>
                  <a:outerShdw dist="45791" dir="3378596" algn="ctr" rotWithShape="0">
                    <a:srgbClr val="4D4D4D">
                      <a:alpha val="79999"/>
                    </a:srgbClr>
                  </a:outerShdw>
                </a:effectLst>
                <a:latin typeface="Arial Black"/>
              </a:rPr>
              <a:t>Cellular Biology Unit</a:t>
            </a:r>
          </a:p>
        </p:txBody>
      </p:sp>
      <p:sp>
        <p:nvSpPr>
          <p:cNvPr id="8" name="Rounded Rectangle 7"/>
          <p:cNvSpPr/>
          <p:nvPr/>
        </p:nvSpPr>
        <p:spPr>
          <a:xfrm>
            <a:off x="905043" y="5486400"/>
            <a:ext cx="7229139" cy="948466"/>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US" dirty="0"/>
          </a:p>
        </p:txBody>
      </p:sp>
      <p:sp>
        <p:nvSpPr>
          <p:cNvPr id="7" name="Rounded Rectangle 6"/>
          <p:cNvSpPr/>
          <p:nvPr/>
        </p:nvSpPr>
        <p:spPr>
          <a:xfrm>
            <a:off x="633413" y="1600200"/>
            <a:ext cx="7772400" cy="3660775"/>
          </a:xfrm>
          <a:prstGeom prst="roundRect">
            <a:avLst/>
          </a:prstGeom>
          <a:solidFill>
            <a:schemeClr val="tx1"/>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392" name="TextBox 1"/>
          <p:cNvSpPr txBox="1">
            <a:spLocks noChangeArrowheads="1"/>
          </p:cNvSpPr>
          <p:nvPr/>
        </p:nvSpPr>
        <p:spPr bwMode="auto">
          <a:xfrm>
            <a:off x="762000" y="1720850"/>
            <a:ext cx="7620000"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800" dirty="0">
                <a:solidFill>
                  <a:srgbClr val="FF99FF"/>
                </a:solidFill>
              </a:rPr>
              <a:t>Areas of Focus within the Cellular Biology Unit </a:t>
            </a:r>
            <a:r>
              <a:rPr lang="en-US" sz="1800" dirty="0"/>
              <a:t> </a:t>
            </a:r>
          </a:p>
          <a:p>
            <a:pPr eaLnBrk="1" hangingPunct="1"/>
            <a:r>
              <a:rPr lang="en-US" sz="1800" dirty="0">
                <a:solidFill>
                  <a:srgbClr val="FFFF99"/>
                </a:solidFill>
              </a:rPr>
              <a:t>What is SPONCH?, Biologically Important Molecules, % of SPONCH in Living Things, What does it mean to be living?, Characteristics of Living Things, Needs of Living Things, Cellular Biology, History of Cellular Biology, Modern Cell Theory, Types of Cells, Prokaryotic Cells, Eukaryotic Cells, Cellular Organelles, Cell Wall, Plasma Membrane, Passive Transport, Diffusion, Osmosis, Active Transport, The Nucleus, Chromatin / Chromosomes, Nucleolus, Nuclear Membrane, Rough Endoplasmic Reticulum, Smooth Endoplasmic Reticulum, Ribosomes, Protein Synthesis, Golgi Apparatus, Lysosomes, Cytoskeleton / </a:t>
            </a:r>
            <a:r>
              <a:rPr lang="en-US" sz="1800" dirty="0" err="1">
                <a:solidFill>
                  <a:srgbClr val="FFFF99"/>
                </a:solidFill>
              </a:rPr>
              <a:t>Mictrotubules</a:t>
            </a:r>
            <a:r>
              <a:rPr lang="en-US" sz="1800" dirty="0">
                <a:solidFill>
                  <a:srgbClr val="FFFF99"/>
                </a:solidFill>
              </a:rPr>
              <a:t> / Microfilaments, Centrioles, Plastid, Mitochondria, Vacuoles, Organelles by real images, and much more.</a:t>
            </a:r>
          </a:p>
        </p:txBody>
      </p:sp>
      <p:sp>
        <p:nvSpPr>
          <p:cNvPr id="3" name="TextBox 2"/>
          <p:cNvSpPr txBox="1"/>
          <p:nvPr/>
        </p:nvSpPr>
        <p:spPr>
          <a:xfrm>
            <a:off x="1219200" y="5638800"/>
            <a:ext cx="6858000" cy="769441"/>
          </a:xfrm>
          <a:prstGeom prst="rect">
            <a:avLst/>
          </a:prstGeom>
          <a:noFill/>
        </p:spPr>
        <p:txBody>
          <a:bodyPr wrap="square" rtlCol="0">
            <a:spAutoFit/>
          </a:bodyPr>
          <a:lstStyle/>
          <a:p>
            <a:r>
              <a:rPr lang="en-US" sz="2000" dirty="0" smtClean="0">
                <a:hlinkClick r:id="rId3"/>
              </a:rPr>
              <a:t>http://sciencepowerpoint.com/Cellular_Biology_Unit.html</a:t>
            </a:r>
            <a:endParaRPr lang="en-US" sz="2000" dirty="0" smtClean="0"/>
          </a:p>
          <a:p>
            <a:endParaRPr lang="en-US" sz="2000" dirty="0"/>
          </a:p>
        </p:txBody>
      </p:sp>
    </p:spTree>
    <p:extLst>
      <p:ext uri="{BB962C8B-B14F-4D97-AF65-F5344CB8AC3E}">
        <p14:creationId xmlns:p14="http://schemas.microsoft.com/office/powerpoint/2010/main" val="56590315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57200" y="304800"/>
            <a:ext cx="8229600" cy="5821363"/>
          </a:xfrm>
        </p:spPr>
        <p:txBody>
          <a:bodyPr/>
          <a:lstStyle/>
          <a:p>
            <a:r>
              <a:rPr lang="en-US" smtClean="0"/>
              <a:t>More Units Available at…</a:t>
            </a:r>
          </a:p>
        </p:txBody>
      </p:sp>
      <p:pic>
        <p:nvPicPr>
          <p:cNvPr id="5123" name="Picture 4" descr="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457200" y="38862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9pPr>
          </a:lstStyle>
          <a:p>
            <a:pPr algn="ctr">
              <a:spcBef>
                <a:spcPct val="50000"/>
              </a:spcBef>
              <a:buClrTx/>
              <a:buSzTx/>
              <a:buFontTx/>
              <a:buNone/>
            </a:pPr>
            <a:endParaRPr lang="en-US" sz="1800">
              <a:effectLst/>
              <a:latin typeface="Verdana" pitchFamily="34" charset="0"/>
            </a:endParaRPr>
          </a:p>
        </p:txBody>
      </p:sp>
      <p:sp>
        <p:nvSpPr>
          <p:cNvPr id="5125" name="Text Box 6"/>
          <p:cNvSpPr txBox="1">
            <a:spLocks noChangeArrowheads="1"/>
          </p:cNvSpPr>
          <p:nvPr/>
        </p:nvSpPr>
        <p:spPr bwMode="auto">
          <a:xfrm>
            <a:off x="304800" y="2057400"/>
            <a:ext cx="861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9pPr>
          </a:lstStyle>
          <a:p>
            <a:pPr>
              <a:spcBef>
                <a:spcPct val="50000"/>
              </a:spcBef>
              <a:buClrTx/>
              <a:buSzTx/>
              <a:buFontTx/>
              <a:buNone/>
            </a:pPr>
            <a:r>
              <a:rPr lang="en-US" sz="1800" b="1">
                <a:solidFill>
                  <a:srgbClr val="FF9900"/>
                </a:solidFill>
                <a:effectLst/>
                <a:latin typeface="Verdana" pitchFamily="34" charset="0"/>
              </a:rPr>
              <a:t>Earth Science</a:t>
            </a:r>
            <a:r>
              <a:rPr lang="en-US" sz="1800">
                <a:solidFill>
                  <a:srgbClr val="FF9900"/>
                </a:solidFill>
                <a:effectLst/>
                <a:latin typeface="Verdana" pitchFamily="34" charset="0"/>
              </a:rPr>
              <a:t>: The Soil Science and Glaciers Unit, The Geology Topics Unit, The Astronomy Topics Unit, The Weather and Climate Unit, and The River Unit, The Water Molecule Unit.</a:t>
            </a:r>
          </a:p>
        </p:txBody>
      </p:sp>
      <p:sp>
        <p:nvSpPr>
          <p:cNvPr id="5126" name="Text Box 7"/>
          <p:cNvSpPr txBox="1">
            <a:spLocks noChangeArrowheads="1"/>
          </p:cNvSpPr>
          <p:nvPr/>
        </p:nvSpPr>
        <p:spPr bwMode="auto">
          <a:xfrm>
            <a:off x="304800" y="3048000"/>
            <a:ext cx="8686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9pPr>
          </a:lstStyle>
          <a:p>
            <a:pPr>
              <a:spcBef>
                <a:spcPct val="50000"/>
              </a:spcBef>
              <a:buClrTx/>
              <a:buSzTx/>
              <a:buFontTx/>
              <a:buNone/>
            </a:pPr>
            <a:r>
              <a:rPr lang="en-US" sz="1800" b="1">
                <a:solidFill>
                  <a:srgbClr val="99FFCC"/>
                </a:solidFill>
                <a:effectLst/>
                <a:latin typeface="Verdana" pitchFamily="34" charset="0"/>
              </a:rPr>
              <a:t>Physical Science</a:t>
            </a:r>
            <a:r>
              <a:rPr lang="en-US" sz="1800">
                <a:solidFill>
                  <a:srgbClr val="99FFCC"/>
                </a:solidFill>
                <a:effectLst/>
                <a:latin typeface="Verdana" pitchFamily="34" charset="0"/>
              </a:rPr>
              <a:t>: The Laws of Motion and Machines Unit, The Atoms and Periodic Table Unit, The Energy and the Environment Unit, and The Introduction to Science / Metric Unit.</a:t>
            </a:r>
          </a:p>
        </p:txBody>
      </p:sp>
      <p:sp>
        <p:nvSpPr>
          <p:cNvPr id="5127" name="Text Box 8"/>
          <p:cNvSpPr txBox="1">
            <a:spLocks noChangeArrowheads="1"/>
          </p:cNvSpPr>
          <p:nvPr/>
        </p:nvSpPr>
        <p:spPr bwMode="auto">
          <a:xfrm>
            <a:off x="304800" y="3962400"/>
            <a:ext cx="861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Tahoma" pitchFamily="34" charset="0"/>
              </a:defRPr>
            </a:lvl9pPr>
          </a:lstStyle>
          <a:p>
            <a:pPr>
              <a:spcBef>
                <a:spcPct val="50000"/>
              </a:spcBef>
              <a:buClrTx/>
              <a:buSzTx/>
              <a:buFontTx/>
              <a:buNone/>
            </a:pPr>
            <a:r>
              <a:rPr lang="en-US" sz="1800" b="1">
                <a:solidFill>
                  <a:schemeClr val="hlink"/>
                </a:solidFill>
                <a:effectLst/>
                <a:latin typeface="Verdana" pitchFamily="34" charset="0"/>
              </a:rPr>
              <a:t>Life Science</a:t>
            </a:r>
            <a:r>
              <a:rPr lang="en-US" sz="1800">
                <a:solidFill>
                  <a:schemeClr val="hlink"/>
                </a:solidFill>
                <a:effectLst/>
                <a:latin typeface="Verdana" pitchFamily="34" charset="0"/>
              </a:rPr>
              <a:t>: The Infectious Diseases Unit, The Cellular Biology Unit, The DNA and Genetics Unit, The Plant Unit, The Taxonomy and Classification Unit, Ecology: Feeding Levels Unit, Ecology: Interactions Unit, Ecology: Abiotic Factors, The Evolution and Natural Selection Unit and the Human Body System and Health Topics Unit.</a:t>
            </a:r>
          </a:p>
        </p:txBody>
      </p:sp>
      <p:sp>
        <p:nvSpPr>
          <p:cNvPr id="5128" name="Rectangle 9"/>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spcBef>
                <a:spcPct val="0"/>
              </a:spcBef>
              <a:buClrTx/>
              <a:buSzTx/>
              <a:buFontTx/>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5913933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7577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3505200"/>
            <a:ext cx="3579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821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smtClean="0">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solidFill>
            <a:schemeClr val="tx2">
              <a:lumMod val="95000"/>
              <a:lumOff val="5000"/>
            </a:schemeClr>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solidFill>
            <a:schemeClr val="tx1"/>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8"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44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1596828590"/>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531233176"/>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66FF99"/>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this </a:t>
            </a:r>
            <a:r>
              <a:rPr lang="en-US" dirty="0" smtClean="0">
                <a:solidFill>
                  <a:schemeClr val="bg1"/>
                </a:solidFill>
                <a:latin typeface="Times New Roman" pitchFamily="18" charset="0"/>
              </a:rPr>
              <a:t>organelle which is a </a:t>
            </a:r>
            <a:r>
              <a:rPr lang="en-US" dirty="0">
                <a:solidFill>
                  <a:schemeClr val="bg1"/>
                </a:solidFill>
                <a:latin typeface="Times New Roman" pitchFamily="18" charset="0"/>
              </a:rPr>
              <a:t>series of folded membranes and site for protein synthesis</a:t>
            </a:r>
            <a:r>
              <a:rPr lang="en-US" dirty="0" smtClean="0">
                <a:solidFill>
                  <a:schemeClr val="bg1"/>
                </a:solidFill>
                <a:latin typeface="Times New Roman" pitchFamily="18" charset="0"/>
              </a:rPr>
              <a:t>?</a:t>
            </a:r>
            <a:endParaRPr lang="en-US" dirty="0">
              <a:solidFill>
                <a:schemeClr val="bg1"/>
              </a:solidFill>
              <a:latin typeface="Times New Roman" pitchFamily="18" charset="0"/>
            </a:endParaRP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553231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1524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These very numerous and small organelles are mini </a:t>
            </a:r>
            <a:r>
              <a:rPr lang="en-US" dirty="0" smtClean="0">
                <a:solidFill>
                  <a:schemeClr val="bg1"/>
                </a:solidFill>
                <a:latin typeface="Times New Roman" pitchFamily="18" charset="0"/>
              </a:rPr>
              <a:t>protein synthesizing </a:t>
            </a:r>
            <a:r>
              <a:rPr lang="en-US" dirty="0">
                <a:solidFill>
                  <a:schemeClr val="bg1"/>
                </a:solidFill>
                <a:latin typeface="Times New Roman" pitchFamily="18" charset="0"/>
              </a:rPr>
              <a:t>factories? </a:t>
            </a:r>
          </a:p>
        </p:txBody>
      </p:sp>
      <p:pic>
        <p:nvPicPr>
          <p:cNvPr id="22531" name="Picture 6" descr="http://library.thinkquest.org/C004535/media/riboso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343024"/>
            <a:ext cx="8675914"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95880" y="1447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16120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smtClean="0">
                <a:solidFill>
                  <a:schemeClr val="bg1"/>
                </a:solidFill>
                <a:latin typeface="Times New Roman" pitchFamily="18" charset="0"/>
              </a:rPr>
              <a:t>Name each of the boxes on the next slide when they light up.  </a:t>
            </a:r>
          </a:p>
        </p:txBody>
      </p:sp>
      <p:pic>
        <p:nvPicPr>
          <p:cNvPr id="8194" name="Picture 2" descr="http://img.alibaba.com/wsphoto/330820055/Wholesale-200pcs-lot-Flashing-light-up-wand-novelty-toy-glow-sti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1571374"/>
            <a:ext cx="9666514" cy="48199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5800" y="1428929"/>
            <a:ext cx="10134600" cy="4760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64771" y="6153240"/>
            <a:ext cx="10134600" cy="4760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801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266"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26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rad="4699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2416931" cy="1754326"/>
          </a:xfrm>
          <a:prstGeom prst="rect">
            <a:avLst/>
          </a:prstGeom>
          <a:noFill/>
        </p:spPr>
        <p:txBody>
          <a:bodyPr wrap="square" rtlCol="0">
            <a:spAutoFit/>
          </a:bodyPr>
          <a:lstStyle/>
          <a:p>
            <a:r>
              <a:rPr lang="en-US" dirty="0" smtClean="0"/>
              <a:t>This is what is produced?</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35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smtClean="0"/>
              <a:t>How to play…</a:t>
            </a:r>
          </a:p>
          <a:p>
            <a:pPr lvl="1"/>
            <a:r>
              <a:rPr lang="en-US" smtClean="0">
                <a:solidFill>
                  <a:srgbClr val="6699FF"/>
                </a:solidFill>
              </a:rPr>
              <a:t>Don’t play like Jeo_ _ _ _ y.</a:t>
            </a:r>
          </a:p>
          <a:p>
            <a:pPr lvl="1"/>
            <a:r>
              <a:rPr lang="en-US" smtClean="0">
                <a:solidFill>
                  <a:srgbClr val="FF99FF"/>
                </a:solidFill>
              </a:rPr>
              <a:t>Class should be divided into several small groups.</a:t>
            </a:r>
          </a:p>
          <a:p>
            <a:pPr lvl="1"/>
            <a:r>
              <a:rPr lang="en-US" smtClean="0">
                <a:solidFill>
                  <a:srgbClr val="FFCC99"/>
                </a:solidFill>
              </a:rPr>
              <a:t>Groups should use science journal (red slide notes), homework, and other available materials to assist you.</a:t>
            </a:r>
          </a:p>
          <a:p>
            <a:pPr lvl="1"/>
            <a:r>
              <a:rPr lang="en-US" smtClean="0">
                <a:solidFill>
                  <a:srgbClr val="66FFCC"/>
                </a:solidFill>
              </a:rPr>
              <a:t>Groups can communicate </a:t>
            </a:r>
            <a:r>
              <a:rPr lang="en-US" b="1" u="sng" smtClean="0"/>
              <a:t>quietly</a:t>
            </a:r>
            <a:r>
              <a:rPr lang="en-US" smtClean="0"/>
              <a:t> </a:t>
            </a:r>
            <a:r>
              <a:rPr lang="en-US" smtClean="0">
                <a:solidFill>
                  <a:srgbClr val="66FFCC"/>
                </a:solidFill>
              </a:rPr>
              <a:t>with each other but no sharing answers between groups.</a:t>
            </a:r>
          </a:p>
          <a:p>
            <a:pPr lvl="2"/>
            <a:r>
              <a:rPr lang="en-US" smtClean="0">
                <a:solidFill>
                  <a:srgbClr val="9966FF"/>
                </a:solidFill>
              </a:rPr>
              <a:t>Practice quietly communicating right now?</a:t>
            </a:r>
          </a:p>
          <a:p>
            <a:pPr lvl="2"/>
            <a:r>
              <a:rPr lang="en-US" smtClean="0">
                <a:solidFill>
                  <a:srgbClr val="9966FF"/>
                </a:solidFill>
              </a:rPr>
              <a:t>Practice Communication Question:</a:t>
            </a:r>
          </a:p>
          <a:p>
            <a:pPr lvl="2"/>
            <a:r>
              <a:rPr lang="en-US" smtClean="0">
                <a:solidFill>
                  <a:srgbClr val="FFFF66"/>
                </a:solidFill>
              </a:rPr>
              <a:t>Your group gets to order one pizza and you can have two toppings.  What does your group want?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a:effectLst>
            <a:glow rad="6477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3071879" cy="1384995"/>
          </a:xfrm>
          <a:prstGeom prst="rect">
            <a:avLst/>
          </a:prstGeom>
          <a:noFill/>
        </p:spPr>
        <p:txBody>
          <a:bodyPr wrap="square" rtlCol="0">
            <a:spAutoFit/>
          </a:bodyPr>
          <a:lstStyle/>
          <a:p>
            <a:r>
              <a:rPr lang="en-US" sz="2800" dirty="0" smtClean="0"/>
              <a:t>Small </a:t>
            </a:r>
            <a:r>
              <a:rPr lang="en-US" sz="2800" dirty="0"/>
              <a:t>molecule in cells that carries </a:t>
            </a:r>
            <a:r>
              <a:rPr lang="en-US" sz="2800" dirty="0" smtClean="0"/>
              <a:t>amino acids?</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020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a:effectLst>
            <a:glow rad="8128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3071879" cy="1815882"/>
          </a:xfrm>
          <a:prstGeom prst="rect">
            <a:avLst/>
          </a:prstGeom>
          <a:noFill/>
        </p:spPr>
        <p:txBody>
          <a:bodyPr wrap="square" rtlCol="0">
            <a:spAutoFit/>
          </a:bodyPr>
          <a:lstStyle/>
          <a:p>
            <a:r>
              <a:rPr lang="en-US" sz="2800" dirty="0" smtClean="0"/>
              <a:t>Molecule </a:t>
            </a:r>
            <a:r>
              <a:rPr lang="en-US" sz="2800" dirty="0"/>
              <a:t>that </a:t>
            </a:r>
            <a:r>
              <a:rPr lang="en-US" sz="2800" dirty="0" smtClean="0"/>
              <a:t>conveys </a:t>
            </a:r>
            <a:r>
              <a:rPr lang="en-US" sz="2800" dirty="0"/>
              <a:t>genetic information from DNA?</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759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a:effectLst>
            <a:glow rad="6477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3071879" cy="1384995"/>
          </a:xfrm>
          <a:prstGeom prst="rect">
            <a:avLst/>
          </a:prstGeom>
          <a:noFill/>
        </p:spPr>
        <p:txBody>
          <a:bodyPr wrap="square" rtlCol="0">
            <a:spAutoFit/>
          </a:bodyPr>
          <a:lstStyle/>
          <a:p>
            <a:r>
              <a:rPr lang="en-US" sz="2800" dirty="0" smtClean="0"/>
              <a:t>Protein </a:t>
            </a:r>
            <a:r>
              <a:rPr lang="en-US" sz="2800" dirty="0"/>
              <a:t>synthesizers of the </a:t>
            </a:r>
            <a:r>
              <a:rPr lang="en-US" sz="2800" dirty="0" smtClean="0"/>
              <a:t>cell?</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57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0"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95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04800" y="3048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a:solidFill>
                  <a:schemeClr val="bg1"/>
                </a:solidFill>
                <a:latin typeface="Times New Roman" pitchFamily="18" charset="0"/>
              </a:rPr>
              <a:t>This organelle packages and transports proteins and other macromolecules? </a:t>
            </a:r>
          </a:p>
        </p:txBody>
      </p:sp>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 y="1600200"/>
            <a:ext cx="8723313" cy="5029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1708" y="1676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52122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28600" y="22860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a:solidFill>
                  <a:schemeClr val="bg1"/>
                </a:solidFill>
                <a:latin typeface="Times New Roman" pitchFamily="18" charset="0"/>
              </a:rPr>
              <a:t>These have digestive enzymes to recycle cell parts and break down molecules? </a:t>
            </a:r>
            <a:endParaRPr lang="en-US">
              <a:solidFill>
                <a:srgbClr val="FFFF00"/>
              </a:solidFill>
              <a:latin typeface="Times New Roman" pitchFamily="18" charset="0"/>
            </a:endParaRPr>
          </a:p>
        </p:txBody>
      </p:sp>
      <p:pic>
        <p:nvPicPr>
          <p:cNvPr id="35843" name="Picture 6" descr="http://www.williamsclass.com/SeventhScienceWork/ImagesCells/lysos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3000" cy="5029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7526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01136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1596828590"/>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4044419718"/>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5050"/>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3"/>
          <p:cNvSpPr>
            <a:spLocks noGrp="1" noChangeArrowheads="1"/>
          </p:cNvSpPr>
          <p:nvPr>
            <p:ph type="body" sz="half" idx="1"/>
          </p:nvPr>
        </p:nvSpPr>
        <p:spPr>
          <a:xfrm>
            <a:off x="457200" y="228600"/>
            <a:ext cx="8153400" cy="5897563"/>
          </a:xfrm>
        </p:spPr>
        <p:txBody>
          <a:bodyPr/>
          <a:lstStyle/>
          <a:p>
            <a:r>
              <a:rPr lang="en-US" dirty="0" smtClean="0"/>
              <a:t>Which letter is which fiber?</a:t>
            </a:r>
          </a:p>
          <a:p>
            <a:pPr lvl="1"/>
            <a:r>
              <a:rPr lang="en-US" sz="3200" dirty="0" smtClean="0"/>
              <a:t>Microfilaments </a:t>
            </a:r>
            <a:r>
              <a:rPr lang="en-US" sz="3200" dirty="0" smtClean="0">
                <a:solidFill>
                  <a:schemeClr val="tx1"/>
                </a:solidFill>
              </a:rPr>
              <a:t>(thin fibers)</a:t>
            </a:r>
          </a:p>
          <a:p>
            <a:pPr lvl="1"/>
            <a:r>
              <a:rPr lang="en-US" sz="3200" dirty="0" smtClean="0"/>
              <a:t>Intermediate filaments </a:t>
            </a:r>
            <a:r>
              <a:rPr lang="en-US" sz="3200" dirty="0" smtClean="0">
                <a:solidFill>
                  <a:schemeClr val="tx1"/>
                </a:solidFill>
              </a:rPr>
              <a:t>(medium sized)</a:t>
            </a:r>
          </a:p>
          <a:p>
            <a:pPr lvl="1"/>
            <a:r>
              <a:rPr lang="en-US" sz="3200" dirty="0" smtClean="0"/>
              <a:t>Microtubules </a:t>
            </a:r>
            <a:r>
              <a:rPr lang="en-US" sz="3200" dirty="0" smtClean="0">
                <a:solidFill>
                  <a:schemeClr val="tx1"/>
                </a:solidFill>
              </a:rPr>
              <a:t>(Large hollow cylinders)</a:t>
            </a:r>
          </a:p>
        </p:txBody>
      </p:sp>
      <p:pic>
        <p:nvPicPr>
          <p:cNvPr id="337923" name="Picture 4" descr="http://www.williamsclass.com/SeventhScienceWork/ImagesCells/Cytoskeleton.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2667000"/>
            <a:ext cx="8534400" cy="3886200"/>
          </a:xfrm>
          <a:ln w="76200">
            <a:solidFill>
              <a:srgbClr val="4D4D4D"/>
            </a:solidFill>
            <a:miter lim="800000"/>
            <a:headEnd/>
            <a:tailEnd/>
          </a:ln>
        </p:spPr>
      </p:pic>
      <p:sp>
        <p:nvSpPr>
          <p:cNvPr id="337924" name="WordArt 8"/>
          <p:cNvSpPr>
            <a:spLocks noChangeArrowheads="1" noChangeShapeType="1" noTextEdit="1"/>
          </p:cNvSpPr>
          <p:nvPr/>
        </p:nvSpPr>
        <p:spPr bwMode="auto">
          <a:xfrm>
            <a:off x="5029200" y="5867400"/>
            <a:ext cx="557213"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337925" name="WordArt 9"/>
          <p:cNvSpPr>
            <a:spLocks noChangeArrowheads="1" noChangeShapeType="1" noTextEdit="1"/>
          </p:cNvSpPr>
          <p:nvPr/>
        </p:nvSpPr>
        <p:spPr bwMode="auto">
          <a:xfrm>
            <a:off x="6629400" y="32766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37926" name="WordArt 10"/>
          <p:cNvSpPr>
            <a:spLocks noChangeArrowheads="1" noChangeShapeType="1" noTextEdit="1"/>
          </p:cNvSpPr>
          <p:nvPr/>
        </p:nvSpPr>
        <p:spPr bwMode="auto">
          <a:xfrm>
            <a:off x="2590800" y="3886200"/>
            <a:ext cx="5048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pic>
        <p:nvPicPr>
          <p:cNvPr id="7" name="Picture 2" descr="https://encrypted-tbn3.gstatic.com/images?q=tbn:ANd9GcROX1rjRo7RTPdm7dVPL2WhFhD9Opk0q-mtqfY1pp_ZeltEec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52400"/>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736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228600"/>
            <a:ext cx="8153400" cy="5897563"/>
          </a:xfrm>
        </p:spPr>
        <p:txBody>
          <a:bodyPr/>
          <a:lstStyle/>
          <a:p>
            <a:r>
              <a:rPr lang="en-US" dirty="0" smtClean="0"/>
              <a:t> Which is not true of the Smooth </a:t>
            </a:r>
            <a:r>
              <a:rPr lang="en-US" dirty="0"/>
              <a:t>E.R.</a:t>
            </a:r>
            <a:endParaRPr lang="en-US" sz="2400" dirty="0"/>
          </a:p>
          <a:p>
            <a:pPr marL="457200" lvl="1" indent="0">
              <a:buNone/>
            </a:pPr>
            <a:r>
              <a:rPr lang="en-US" dirty="0" smtClean="0">
                <a:solidFill>
                  <a:srgbClr val="CC00FF"/>
                </a:solidFill>
              </a:rPr>
              <a:t>A.) </a:t>
            </a:r>
            <a:r>
              <a:rPr lang="en-US" dirty="0" smtClean="0">
                <a:solidFill>
                  <a:schemeClr val="tx1"/>
                </a:solidFill>
              </a:rPr>
              <a:t>Makes </a:t>
            </a:r>
            <a:r>
              <a:rPr lang="en-US" dirty="0">
                <a:solidFill>
                  <a:schemeClr val="tx1"/>
                </a:solidFill>
              </a:rPr>
              <a:t>lipids (fats) and </a:t>
            </a:r>
            <a:r>
              <a:rPr lang="en-US" dirty="0" err="1">
                <a:solidFill>
                  <a:schemeClr val="tx1"/>
                </a:solidFill>
              </a:rPr>
              <a:t>steriods</a:t>
            </a:r>
            <a:r>
              <a:rPr lang="en-US" dirty="0">
                <a:solidFill>
                  <a:schemeClr val="tx1"/>
                </a:solidFill>
              </a:rPr>
              <a:t>.</a:t>
            </a:r>
            <a:endParaRPr lang="en-US" sz="2000" dirty="0">
              <a:solidFill>
                <a:schemeClr val="tx1"/>
              </a:solidFill>
            </a:endParaRPr>
          </a:p>
          <a:p>
            <a:pPr marL="457200" lvl="1" indent="0">
              <a:buNone/>
            </a:pPr>
            <a:r>
              <a:rPr lang="en-US" dirty="0" smtClean="0">
                <a:solidFill>
                  <a:srgbClr val="FF99FF"/>
                </a:solidFill>
              </a:rPr>
              <a:t>B.) </a:t>
            </a:r>
            <a:r>
              <a:rPr lang="en-US" dirty="0" smtClean="0">
                <a:solidFill>
                  <a:schemeClr val="tx1"/>
                </a:solidFill>
              </a:rPr>
              <a:t>Makes RNA.</a:t>
            </a:r>
            <a:endParaRPr lang="en-US" sz="2000" dirty="0">
              <a:solidFill>
                <a:schemeClr val="tx1"/>
              </a:solidFill>
            </a:endParaRPr>
          </a:p>
          <a:p>
            <a:pPr marL="457200" lvl="1" indent="0">
              <a:buNone/>
            </a:pPr>
            <a:r>
              <a:rPr lang="en-US" dirty="0" smtClean="0">
                <a:solidFill>
                  <a:schemeClr val="accent1">
                    <a:lumMod val="75000"/>
                  </a:schemeClr>
                </a:solidFill>
              </a:rPr>
              <a:t>C.) </a:t>
            </a:r>
            <a:r>
              <a:rPr lang="en-US" dirty="0" smtClean="0">
                <a:solidFill>
                  <a:schemeClr val="tx1"/>
                </a:solidFill>
              </a:rPr>
              <a:t>Synthesizes </a:t>
            </a:r>
            <a:r>
              <a:rPr lang="en-US" dirty="0">
                <a:solidFill>
                  <a:schemeClr val="tx1"/>
                </a:solidFill>
              </a:rPr>
              <a:t>sugars “Gluconeogenesis”</a:t>
            </a:r>
            <a:endParaRPr lang="en-US" sz="2000" dirty="0">
              <a:solidFill>
                <a:schemeClr val="tx1"/>
              </a:solidFill>
            </a:endParaRPr>
          </a:p>
          <a:p>
            <a:pPr marL="457200" lvl="1" indent="0">
              <a:buNone/>
            </a:pPr>
            <a:r>
              <a:rPr lang="en-US" dirty="0" smtClean="0">
                <a:solidFill>
                  <a:srgbClr val="6699FF"/>
                </a:solidFill>
              </a:rPr>
              <a:t>D.) </a:t>
            </a:r>
            <a:r>
              <a:rPr lang="en-US" dirty="0" smtClean="0">
                <a:solidFill>
                  <a:schemeClr val="tx1"/>
                </a:solidFill>
              </a:rPr>
              <a:t>Detoxifies </a:t>
            </a:r>
            <a:r>
              <a:rPr lang="en-US" dirty="0">
                <a:solidFill>
                  <a:schemeClr val="tx1"/>
                </a:solidFill>
              </a:rPr>
              <a:t>drugs</a:t>
            </a:r>
            <a:endParaRPr lang="en-US" sz="2000" dirty="0">
              <a:solidFill>
                <a:schemeClr val="tx1"/>
              </a:solidFill>
            </a:endParaRPr>
          </a:p>
          <a:p>
            <a:pPr marL="457200" lvl="1" indent="0">
              <a:buNone/>
            </a:pPr>
            <a:r>
              <a:rPr lang="en-US" dirty="0" smtClean="0">
                <a:solidFill>
                  <a:srgbClr val="FFC000"/>
                </a:solidFill>
              </a:rPr>
              <a:t>E.) </a:t>
            </a:r>
            <a:r>
              <a:rPr lang="en-US" dirty="0" smtClean="0">
                <a:solidFill>
                  <a:schemeClr val="tx1"/>
                </a:solidFill>
              </a:rPr>
              <a:t>Stores </a:t>
            </a:r>
            <a:r>
              <a:rPr lang="en-US" dirty="0">
                <a:solidFill>
                  <a:schemeClr val="tx1"/>
                </a:solidFill>
              </a:rPr>
              <a:t>important enzymes</a:t>
            </a:r>
            <a:endParaRPr lang="en-US" sz="2000" dirty="0">
              <a:solidFill>
                <a:schemeClr val="tx1"/>
              </a:solidFill>
            </a:endParaRPr>
          </a:p>
          <a:p>
            <a:endParaRPr lang="en-US" dirty="0"/>
          </a:p>
        </p:txBody>
      </p:sp>
      <p:pic>
        <p:nvPicPr>
          <p:cNvPr id="18434" name="Picture 2" descr="https://encrypted-tbn1.gstatic.com/images?q=tbn:ANd9GcSSuOLl9Dn5k4gxNmCUZ3PFnd8GgYAoCXvpcAnKJw20VU6YKSnJ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534400" cy="3200400"/>
          </a:xfrm>
          <a:prstGeom prst="rect">
            <a:avLst/>
          </a:prstGeom>
          <a:noFill/>
          <a:ln>
            <a:solidFill>
              <a:srgbClr val="CC00FF"/>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600" y="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5555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r>
              <a:rPr lang="en-US">
                <a:solidFill>
                  <a:schemeClr val="bg1"/>
                </a:solidFill>
              </a:rPr>
              <a:t>Questions 1-20 = 5pts Each</a:t>
            </a:r>
          </a:p>
          <a:p>
            <a:pPr algn="ctr" eaLnBrk="1" hangingPunct="1"/>
            <a:r>
              <a:rPr lang="en-US">
                <a:solidFill>
                  <a:schemeClr val="bg1"/>
                </a:solidFill>
              </a:rPr>
              <a:t>Final Category (Bonus) = 1pt Each</a:t>
            </a:r>
          </a:p>
          <a:p>
            <a:pPr algn="ctr" eaLnBrk="1" hangingPunct="1"/>
            <a:r>
              <a:rPr lang="en-US">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a:solidFill>
                <a:schemeClr val="bg1"/>
              </a:solidFill>
            </a:endParaRPr>
          </a:p>
          <a:p>
            <a:pPr algn="ctr" eaLnBrk="1" hangingPunct="1"/>
            <a:r>
              <a:rPr lang="en-US">
                <a:solidFill>
                  <a:schemeClr val="bg1"/>
                </a:solidFill>
              </a:rPr>
              <a:t>Find the Owl =</a:t>
            </a:r>
          </a:p>
          <a:p>
            <a:pPr algn="ctr" eaLnBrk="1" hangingPunct="1"/>
            <a:r>
              <a:rPr lang="en-US"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228600"/>
            <a:ext cx="8153400" cy="5897563"/>
          </a:xfrm>
        </p:spPr>
        <p:txBody>
          <a:bodyPr/>
          <a:lstStyle/>
          <a:p>
            <a:r>
              <a:rPr lang="en-US" dirty="0" smtClean="0"/>
              <a:t> Which is not true of the Smooth </a:t>
            </a:r>
            <a:r>
              <a:rPr lang="en-US" dirty="0"/>
              <a:t>E.R.</a:t>
            </a:r>
            <a:endParaRPr lang="en-US" sz="2400" dirty="0"/>
          </a:p>
          <a:p>
            <a:pPr marL="457200" lvl="1" indent="0">
              <a:buNone/>
            </a:pPr>
            <a:r>
              <a:rPr lang="en-US" dirty="0" smtClean="0">
                <a:solidFill>
                  <a:srgbClr val="CC00FF"/>
                </a:solidFill>
              </a:rPr>
              <a:t>A.) Makes </a:t>
            </a:r>
            <a:r>
              <a:rPr lang="en-US" dirty="0">
                <a:solidFill>
                  <a:srgbClr val="CC00FF"/>
                </a:solidFill>
              </a:rPr>
              <a:t>lipids (fats) and </a:t>
            </a:r>
            <a:r>
              <a:rPr lang="en-US" dirty="0" err="1">
                <a:solidFill>
                  <a:srgbClr val="CC00FF"/>
                </a:solidFill>
              </a:rPr>
              <a:t>steriods</a:t>
            </a:r>
            <a:r>
              <a:rPr lang="en-US" dirty="0">
                <a:solidFill>
                  <a:srgbClr val="CC00FF"/>
                </a:solidFill>
              </a:rPr>
              <a:t>.</a:t>
            </a:r>
            <a:endParaRPr lang="en-US" sz="2000" dirty="0">
              <a:solidFill>
                <a:srgbClr val="CC00FF"/>
              </a:solidFill>
            </a:endParaRPr>
          </a:p>
          <a:p>
            <a:pPr marL="457200" lvl="1" indent="0">
              <a:buNone/>
            </a:pPr>
            <a:r>
              <a:rPr lang="en-US" dirty="0" smtClean="0">
                <a:solidFill>
                  <a:srgbClr val="FF99FF"/>
                </a:solidFill>
              </a:rPr>
              <a:t>B.) </a:t>
            </a:r>
            <a:r>
              <a:rPr lang="en-US" dirty="0" smtClean="0">
                <a:solidFill>
                  <a:schemeClr val="tx1"/>
                </a:solidFill>
              </a:rPr>
              <a:t>Makes RNA.</a:t>
            </a:r>
            <a:endParaRPr lang="en-US" sz="2000" dirty="0">
              <a:solidFill>
                <a:schemeClr val="tx1"/>
              </a:solidFill>
            </a:endParaRPr>
          </a:p>
          <a:p>
            <a:pPr marL="457200" lvl="1" indent="0">
              <a:buNone/>
            </a:pPr>
            <a:r>
              <a:rPr lang="en-US" dirty="0" smtClean="0">
                <a:solidFill>
                  <a:schemeClr val="accent1">
                    <a:lumMod val="75000"/>
                  </a:schemeClr>
                </a:solidFill>
              </a:rPr>
              <a:t>C.) </a:t>
            </a:r>
            <a:r>
              <a:rPr lang="en-US" dirty="0" smtClean="0">
                <a:solidFill>
                  <a:schemeClr val="tx1"/>
                </a:solidFill>
              </a:rPr>
              <a:t>Synthesizes </a:t>
            </a:r>
            <a:r>
              <a:rPr lang="en-US" dirty="0">
                <a:solidFill>
                  <a:schemeClr val="tx1"/>
                </a:solidFill>
              </a:rPr>
              <a:t>sugars “Gluconeogenesis”</a:t>
            </a:r>
            <a:endParaRPr lang="en-US" sz="2000" dirty="0">
              <a:solidFill>
                <a:schemeClr val="tx1"/>
              </a:solidFill>
            </a:endParaRPr>
          </a:p>
          <a:p>
            <a:pPr marL="457200" lvl="1" indent="0">
              <a:buNone/>
            </a:pPr>
            <a:r>
              <a:rPr lang="en-US" dirty="0" smtClean="0">
                <a:solidFill>
                  <a:srgbClr val="6699FF"/>
                </a:solidFill>
              </a:rPr>
              <a:t>D.) </a:t>
            </a:r>
            <a:r>
              <a:rPr lang="en-US" dirty="0" smtClean="0">
                <a:solidFill>
                  <a:schemeClr val="tx1"/>
                </a:solidFill>
              </a:rPr>
              <a:t>Detoxifies </a:t>
            </a:r>
            <a:r>
              <a:rPr lang="en-US" dirty="0">
                <a:solidFill>
                  <a:schemeClr val="tx1"/>
                </a:solidFill>
              </a:rPr>
              <a:t>drugs</a:t>
            </a:r>
            <a:endParaRPr lang="en-US" sz="2000" dirty="0">
              <a:solidFill>
                <a:schemeClr val="tx1"/>
              </a:solidFill>
            </a:endParaRPr>
          </a:p>
          <a:p>
            <a:pPr marL="457200" lvl="1" indent="0">
              <a:buNone/>
            </a:pPr>
            <a:r>
              <a:rPr lang="en-US" dirty="0" smtClean="0">
                <a:solidFill>
                  <a:srgbClr val="FFC000"/>
                </a:solidFill>
              </a:rPr>
              <a:t>E.) </a:t>
            </a:r>
            <a:r>
              <a:rPr lang="en-US" dirty="0" smtClean="0">
                <a:solidFill>
                  <a:schemeClr val="tx1"/>
                </a:solidFill>
              </a:rPr>
              <a:t>Stores </a:t>
            </a:r>
            <a:r>
              <a:rPr lang="en-US" dirty="0">
                <a:solidFill>
                  <a:schemeClr val="tx1"/>
                </a:solidFill>
              </a:rPr>
              <a:t>important enzymes</a:t>
            </a:r>
            <a:endParaRPr lang="en-US" sz="2000" dirty="0">
              <a:solidFill>
                <a:schemeClr val="tx1"/>
              </a:solidFill>
            </a:endParaRPr>
          </a:p>
          <a:p>
            <a:endParaRPr lang="en-US" dirty="0"/>
          </a:p>
        </p:txBody>
      </p:sp>
      <p:pic>
        <p:nvPicPr>
          <p:cNvPr id="18434" name="Picture 2" descr="https://encrypted-tbn1.gstatic.com/images?q=tbn:ANd9GcSSuOLl9Dn5k4gxNmCUZ3PFnd8GgYAoCXvpcAnKJw20VU6YKSnJ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534400" cy="3200400"/>
          </a:xfrm>
          <a:prstGeom prst="rect">
            <a:avLst/>
          </a:prstGeom>
          <a:noFill/>
          <a:ln>
            <a:solidFill>
              <a:srgbClr val="CC00FF"/>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600" y="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19665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228600"/>
            <a:ext cx="8153400" cy="5897563"/>
          </a:xfrm>
        </p:spPr>
        <p:txBody>
          <a:bodyPr/>
          <a:lstStyle/>
          <a:p>
            <a:r>
              <a:rPr lang="en-US" dirty="0" smtClean="0"/>
              <a:t> Which is not true of the Smooth </a:t>
            </a:r>
            <a:r>
              <a:rPr lang="en-US" dirty="0"/>
              <a:t>E.R.</a:t>
            </a:r>
            <a:endParaRPr lang="en-US" sz="2400" dirty="0"/>
          </a:p>
          <a:p>
            <a:pPr marL="457200" lvl="1" indent="0">
              <a:buNone/>
            </a:pPr>
            <a:r>
              <a:rPr lang="en-US" dirty="0" smtClean="0">
                <a:solidFill>
                  <a:srgbClr val="CC00FF"/>
                </a:solidFill>
              </a:rPr>
              <a:t>A.) Makes </a:t>
            </a:r>
            <a:r>
              <a:rPr lang="en-US" dirty="0">
                <a:solidFill>
                  <a:srgbClr val="CC00FF"/>
                </a:solidFill>
              </a:rPr>
              <a:t>lipids (fats) and </a:t>
            </a:r>
            <a:r>
              <a:rPr lang="en-US" dirty="0" err="1">
                <a:solidFill>
                  <a:srgbClr val="CC00FF"/>
                </a:solidFill>
              </a:rPr>
              <a:t>steriods</a:t>
            </a:r>
            <a:r>
              <a:rPr lang="en-US" dirty="0">
                <a:solidFill>
                  <a:srgbClr val="CC00FF"/>
                </a:solidFill>
              </a:rPr>
              <a:t>.</a:t>
            </a:r>
            <a:endParaRPr lang="en-US" sz="2000" dirty="0">
              <a:solidFill>
                <a:srgbClr val="CC00FF"/>
              </a:solidFill>
            </a:endParaRPr>
          </a:p>
          <a:p>
            <a:pPr marL="457200" lvl="1" indent="0">
              <a:buNone/>
            </a:pPr>
            <a:r>
              <a:rPr lang="en-US" dirty="0" smtClean="0">
                <a:solidFill>
                  <a:srgbClr val="FF99FF"/>
                </a:solidFill>
              </a:rPr>
              <a:t>B.) Makes RNA.</a:t>
            </a:r>
            <a:endParaRPr lang="en-US" sz="2000" dirty="0">
              <a:solidFill>
                <a:srgbClr val="FF99FF"/>
              </a:solidFill>
            </a:endParaRPr>
          </a:p>
          <a:p>
            <a:pPr marL="457200" lvl="1" indent="0">
              <a:buNone/>
            </a:pPr>
            <a:r>
              <a:rPr lang="en-US" dirty="0" smtClean="0">
                <a:solidFill>
                  <a:schemeClr val="accent1">
                    <a:lumMod val="75000"/>
                  </a:schemeClr>
                </a:solidFill>
              </a:rPr>
              <a:t>C.) </a:t>
            </a:r>
            <a:r>
              <a:rPr lang="en-US" dirty="0" smtClean="0">
                <a:solidFill>
                  <a:schemeClr val="tx1"/>
                </a:solidFill>
              </a:rPr>
              <a:t>Synthesizes </a:t>
            </a:r>
            <a:r>
              <a:rPr lang="en-US" dirty="0">
                <a:solidFill>
                  <a:schemeClr val="tx1"/>
                </a:solidFill>
              </a:rPr>
              <a:t>sugars “Gluconeogenesis”</a:t>
            </a:r>
            <a:endParaRPr lang="en-US" sz="2000" dirty="0">
              <a:solidFill>
                <a:schemeClr val="tx1"/>
              </a:solidFill>
            </a:endParaRPr>
          </a:p>
          <a:p>
            <a:pPr marL="457200" lvl="1" indent="0">
              <a:buNone/>
            </a:pPr>
            <a:r>
              <a:rPr lang="en-US" dirty="0" smtClean="0">
                <a:solidFill>
                  <a:srgbClr val="6699FF"/>
                </a:solidFill>
              </a:rPr>
              <a:t>D.) </a:t>
            </a:r>
            <a:r>
              <a:rPr lang="en-US" dirty="0" smtClean="0">
                <a:solidFill>
                  <a:schemeClr val="tx1"/>
                </a:solidFill>
              </a:rPr>
              <a:t>Detoxifies </a:t>
            </a:r>
            <a:r>
              <a:rPr lang="en-US" dirty="0">
                <a:solidFill>
                  <a:schemeClr val="tx1"/>
                </a:solidFill>
              </a:rPr>
              <a:t>drugs</a:t>
            </a:r>
            <a:endParaRPr lang="en-US" sz="2000" dirty="0">
              <a:solidFill>
                <a:schemeClr val="tx1"/>
              </a:solidFill>
            </a:endParaRPr>
          </a:p>
          <a:p>
            <a:pPr marL="457200" lvl="1" indent="0">
              <a:buNone/>
            </a:pPr>
            <a:r>
              <a:rPr lang="en-US" dirty="0" smtClean="0">
                <a:solidFill>
                  <a:srgbClr val="FFC000"/>
                </a:solidFill>
              </a:rPr>
              <a:t>E.) </a:t>
            </a:r>
            <a:r>
              <a:rPr lang="en-US" dirty="0" smtClean="0">
                <a:solidFill>
                  <a:schemeClr val="tx1"/>
                </a:solidFill>
              </a:rPr>
              <a:t>Stores </a:t>
            </a:r>
            <a:r>
              <a:rPr lang="en-US" dirty="0">
                <a:solidFill>
                  <a:schemeClr val="tx1"/>
                </a:solidFill>
              </a:rPr>
              <a:t>important enzymes</a:t>
            </a:r>
            <a:endParaRPr lang="en-US" sz="2000" dirty="0">
              <a:solidFill>
                <a:schemeClr val="tx1"/>
              </a:solidFill>
            </a:endParaRPr>
          </a:p>
          <a:p>
            <a:endParaRPr lang="en-US" dirty="0"/>
          </a:p>
        </p:txBody>
      </p:sp>
      <p:pic>
        <p:nvPicPr>
          <p:cNvPr id="18434" name="Picture 2" descr="https://encrypted-tbn1.gstatic.com/images?q=tbn:ANd9GcSSuOLl9Dn5k4gxNmCUZ3PFnd8GgYAoCXvpcAnKJw20VU6YKSnJ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534400" cy="3200400"/>
          </a:xfrm>
          <a:prstGeom prst="rect">
            <a:avLst/>
          </a:prstGeom>
          <a:noFill/>
          <a:ln>
            <a:solidFill>
              <a:srgbClr val="CC00FF"/>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600" y="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19665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228600"/>
            <a:ext cx="8153400" cy="5897563"/>
          </a:xfrm>
        </p:spPr>
        <p:txBody>
          <a:bodyPr/>
          <a:lstStyle/>
          <a:p>
            <a:r>
              <a:rPr lang="en-US" dirty="0" smtClean="0"/>
              <a:t> Which is not true of the Smooth </a:t>
            </a:r>
            <a:r>
              <a:rPr lang="en-US" dirty="0"/>
              <a:t>E.R.</a:t>
            </a:r>
            <a:endParaRPr lang="en-US" sz="2400" dirty="0"/>
          </a:p>
          <a:p>
            <a:pPr marL="457200" lvl="1" indent="0">
              <a:buNone/>
            </a:pPr>
            <a:r>
              <a:rPr lang="en-US" dirty="0" smtClean="0">
                <a:solidFill>
                  <a:srgbClr val="CC00FF"/>
                </a:solidFill>
              </a:rPr>
              <a:t>A.) Makes </a:t>
            </a:r>
            <a:r>
              <a:rPr lang="en-US" dirty="0">
                <a:solidFill>
                  <a:srgbClr val="CC00FF"/>
                </a:solidFill>
              </a:rPr>
              <a:t>lipids (fats) and </a:t>
            </a:r>
            <a:r>
              <a:rPr lang="en-US" dirty="0" err="1">
                <a:solidFill>
                  <a:srgbClr val="CC00FF"/>
                </a:solidFill>
              </a:rPr>
              <a:t>steriods</a:t>
            </a:r>
            <a:r>
              <a:rPr lang="en-US" dirty="0">
                <a:solidFill>
                  <a:srgbClr val="CC00FF"/>
                </a:solidFill>
              </a:rPr>
              <a:t>.</a:t>
            </a:r>
            <a:endParaRPr lang="en-US" sz="2000" dirty="0">
              <a:solidFill>
                <a:srgbClr val="CC00FF"/>
              </a:solidFill>
            </a:endParaRPr>
          </a:p>
          <a:p>
            <a:pPr marL="457200" lvl="1" indent="0">
              <a:buNone/>
            </a:pPr>
            <a:r>
              <a:rPr lang="en-US" dirty="0" smtClean="0">
                <a:solidFill>
                  <a:srgbClr val="FF99FF"/>
                </a:solidFill>
              </a:rPr>
              <a:t>B.) Makes RNA.</a:t>
            </a:r>
            <a:endParaRPr lang="en-US" sz="2000" dirty="0">
              <a:solidFill>
                <a:srgbClr val="FF99FF"/>
              </a:solidFill>
            </a:endParaRPr>
          </a:p>
          <a:p>
            <a:pPr marL="457200" lvl="1" indent="0">
              <a:buNone/>
            </a:pPr>
            <a:r>
              <a:rPr lang="en-US" dirty="0" smtClean="0">
                <a:solidFill>
                  <a:schemeClr val="accent1">
                    <a:lumMod val="75000"/>
                  </a:schemeClr>
                </a:solidFill>
              </a:rPr>
              <a:t>C.) Synthesizes </a:t>
            </a:r>
            <a:r>
              <a:rPr lang="en-US" dirty="0">
                <a:solidFill>
                  <a:schemeClr val="accent1">
                    <a:lumMod val="75000"/>
                  </a:schemeClr>
                </a:solidFill>
              </a:rPr>
              <a:t>sugars “Gluconeogenesis”</a:t>
            </a:r>
            <a:endParaRPr lang="en-US" sz="2000" dirty="0">
              <a:solidFill>
                <a:schemeClr val="accent1">
                  <a:lumMod val="75000"/>
                </a:schemeClr>
              </a:solidFill>
            </a:endParaRPr>
          </a:p>
          <a:p>
            <a:pPr marL="457200" lvl="1" indent="0">
              <a:buNone/>
            </a:pPr>
            <a:r>
              <a:rPr lang="en-US" dirty="0" smtClean="0">
                <a:solidFill>
                  <a:srgbClr val="6699FF"/>
                </a:solidFill>
              </a:rPr>
              <a:t>D.) </a:t>
            </a:r>
            <a:r>
              <a:rPr lang="en-US" dirty="0" smtClean="0">
                <a:solidFill>
                  <a:schemeClr val="tx1"/>
                </a:solidFill>
              </a:rPr>
              <a:t>Detoxifies </a:t>
            </a:r>
            <a:r>
              <a:rPr lang="en-US" dirty="0">
                <a:solidFill>
                  <a:schemeClr val="tx1"/>
                </a:solidFill>
              </a:rPr>
              <a:t>drugs</a:t>
            </a:r>
            <a:endParaRPr lang="en-US" sz="2000" dirty="0">
              <a:solidFill>
                <a:schemeClr val="tx1"/>
              </a:solidFill>
            </a:endParaRPr>
          </a:p>
          <a:p>
            <a:pPr marL="457200" lvl="1" indent="0">
              <a:buNone/>
            </a:pPr>
            <a:r>
              <a:rPr lang="en-US" dirty="0" smtClean="0">
                <a:solidFill>
                  <a:srgbClr val="FFC000"/>
                </a:solidFill>
              </a:rPr>
              <a:t>E.) </a:t>
            </a:r>
            <a:r>
              <a:rPr lang="en-US" dirty="0" smtClean="0">
                <a:solidFill>
                  <a:schemeClr val="tx1"/>
                </a:solidFill>
              </a:rPr>
              <a:t>Stores </a:t>
            </a:r>
            <a:r>
              <a:rPr lang="en-US" dirty="0">
                <a:solidFill>
                  <a:schemeClr val="tx1"/>
                </a:solidFill>
              </a:rPr>
              <a:t>important enzymes</a:t>
            </a:r>
            <a:endParaRPr lang="en-US" sz="2000" dirty="0">
              <a:solidFill>
                <a:schemeClr val="tx1"/>
              </a:solidFill>
            </a:endParaRPr>
          </a:p>
          <a:p>
            <a:endParaRPr lang="en-US" dirty="0"/>
          </a:p>
        </p:txBody>
      </p:sp>
      <p:pic>
        <p:nvPicPr>
          <p:cNvPr id="18434" name="Picture 2" descr="https://encrypted-tbn1.gstatic.com/images?q=tbn:ANd9GcSSuOLl9Dn5k4gxNmCUZ3PFnd8GgYAoCXvpcAnKJw20VU6YKSnJ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534400" cy="3200400"/>
          </a:xfrm>
          <a:prstGeom prst="rect">
            <a:avLst/>
          </a:prstGeom>
          <a:noFill/>
          <a:ln>
            <a:solidFill>
              <a:srgbClr val="CC00FF"/>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600" y="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19665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228600"/>
            <a:ext cx="8153400" cy="5897563"/>
          </a:xfrm>
        </p:spPr>
        <p:txBody>
          <a:bodyPr/>
          <a:lstStyle/>
          <a:p>
            <a:r>
              <a:rPr lang="en-US" dirty="0" smtClean="0"/>
              <a:t> Which is not true of the Smooth </a:t>
            </a:r>
            <a:r>
              <a:rPr lang="en-US" dirty="0"/>
              <a:t>E.R.</a:t>
            </a:r>
            <a:endParaRPr lang="en-US" sz="2400" dirty="0"/>
          </a:p>
          <a:p>
            <a:pPr marL="457200" lvl="1" indent="0">
              <a:buNone/>
            </a:pPr>
            <a:r>
              <a:rPr lang="en-US" dirty="0" smtClean="0">
                <a:solidFill>
                  <a:srgbClr val="CC00FF"/>
                </a:solidFill>
              </a:rPr>
              <a:t>A.) Makes </a:t>
            </a:r>
            <a:r>
              <a:rPr lang="en-US" dirty="0">
                <a:solidFill>
                  <a:srgbClr val="CC00FF"/>
                </a:solidFill>
              </a:rPr>
              <a:t>lipids (fats) and </a:t>
            </a:r>
            <a:r>
              <a:rPr lang="en-US" dirty="0" err="1">
                <a:solidFill>
                  <a:srgbClr val="CC00FF"/>
                </a:solidFill>
              </a:rPr>
              <a:t>steriods</a:t>
            </a:r>
            <a:r>
              <a:rPr lang="en-US" dirty="0">
                <a:solidFill>
                  <a:srgbClr val="CC00FF"/>
                </a:solidFill>
              </a:rPr>
              <a:t>.</a:t>
            </a:r>
            <a:endParaRPr lang="en-US" sz="2000" dirty="0">
              <a:solidFill>
                <a:srgbClr val="CC00FF"/>
              </a:solidFill>
            </a:endParaRPr>
          </a:p>
          <a:p>
            <a:pPr marL="457200" lvl="1" indent="0">
              <a:buNone/>
            </a:pPr>
            <a:r>
              <a:rPr lang="en-US" dirty="0" smtClean="0">
                <a:solidFill>
                  <a:srgbClr val="FF99FF"/>
                </a:solidFill>
              </a:rPr>
              <a:t>B.) Makes RNA.</a:t>
            </a:r>
            <a:endParaRPr lang="en-US" sz="2000" dirty="0">
              <a:solidFill>
                <a:srgbClr val="FF99FF"/>
              </a:solidFill>
            </a:endParaRPr>
          </a:p>
          <a:p>
            <a:pPr marL="457200" lvl="1" indent="0">
              <a:buNone/>
            </a:pPr>
            <a:r>
              <a:rPr lang="en-US" dirty="0" smtClean="0">
                <a:solidFill>
                  <a:schemeClr val="accent1">
                    <a:lumMod val="75000"/>
                  </a:schemeClr>
                </a:solidFill>
              </a:rPr>
              <a:t>C.) Synthesizes </a:t>
            </a:r>
            <a:r>
              <a:rPr lang="en-US" dirty="0">
                <a:solidFill>
                  <a:schemeClr val="accent1">
                    <a:lumMod val="75000"/>
                  </a:schemeClr>
                </a:solidFill>
              </a:rPr>
              <a:t>sugars “Gluconeogenesis”</a:t>
            </a:r>
            <a:endParaRPr lang="en-US" sz="2000" dirty="0">
              <a:solidFill>
                <a:schemeClr val="accent1">
                  <a:lumMod val="75000"/>
                </a:schemeClr>
              </a:solidFill>
            </a:endParaRPr>
          </a:p>
          <a:p>
            <a:pPr marL="457200" lvl="1" indent="0">
              <a:buNone/>
            </a:pPr>
            <a:r>
              <a:rPr lang="en-US" dirty="0" smtClean="0">
                <a:solidFill>
                  <a:srgbClr val="6699FF"/>
                </a:solidFill>
              </a:rPr>
              <a:t>D.) Detoxifies </a:t>
            </a:r>
            <a:r>
              <a:rPr lang="en-US" dirty="0">
                <a:solidFill>
                  <a:srgbClr val="6699FF"/>
                </a:solidFill>
              </a:rPr>
              <a:t>drugs</a:t>
            </a:r>
            <a:endParaRPr lang="en-US" sz="2000" dirty="0">
              <a:solidFill>
                <a:srgbClr val="6699FF"/>
              </a:solidFill>
            </a:endParaRPr>
          </a:p>
          <a:p>
            <a:pPr marL="457200" lvl="1" indent="0">
              <a:buNone/>
            </a:pPr>
            <a:r>
              <a:rPr lang="en-US" dirty="0" smtClean="0">
                <a:solidFill>
                  <a:srgbClr val="FFC000"/>
                </a:solidFill>
              </a:rPr>
              <a:t>E.) </a:t>
            </a:r>
            <a:r>
              <a:rPr lang="en-US" dirty="0" smtClean="0">
                <a:solidFill>
                  <a:schemeClr val="tx1"/>
                </a:solidFill>
              </a:rPr>
              <a:t>Stores </a:t>
            </a:r>
            <a:r>
              <a:rPr lang="en-US" dirty="0">
                <a:solidFill>
                  <a:schemeClr val="tx1"/>
                </a:solidFill>
              </a:rPr>
              <a:t>important enzymes</a:t>
            </a:r>
            <a:endParaRPr lang="en-US" sz="2000" dirty="0">
              <a:solidFill>
                <a:schemeClr val="tx1"/>
              </a:solidFill>
            </a:endParaRPr>
          </a:p>
          <a:p>
            <a:endParaRPr lang="en-US" dirty="0"/>
          </a:p>
        </p:txBody>
      </p:sp>
      <p:pic>
        <p:nvPicPr>
          <p:cNvPr id="18434" name="Picture 2" descr="https://encrypted-tbn1.gstatic.com/images?q=tbn:ANd9GcSSuOLl9Dn5k4gxNmCUZ3PFnd8GgYAoCXvpcAnKJw20VU6YKSnJ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534400" cy="3200400"/>
          </a:xfrm>
          <a:prstGeom prst="rect">
            <a:avLst/>
          </a:prstGeom>
          <a:noFill/>
          <a:ln>
            <a:solidFill>
              <a:srgbClr val="CC00FF"/>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600" y="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19665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228600"/>
            <a:ext cx="8153400" cy="5897563"/>
          </a:xfrm>
        </p:spPr>
        <p:txBody>
          <a:bodyPr/>
          <a:lstStyle/>
          <a:p>
            <a:r>
              <a:rPr lang="en-US" dirty="0" smtClean="0"/>
              <a:t> Which is not true of the Smooth </a:t>
            </a:r>
            <a:r>
              <a:rPr lang="en-US" dirty="0"/>
              <a:t>E.R.</a:t>
            </a:r>
            <a:endParaRPr lang="en-US" sz="2400" dirty="0"/>
          </a:p>
          <a:p>
            <a:pPr marL="457200" lvl="1" indent="0">
              <a:buNone/>
            </a:pPr>
            <a:r>
              <a:rPr lang="en-US" dirty="0" smtClean="0">
                <a:solidFill>
                  <a:srgbClr val="CC00FF"/>
                </a:solidFill>
              </a:rPr>
              <a:t>A.) Makes </a:t>
            </a:r>
            <a:r>
              <a:rPr lang="en-US" dirty="0">
                <a:solidFill>
                  <a:srgbClr val="CC00FF"/>
                </a:solidFill>
              </a:rPr>
              <a:t>lipids (fats) and </a:t>
            </a:r>
            <a:r>
              <a:rPr lang="en-US" dirty="0" err="1">
                <a:solidFill>
                  <a:srgbClr val="CC00FF"/>
                </a:solidFill>
              </a:rPr>
              <a:t>steriods</a:t>
            </a:r>
            <a:r>
              <a:rPr lang="en-US" dirty="0">
                <a:solidFill>
                  <a:srgbClr val="CC00FF"/>
                </a:solidFill>
              </a:rPr>
              <a:t>.</a:t>
            </a:r>
            <a:endParaRPr lang="en-US" sz="2000" dirty="0">
              <a:solidFill>
                <a:srgbClr val="CC00FF"/>
              </a:solidFill>
            </a:endParaRPr>
          </a:p>
          <a:p>
            <a:pPr marL="457200" lvl="1" indent="0">
              <a:buNone/>
            </a:pPr>
            <a:r>
              <a:rPr lang="en-US" dirty="0" smtClean="0">
                <a:solidFill>
                  <a:srgbClr val="FF99FF"/>
                </a:solidFill>
              </a:rPr>
              <a:t>B.) Makes RNA.</a:t>
            </a:r>
            <a:endParaRPr lang="en-US" sz="2000" dirty="0">
              <a:solidFill>
                <a:srgbClr val="FF99FF"/>
              </a:solidFill>
            </a:endParaRPr>
          </a:p>
          <a:p>
            <a:pPr marL="457200" lvl="1" indent="0">
              <a:buNone/>
            </a:pPr>
            <a:r>
              <a:rPr lang="en-US" dirty="0" smtClean="0">
                <a:solidFill>
                  <a:schemeClr val="accent1">
                    <a:lumMod val="75000"/>
                  </a:schemeClr>
                </a:solidFill>
              </a:rPr>
              <a:t>C.) Synthesizes </a:t>
            </a:r>
            <a:r>
              <a:rPr lang="en-US" dirty="0">
                <a:solidFill>
                  <a:schemeClr val="accent1">
                    <a:lumMod val="75000"/>
                  </a:schemeClr>
                </a:solidFill>
              </a:rPr>
              <a:t>sugars “Gluconeogenesis”</a:t>
            </a:r>
            <a:endParaRPr lang="en-US" sz="2000" dirty="0">
              <a:solidFill>
                <a:schemeClr val="accent1">
                  <a:lumMod val="75000"/>
                </a:schemeClr>
              </a:solidFill>
            </a:endParaRPr>
          </a:p>
          <a:p>
            <a:pPr marL="457200" lvl="1" indent="0">
              <a:buNone/>
            </a:pPr>
            <a:r>
              <a:rPr lang="en-US" dirty="0" smtClean="0">
                <a:solidFill>
                  <a:srgbClr val="6699FF"/>
                </a:solidFill>
              </a:rPr>
              <a:t>D.) Detoxifies </a:t>
            </a:r>
            <a:r>
              <a:rPr lang="en-US" dirty="0">
                <a:solidFill>
                  <a:srgbClr val="6699FF"/>
                </a:solidFill>
              </a:rPr>
              <a:t>drugs</a:t>
            </a:r>
            <a:endParaRPr lang="en-US" sz="2000" dirty="0">
              <a:solidFill>
                <a:srgbClr val="6699FF"/>
              </a:solidFill>
            </a:endParaRPr>
          </a:p>
          <a:p>
            <a:pPr marL="457200" lvl="1" indent="0">
              <a:buNone/>
            </a:pPr>
            <a:r>
              <a:rPr lang="en-US" dirty="0" smtClean="0">
                <a:solidFill>
                  <a:srgbClr val="FFC000"/>
                </a:solidFill>
              </a:rPr>
              <a:t>E.) Stores </a:t>
            </a:r>
            <a:r>
              <a:rPr lang="en-US" dirty="0">
                <a:solidFill>
                  <a:srgbClr val="FFC000"/>
                </a:solidFill>
              </a:rPr>
              <a:t>important enzymes</a:t>
            </a:r>
            <a:endParaRPr lang="en-US" sz="2000" dirty="0">
              <a:solidFill>
                <a:srgbClr val="FFC000"/>
              </a:solidFill>
            </a:endParaRPr>
          </a:p>
          <a:p>
            <a:endParaRPr lang="en-US" dirty="0"/>
          </a:p>
        </p:txBody>
      </p:sp>
      <p:pic>
        <p:nvPicPr>
          <p:cNvPr id="18434" name="Picture 2" descr="https://encrypted-tbn1.gstatic.com/images?q=tbn:ANd9GcSSuOLl9Dn5k4gxNmCUZ3PFnd8GgYAoCXvpcAnKJw20VU6YKSnJ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8534400" cy="3200400"/>
          </a:xfrm>
          <a:prstGeom prst="rect">
            <a:avLst/>
          </a:prstGeom>
          <a:noFill/>
          <a:ln>
            <a:solidFill>
              <a:srgbClr val="CC00FF"/>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467600" y="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19665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28600" y="152400"/>
            <a:ext cx="8686800" cy="5973763"/>
          </a:xfrm>
        </p:spPr>
        <p:txBody>
          <a:bodyPr/>
          <a:lstStyle/>
          <a:p>
            <a:r>
              <a:rPr lang="en-US" dirty="0"/>
              <a:t>Centrioles</a:t>
            </a:r>
            <a:endParaRPr lang="en-US" sz="2400" dirty="0"/>
          </a:p>
          <a:p>
            <a:pPr lvl="1"/>
            <a:r>
              <a:rPr lang="en-US" dirty="0">
                <a:solidFill>
                  <a:srgbClr val="FFC000"/>
                </a:solidFill>
              </a:rPr>
              <a:t>Look like golden nuggets (Paired)</a:t>
            </a:r>
            <a:endParaRPr lang="en-US" sz="2000" dirty="0">
              <a:solidFill>
                <a:srgbClr val="FFC000"/>
              </a:solidFill>
            </a:endParaRPr>
          </a:p>
          <a:p>
            <a:pPr lvl="1"/>
            <a:r>
              <a:rPr lang="en-US" dirty="0">
                <a:solidFill>
                  <a:srgbClr val="66FF99"/>
                </a:solidFill>
              </a:rPr>
              <a:t>Made of nine tubes</a:t>
            </a:r>
            <a:endParaRPr lang="en-US" sz="2000" dirty="0">
              <a:solidFill>
                <a:srgbClr val="66FF99"/>
              </a:solidFill>
            </a:endParaRPr>
          </a:p>
          <a:p>
            <a:pPr lvl="1"/>
            <a:r>
              <a:rPr lang="en-US" dirty="0">
                <a:solidFill>
                  <a:srgbClr val="FF00FF"/>
                </a:solidFill>
              </a:rPr>
              <a:t>Aid in cell division (Mitosis)</a:t>
            </a:r>
            <a:endParaRPr lang="en-US" sz="2000" dirty="0">
              <a:solidFill>
                <a:srgbClr val="FF00FF"/>
              </a:solidFill>
            </a:endParaRPr>
          </a:p>
          <a:p>
            <a:endParaRPr lang="en-US" dirty="0"/>
          </a:p>
        </p:txBody>
      </p:sp>
      <p:sp>
        <p:nvSpPr>
          <p:cNvPr id="5" name="Rounded Rectangle 4"/>
          <p:cNvSpPr/>
          <p:nvPr/>
        </p:nvSpPr>
        <p:spPr>
          <a:xfrm>
            <a:off x="609600" y="228600"/>
            <a:ext cx="1828800" cy="4572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http://www.erin.utoronto.ca/%7Ew3bio315/picts/lectures/lecture11/Centrio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724900" cy="4191000"/>
          </a:xfrm>
          <a:prstGeom prst="rect">
            <a:avLst/>
          </a:prstGeom>
          <a:noFill/>
          <a:ln>
            <a:solidFill>
              <a:srgbClr val="CC00FF"/>
            </a:solidFill>
          </a:ln>
          <a:extLst>
            <a:ext uri="{909E8E84-426E-40DD-AFC4-6F175D3DCCD1}">
              <a14:hiddenFill xmlns:a14="http://schemas.microsoft.com/office/drawing/2010/main">
                <a:solidFill>
                  <a:srgbClr val="FFFFFF"/>
                </a:solidFill>
              </a14:hiddenFill>
            </a:ext>
          </a:extLst>
        </p:spPr>
      </p:pic>
      <p:pic>
        <p:nvPicPr>
          <p:cNvPr id="25604" name="Picture 4" descr="https://encrypted-tbn2.gstatic.com/images?q=tbn:ANd9GcRGGE1y64LBISBOqzAO1g2GkSxUyPkxYGUgGKx1YRL18WF9mi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2314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39000" y="2466592"/>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82896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52400" y="152400"/>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rgbClr val="66FF99"/>
                </a:solidFill>
                <a:latin typeface="Times New Roman" pitchFamily="18" charset="0"/>
              </a:rPr>
              <a:t>This organelle is found in plant cells and turns water, carbon dioxide and </a:t>
            </a:r>
            <a:r>
              <a:rPr lang="en-US" dirty="0" smtClean="0">
                <a:solidFill>
                  <a:srgbClr val="66FF99"/>
                </a:solidFill>
                <a:latin typeface="Times New Roman" pitchFamily="18" charset="0"/>
              </a:rPr>
              <a:t>light energy </a:t>
            </a:r>
            <a:r>
              <a:rPr lang="en-US" dirty="0">
                <a:solidFill>
                  <a:srgbClr val="66FF99"/>
                </a:solidFill>
                <a:latin typeface="Times New Roman" pitchFamily="18" charset="0"/>
              </a:rPr>
              <a:t>into sugar? </a:t>
            </a:r>
          </a:p>
        </p:txBody>
      </p:sp>
      <p:pic>
        <p:nvPicPr>
          <p:cNvPr id="24579" name="Picture 6" descr="http://biology.nuim.ie/graphics/chloropic_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52729"/>
            <a:ext cx="8686800" cy="527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339999" y="505974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93856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body" idx="4294967295"/>
          </p:nvPr>
        </p:nvSpPr>
        <p:spPr>
          <a:xfrm>
            <a:off x="457200" y="304800"/>
            <a:ext cx="8229600" cy="5821363"/>
          </a:xfrm>
        </p:spPr>
        <p:txBody>
          <a:bodyPr/>
          <a:lstStyle/>
          <a:p>
            <a:pPr>
              <a:lnSpc>
                <a:spcPct val="90000"/>
              </a:lnSpc>
            </a:pPr>
            <a:r>
              <a:rPr lang="en-US" smtClean="0"/>
              <a:t>Which of the following equations is the correct equation for photosynthesis?</a:t>
            </a:r>
          </a:p>
          <a:p>
            <a:pPr>
              <a:lnSpc>
                <a:spcPct val="90000"/>
              </a:lnSpc>
            </a:pPr>
            <a:r>
              <a:rPr lang="en-US" b="1" smtClean="0"/>
              <a:t>A)</a:t>
            </a:r>
            <a:r>
              <a:rPr lang="en-US" smtClean="0"/>
              <a:t> </a:t>
            </a:r>
            <a:r>
              <a:rPr lang="en-US" sz="2400" b="1" smtClean="0"/>
              <a:t>6O</a:t>
            </a:r>
            <a:r>
              <a:rPr lang="en-US" sz="1800" b="1" smtClean="0"/>
              <a:t>2</a:t>
            </a:r>
            <a:r>
              <a:rPr lang="en-US" sz="2400" b="1" smtClean="0"/>
              <a:t> + 6H</a:t>
            </a:r>
            <a:r>
              <a:rPr lang="en-US" sz="1800" b="1" smtClean="0"/>
              <a:t>2</a:t>
            </a:r>
            <a:r>
              <a:rPr lang="en-US" sz="2400" b="1" smtClean="0"/>
              <a:t>O + light energy = C</a:t>
            </a:r>
            <a:r>
              <a:rPr lang="en-US" sz="1800" b="1" smtClean="0"/>
              <a:t>12</a:t>
            </a:r>
            <a:r>
              <a:rPr lang="en-US" sz="2400" b="1" smtClean="0"/>
              <a:t>H</a:t>
            </a:r>
            <a:r>
              <a:rPr lang="en-US" sz="1800" b="1" smtClean="0"/>
              <a:t>6</a:t>
            </a:r>
            <a:r>
              <a:rPr lang="en-US" sz="2400" b="1" smtClean="0"/>
              <a:t>O</a:t>
            </a:r>
            <a:r>
              <a:rPr lang="en-US" sz="1800" b="1" smtClean="0"/>
              <a:t>6</a:t>
            </a:r>
            <a:r>
              <a:rPr lang="en-US" sz="2400" b="1" smtClean="0"/>
              <a:t> + 6O</a:t>
            </a:r>
            <a:r>
              <a:rPr lang="en-US" sz="1800" b="1" smtClean="0"/>
              <a:t>2</a:t>
            </a:r>
          </a:p>
          <a:p>
            <a:pPr>
              <a:lnSpc>
                <a:spcPct val="90000"/>
              </a:lnSpc>
            </a:pPr>
            <a:r>
              <a:rPr lang="en-US" sz="2800" b="1" smtClean="0"/>
              <a:t>B)  </a:t>
            </a:r>
            <a:r>
              <a:rPr lang="en-US" sz="2400" b="1" smtClean="0"/>
              <a:t>6CO</a:t>
            </a:r>
            <a:r>
              <a:rPr lang="en-US" sz="1800" b="1" smtClean="0"/>
              <a:t>2</a:t>
            </a:r>
            <a:r>
              <a:rPr lang="en-US" sz="2400" b="1" smtClean="0"/>
              <a:t> + 6H</a:t>
            </a:r>
            <a:r>
              <a:rPr lang="en-US" sz="1800" b="1" smtClean="0"/>
              <a:t>2</a:t>
            </a:r>
            <a:r>
              <a:rPr lang="en-US" sz="2400" b="1" smtClean="0"/>
              <a:t>O +  sugar = C</a:t>
            </a:r>
            <a:r>
              <a:rPr lang="en-US" sz="1800" b="1" smtClean="0"/>
              <a:t>6</a:t>
            </a:r>
            <a:r>
              <a:rPr lang="en-US" sz="2400" b="1" smtClean="0"/>
              <a:t>H</a:t>
            </a:r>
            <a:r>
              <a:rPr lang="en-US" sz="1800" b="1" smtClean="0"/>
              <a:t>12</a:t>
            </a:r>
            <a:r>
              <a:rPr lang="en-US" sz="2400" b="1" smtClean="0"/>
              <a:t>O</a:t>
            </a:r>
            <a:r>
              <a:rPr lang="en-US" sz="1800" b="1" smtClean="0"/>
              <a:t>6</a:t>
            </a:r>
            <a:r>
              <a:rPr lang="en-US" sz="2400" b="1" smtClean="0"/>
              <a:t> + 6O</a:t>
            </a:r>
            <a:r>
              <a:rPr lang="en-US" sz="1800" b="1" smtClean="0"/>
              <a:t>2</a:t>
            </a:r>
          </a:p>
          <a:p>
            <a:pPr>
              <a:lnSpc>
                <a:spcPct val="90000"/>
              </a:lnSpc>
            </a:pPr>
            <a:r>
              <a:rPr lang="en-US" sz="2800" b="1" smtClean="0"/>
              <a:t>C)  </a:t>
            </a:r>
            <a:r>
              <a:rPr lang="en-US" sz="2400" b="1" smtClean="0"/>
              <a:t>6CO</a:t>
            </a:r>
            <a:r>
              <a:rPr lang="en-US" sz="1800" b="1" smtClean="0"/>
              <a:t>2</a:t>
            </a:r>
            <a:r>
              <a:rPr lang="en-US" sz="2400" b="1" smtClean="0"/>
              <a:t> + 6O</a:t>
            </a:r>
            <a:r>
              <a:rPr lang="en-US" sz="1800" b="1" smtClean="0"/>
              <a:t>2</a:t>
            </a:r>
            <a:r>
              <a:rPr lang="en-US" sz="2400" b="1" smtClean="0"/>
              <a:t> + light energy = C</a:t>
            </a:r>
            <a:r>
              <a:rPr lang="en-US" sz="1800" b="1" smtClean="0"/>
              <a:t>6</a:t>
            </a:r>
            <a:r>
              <a:rPr lang="en-US" sz="2400" b="1" smtClean="0"/>
              <a:t>H</a:t>
            </a:r>
            <a:r>
              <a:rPr lang="en-US" sz="1800" b="1" smtClean="0"/>
              <a:t>12</a:t>
            </a:r>
            <a:r>
              <a:rPr lang="en-US" sz="2400" b="1" smtClean="0"/>
              <a:t>O</a:t>
            </a:r>
            <a:r>
              <a:rPr lang="en-US" sz="1800" b="1" smtClean="0"/>
              <a:t>6</a:t>
            </a:r>
            <a:r>
              <a:rPr lang="en-US" sz="2400" b="1" smtClean="0"/>
              <a:t> +  6H</a:t>
            </a:r>
            <a:r>
              <a:rPr lang="en-US" sz="1800" b="1" smtClean="0"/>
              <a:t>2</a:t>
            </a:r>
            <a:r>
              <a:rPr lang="en-US" sz="2400" b="1" smtClean="0"/>
              <a:t>O</a:t>
            </a:r>
          </a:p>
          <a:p>
            <a:pPr>
              <a:lnSpc>
                <a:spcPct val="90000"/>
              </a:lnSpc>
            </a:pPr>
            <a:r>
              <a:rPr lang="en-US" sz="2800" b="1" smtClean="0"/>
              <a:t>D)  </a:t>
            </a:r>
            <a:r>
              <a:rPr lang="en-US" sz="2400" b="1" smtClean="0"/>
              <a:t>6CO</a:t>
            </a:r>
            <a:r>
              <a:rPr lang="en-US" sz="1800" b="1" smtClean="0"/>
              <a:t>2</a:t>
            </a:r>
            <a:r>
              <a:rPr lang="en-US" sz="2400" b="1" smtClean="0"/>
              <a:t> + 6H</a:t>
            </a:r>
            <a:r>
              <a:rPr lang="en-US" sz="1800" b="1" smtClean="0"/>
              <a:t>2</a:t>
            </a:r>
            <a:r>
              <a:rPr lang="en-US" sz="2400" b="1" smtClean="0"/>
              <a:t>O + light energy = C</a:t>
            </a:r>
            <a:r>
              <a:rPr lang="en-US" sz="1800" b="1" smtClean="0"/>
              <a:t>6</a:t>
            </a:r>
            <a:r>
              <a:rPr lang="en-US" sz="2400" b="1" smtClean="0"/>
              <a:t>H</a:t>
            </a:r>
            <a:r>
              <a:rPr lang="en-US" sz="1800" b="1" smtClean="0"/>
              <a:t>12</a:t>
            </a:r>
            <a:r>
              <a:rPr lang="en-US" sz="2400" b="1" smtClean="0"/>
              <a:t>O</a:t>
            </a:r>
            <a:r>
              <a:rPr lang="en-US" sz="1800" b="1" smtClean="0"/>
              <a:t>6</a:t>
            </a:r>
            <a:r>
              <a:rPr lang="en-US" sz="2400" b="1" smtClean="0"/>
              <a:t> +  6O</a:t>
            </a:r>
            <a:r>
              <a:rPr lang="en-US" sz="1800" b="1" smtClean="0"/>
              <a:t>2</a:t>
            </a:r>
            <a:endParaRPr lang="en-US" sz="2400" b="1" smtClean="0"/>
          </a:p>
          <a:p>
            <a:pPr>
              <a:lnSpc>
                <a:spcPct val="90000"/>
              </a:lnSpc>
            </a:pPr>
            <a:r>
              <a:rPr lang="en-US" sz="2800" b="1" smtClean="0"/>
              <a:t>E)  </a:t>
            </a:r>
            <a:r>
              <a:rPr lang="en-US" sz="2400" b="1" smtClean="0"/>
              <a:t>6CO</a:t>
            </a:r>
            <a:r>
              <a:rPr lang="en-US" sz="1800" b="1" smtClean="0"/>
              <a:t>2</a:t>
            </a:r>
            <a:r>
              <a:rPr lang="en-US" sz="2400" b="1" smtClean="0"/>
              <a:t> + H</a:t>
            </a:r>
            <a:r>
              <a:rPr lang="en-US" sz="1800" b="1" smtClean="0"/>
              <a:t>2</a:t>
            </a:r>
            <a:r>
              <a:rPr lang="en-US" sz="2400" b="1" smtClean="0"/>
              <a:t>O + light energy = C</a:t>
            </a:r>
            <a:r>
              <a:rPr lang="en-US" sz="1800" b="1" smtClean="0"/>
              <a:t>6</a:t>
            </a:r>
            <a:r>
              <a:rPr lang="en-US" sz="2400" b="1" smtClean="0"/>
              <a:t>H</a:t>
            </a:r>
            <a:r>
              <a:rPr lang="en-US" sz="1800" b="1" smtClean="0"/>
              <a:t>12</a:t>
            </a:r>
            <a:r>
              <a:rPr lang="en-US" sz="2400" b="1" smtClean="0"/>
              <a:t>O</a:t>
            </a:r>
            <a:r>
              <a:rPr lang="en-US" sz="1800" b="1" smtClean="0"/>
              <a:t>6</a:t>
            </a:r>
            <a:r>
              <a:rPr lang="en-US" sz="2400" b="1" smtClean="0"/>
              <a:t> + 6O</a:t>
            </a:r>
            <a:r>
              <a:rPr lang="en-US" sz="1800" b="1" smtClean="0"/>
              <a:t>2</a:t>
            </a:r>
          </a:p>
          <a:p>
            <a:pPr>
              <a:lnSpc>
                <a:spcPct val="90000"/>
              </a:lnSpc>
            </a:pPr>
            <a:r>
              <a:rPr lang="en-US" sz="2800" b="1" smtClean="0"/>
              <a:t>F)  </a:t>
            </a:r>
            <a:r>
              <a:rPr lang="en-US" sz="2400" b="1" smtClean="0"/>
              <a:t>6CO</a:t>
            </a:r>
            <a:r>
              <a:rPr lang="en-US" sz="1800" b="1" smtClean="0"/>
              <a:t>2</a:t>
            </a:r>
            <a:r>
              <a:rPr lang="en-US" sz="2400" b="1" smtClean="0"/>
              <a:t> + 6H</a:t>
            </a:r>
            <a:r>
              <a:rPr lang="en-US" sz="1800" b="1" smtClean="0"/>
              <a:t>2</a:t>
            </a:r>
            <a:r>
              <a:rPr lang="en-US" sz="2400" b="1" smtClean="0"/>
              <a:t>O + light energy = C</a:t>
            </a:r>
            <a:r>
              <a:rPr lang="en-US" sz="1800" b="1" smtClean="0"/>
              <a:t>6</a:t>
            </a:r>
            <a:r>
              <a:rPr lang="en-US" sz="2400" b="1" smtClean="0"/>
              <a:t>H</a:t>
            </a:r>
            <a:r>
              <a:rPr lang="en-US" sz="1800" b="1" smtClean="0"/>
              <a:t>2</a:t>
            </a:r>
            <a:r>
              <a:rPr lang="en-US" sz="2400" b="1" smtClean="0"/>
              <a:t>O</a:t>
            </a:r>
            <a:r>
              <a:rPr lang="en-US" sz="1800" b="1" smtClean="0"/>
              <a:t>6</a:t>
            </a:r>
            <a:r>
              <a:rPr lang="en-US" sz="2400" b="1" smtClean="0"/>
              <a:t> + 6O</a:t>
            </a:r>
            <a:r>
              <a:rPr lang="en-US" sz="1800" b="1" smtClean="0"/>
              <a:t>2</a:t>
            </a:r>
          </a:p>
          <a:p>
            <a:pPr>
              <a:lnSpc>
                <a:spcPct val="90000"/>
              </a:lnSpc>
            </a:pPr>
            <a:r>
              <a:rPr lang="en-US" sz="2800" b="1" smtClean="0"/>
              <a:t>G)  </a:t>
            </a:r>
            <a:r>
              <a:rPr lang="en-US" sz="2400" b="1" smtClean="0"/>
              <a:t>6CO</a:t>
            </a:r>
            <a:r>
              <a:rPr lang="en-US" sz="1800" b="1" smtClean="0"/>
              <a:t>2</a:t>
            </a:r>
            <a:r>
              <a:rPr lang="en-US" sz="2400" b="1" smtClean="0"/>
              <a:t> + 6H</a:t>
            </a:r>
            <a:r>
              <a:rPr lang="en-US" sz="1800" b="1" smtClean="0"/>
              <a:t>2</a:t>
            </a:r>
            <a:r>
              <a:rPr lang="en-US" sz="2400" b="1" smtClean="0"/>
              <a:t>O + sugar = C</a:t>
            </a:r>
            <a:r>
              <a:rPr lang="en-US" sz="1800" b="1" smtClean="0"/>
              <a:t>6</a:t>
            </a:r>
            <a:r>
              <a:rPr lang="en-US" sz="2400" b="1" smtClean="0"/>
              <a:t>H</a:t>
            </a:r>
            <a:r>
              <a:rPr lang="en-US" sz="1800" b="1" smtClean="0"/>
              <a:t>12</a:t>
            </a:r>
            <a:r>
              <a:rPr lang="en-US" sz="2400" b="1" smtClean="0"/>
              <a:t>O</a:t>
            </a:r>
            <a:r>
              <a:rPr lang="en-US" sz="1800" b="1" smtClean="0"/>
              <a:t>6 </a:t>
            </a:r>
            <a:r>
              <a:rPr lang="en-US" sz="2400" b="1" smtClean="0"/>
              <a:t>+ 6O</a:t>
            </a:r>
            <a:r>
              <a:rPr lang="en-US" sz="1800" b="1" smtClean="0"/>
              <a:t>2</a:t>
            </a:r>
          </a:p>
          <a:p>
            <a:pPr>
              <a:lnSpc>
                <a:spcPct val="90000"/>
              </a:lnSpc>
            </a:pPr>
            <a:r>
              <a:rPr lang="en-US" sz="2800" b="1" smtClean="0"/>
              <a:t>H)  </a:t>
            </a:r>
            <a:r>
              <a:rPr lang="en-US" sz="2400" b="1" smtClean="0"/>
              <a:t>6CO</a:t>
            </a:r>
            <a:r>
              <a:rPr lang="en-US" sz="1800" b="1" smtClean="0"/>
              <a:t>2</a:t>
            </a:r>
            <a:r>
              <a:rPr lang="en-US" sz="2400" b="1" smtClean="0"/>
              <a:t> + 6H</a:t>
            </a:r>
            <a:r>
              <a:rPr lang="en-US" sz="1800" b="1" smtClean="0"/>
              <a:t>2</a:t>
            </a:r>
            <a:r>
              <a:rPr lang="en-US" sz="2400" b="1" smtClean="0"/>
              <a:t>O + light energy = C</a:t>
            </a:r>
            <a:r>
              <a:rPr lang="en-US" sz="1800" b="1" smtClean="0"/>
              <a:t>6</a:t>
            </a:r>
            <a:r>
              <a:rPr lang="en-US" sz="2400" b="1" smtClean="0"/>
              <a:t>H</a:t>
            </a:r>
            <a:r>
              <a:rPr lang="en-US" sz="1800" b="1" smtClean="0"/>
              <a:t>12</a:t>
            </a:r>
            <a:r>
              <a:rPr lang="en-US" sz="2400" b="1" smtClean="0"/>
              <a:t>O</a:t>
            </a:r>
            <a:r>
              <a:rPr lang="en-US" sz="1800" b="1" smtClean="0"/>
              <a:t>3</a:t>
            </a:r>
            <a:r>
              <a:rPr lang="en-US" sz="2400" b="1" smtClean="0"/>
              <a:t> + 6O</a:t>
            </a:r>
            <a:r>
              <a:rPr lang="en-US" sz="1800" b="1" smtClean="0"/>
              <a:t>2</a:t>
            </a:r>
          </a:p>
          <a:p>
            <a:pPr>
              <a:lnSpc>
                <a:spcPct val="90000"/>
              </a:lnSpc>
            </a:pPr>
            <a:r>
              <a:rPr lang="en-US" sz="2800" b="1" smtClean="0"/>
              <a:t>I)  </a:t>
            </a:r>
            <a:r>
              <a:rPr lang="en-US" sz="2400" b="1" smtClean="0"/>
              <a:t>6CO</a:t>
            </a:r>
            <a:r>
              <a:rPr lang="en-US" sz="1800" b="1" smtClean="0"/>
              <a:t>2</a:t>
            </a:r>
            <a:r>
              <a:rPr lang="en-US" sz="2400" b="1" smtClean="0"/>
              <a:t> + 6H</a:t>
            </a:r>
            <a:r>
              <a:rPr lang="en-US" sz="1800" b="1" smtClean="0"/>
              <a:t>2</a:t>
            </a:r>
            <a:r>
              <a:rPr lang="en-US" sz="2400" b="1" smtClean="0"/>
              <a:t>O + light energy = C</a:t>
            </a:r>
            <a:r>
              <a:rPr lang="en-US" sz="1800" b="1" smtClean="0"/>
              <a:t>6</a:t>
            </a:r>
            <a:r>
              <a:rPr lang="en-US" sz="2400" b="1" smtClean="0"/>
              <a:t>H</a:t>
            </a:r>
            <a:r>
              <a:rPr lang="en-US" sz="1800" b="1" smtClean="0"/>
              <a:t>12</a:t>
            </a:r>
            <a:r>
              <a:rPr lang="en-US" sz="2400" b="1" smtClean="0"/>
              <a:t>O6 + 6CO</a:t>
            </a:r>
            <a:r>
              <a:rPr lang="en-US" sz="1800" b="1" smtClean="0"/>
              <a:t>2</a:t>
            </a:r>
          </a:p>
          <a:p>
            <a:pPr>
              <a:lnSpc>
                <a:spcPct val="90000"/>
              </a:lnSpc>
            </a:pPr>
            <a:r>
              <a:rPr lang="en-US" sz="2800" b="1" smtClean="0"/>
              <a:t>J) </a:t>
            </a:r>
            <a:r>
              <a:rPr lang="en-US" sz="2400" b="1" smtClean="0"/>
              <a:t>C</a:t>
            </a:r>
            <a:r>
              <a:rPr lang="en-US" sz="1800" b="1" smtClean="0"/>
              <a:t>6</a:t>
            </a:r>
            <a:r>
              <a:rPr lang="en-US" sz="2400" b="1" smtClean="0"/>
              <a:t>H</a:t>
            </a:r>
            <a:r>
              <a:rPr lang="en-US" sz="1800" b="1" smtClean="0"/>
              <a:t>12</a:t>
            </a:r>
            <a:r>
              <a:rPr lang="en-US" sz="2400" b="1" smtClean="0"/>
              <a:t>O6</a:t>
            </a:r>
            <a:r>
              <a:rPr lang="en-US" sz="2800" b="1" smtClean="0"/>
              <a:t> = </a:t>
            </a:r>
            <a:r>
              <a:rPr lang="en-US" sz="2400" b="1" smtClean="0"/>
              <a:t>6CO</a:t>
            </a:r>
            <a:r>
              <a:rPr lang="en-US" sz="1800" b="1" smtClean="0"/>
              <a:t>2</a:t>
            </a:r>
            <a:r>
              <a:rPr lang="en-US" sz="2400" b="1" smtClean="0"/>
              <a:t> + 6H</a:t>
            </a:r>
            <a:r>
              <a:rPr lang="en-US" sz="1800" b="1" smtClean="0"/>
              <a:t>2</a:t>
            </a:r>
            <a:r>
              <a:rPr lang="en-US" sz="2400" b="1" smtClean="0"/>
              <a:t>O + light energy + 6O</a:t>
            </a:r>
            <a:r>
              <a:rPr lang="en-US" sz="1800" b="1" smtClean="0"/>
              <a:t>2</a:t>
            </a:r>
          </a:p>
          <a:p>
            <a:pPr>
              <a:lnSpc>
                <a:spcPct val="90000"/>
              </a:lnSpc>
            </a:pPr>
            <a:endParaRPr lang="en-US" sz="2400" b="1" smtClean="0"/>
          </a:p>
          <a:p>
            <a:pPr>
              <a:lnSpc>
                <a:spcPct val="90000"/>
              </a:lnSpc>
            </a:pPr>
            <a:endParaRPr lang="en-US" sz="2400" b="1" smtClean="0"/>
          </a:p>
          <a:p>
            <a:pPr>
              <a:lnSpc>
                <a:spcPct val="90000"/>
              </a:lnSpc>
            </a:pPr>
            <a:endParaRPr lang="en-US" sz="2400" b="1" smtClean="0"/>
          </a:p>
          <a:p>
            <a:pPr>
              <a:lnSpc>
                <a:spcPct val="90000"/>
              </a:lnSpc>
            </a:pPr>
            <a:endParaRPr lang="en-US" sz="2400" b="1" smtClean="0"/>
          </a:p>
          <a:p>
            <a:pPr>
              <a:lnSpc>
                <a:spcPct val="90000"/>
              </a:lnSpc>
            </a:pPr>
            <a:endParaRPr lang="en-US" sz="2400" b="1" smtClean="0"/>
          </a:p>
          <a:p>
            <a:pPr>
              <a:lnSpc>
                <a:spcPct val="90000"/>
              </a:lnSpc>
            </a:pPr>
            <a:endParaRPr lang="en-US" sz="2400" b="1" smtClean="0"/>
          </a:p>
          <a:p>
            <a:pPr>
              <a:lnSpc>
                <a:spcPct val="90000"/>
              </a:lnSpc>
            </a:pPr>
            <a:endParaRPr lang="en-US" sz="2400" b="1" smtClean="0"/>
          </a:p>
          <a:p>
            <a:pPr>
              <a:lnSpc>
                <a:spcPct val="90000"/>
              </a:lnSpc>
            </a:pPr>
            <a:endParaRPr lang="en-US" sz="2400" b="1" smtClean="0"/>
          </a:p>
        </p:txBody>
      </p:sp>
      <p:sp>
        <p:nvSpPr>
          <p:cNvPr id="623619"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a:effectLst>
                <a:outerShdw blurRad="38100" dist="38100" dir="2700000" algn="tl">
                  <a:srgbClr val="336699"/>
                </a:outerShdw>
              </a:effectLst>
            </a:endParaRPr>
          </a:p>
        </p:txBody>
      </p:sp>
      <p:pic>
        <p:nvPicPr>
          <p:cNvPr id="4" name="Picture 2" descr="https://encrypted-tbn0.gstatic.com/images?q=tbn:ANd9GcQ_TDjTgeAQ_q1ObS-F3qpTzaTk8FG2BkC8YuSewoBxeSRbvDGJD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2737" y="914400"/>
            <a:ext cx="830263" cy="83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39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1596828590"/>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3155039078"/>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B0F0"/>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smtClean="0">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04800" y="304800"/>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This organelle uses </a:t>
            </a:r>
            <a:r>
              <a:rPr lang="en-US" dirty="0" smtClean="0">
                <a:solidFill>
                  <a:schemeClr val="bg1"/>
                </a:solidFill>
                <a:latin typeface="Times New Roman" pitchFamily="18" charset="0"/>
              </a:rPr>
              <a:t>sugar and oxygen </a:t>
            </a:r>
            <a:r>
              <a:rPr lang="en-US" dirty="0">
                <a:solidFill>
                  <a:schemeClr val="bg1"/>
                </a:solidFill>
                <a:latin typeface="Times New Roman" pitchFamily="18" charset="0"/>
              </a:rPr>
              <a:t>to make energy?</a:t>
            </a:r>
          </a:p>
        </p:txBody>
      </p:sp>
      <p:sp>
        <p:nvSpPr>
          <p:cNvPr id="25603" name="Text Box 9"/>
          <p:cNvSpPr txBox="1">
            <a:spLocks noChangeArrowheads="1"/>
          </p:cNvSpPr>
          <p:nvPr/>
        </p:nvSpPr>
        <p:spPr bwMode="auto">
          <a:xfrm>
            <a:off x="7086600" y="1752600"/>
            <a:ext cx="1752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50000"/>
              </a:spcBef>
            </a:pPr>
            <a:r>
              <a:rPr lang="en-US" sz="7200"/>
              <a:t>15</a:t>
            </a:r>
          </a:p>
        </p:txBody>
      </p:sp>
      <p:pic>
        <p:nvPicPr>
          <p:cNvPr id="2560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10600" cy="4962525"/>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85570" y="1595735"/>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331015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5" name="Rectangle 3"/>
          <p:cNvSpPr>
            <a:spLocks noGrp="1" noChangeArrowheads="1"/>
          </p:cNvSpPr>
          <p:nvPr>
            <p:ph type="body" idx="4294967295"/>
          </p:nvPr>
        </p:nvSpPr>
        <p:spPr>
          <a:xfrm>
            <a:off x="457200" y="381000"/>
            <a:ext cx="8229600" cy="5745163"/>
          </a:xfrm>
        </p:spPr>
        <p:txBody>
          <a:bodyPr/>
          <a:lstStyle/>
          <a:p>
            <a:pPr>
              <a:lnSpc>
                <a:spcPct val="90000"/>
              </a:lnSpc>
              <a:defRPr/>
            </a:pPr>
            <a:r>
              <a:rPr lang="en-US" sz="2800" smtClean="0">
                <a:solidFill>
                  <a:srgbClr val="FF99FF"/>
                </a:solidFill>
              </a:rPr>
              <a:t>Which of the following equations is the correct one for the respiration equation?</a:t>
            </a:r>
          </a:p>
          <a:p>
            <a:pPr>
              <a:lnSpc>
                <a:spcPct val="90000"/>
              </a:lnSpc>
              <a:defRPr/>
            </a:pPr>
            <a:endParaRPr lang="en-US" sz="2800" smtClean="0">
              <a:solidFill>
                <a:srgbClr val="FF99FF"/>
              </a:solidFill>
            </a:endParaRPr>
          </a:p>
          <a:p>
            <a:pPr>
              <a:lnSpc>
                <a:spcPct val="90000"/>
              </a:lnSpc>
              <a:defRPr/>
            </a:pPr>
            <a:r>
              <a:rPr lang="en-US" sz="2000" b="1" smtClean="0">
                <a:effectLst>
                  <a:outerShdw blurRad="38100" dist="38100" dir="2700000" algn="tl">
                    <a:srgbClr val="336699"/>
                  </a:outerShdw>
                </a:effectLst>
              </a:rPr>
              <a:t>A) C</a:t>
            </a:r>
            <a:r>
              <a:rPr lang="en-US" sz="18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 = Released energy + 6CO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B) C</a:t>
            </a:r>
            <a:r>
              <a:rPr lang="en-US" sz="12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Released energy + 6CO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C) C</a:t>
            </a:r>
            <a:r>
              <a:rPr lang="en-US" sz="18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Released energy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D) C12H</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Released energy + 6CO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E) C</a:t>
            </a:r>
            <a:r>
              <a:rPr lang="en-US" sz="18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+ 6CO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Released energy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F) C</a:t>
            </a:r>
            <a:r>
              <a:rPr lang="en-US" sz="18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+ 6CO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Released energy + 6CO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G) C</a:t>
            </a:r>
            <a:r>
              <a:rPr lang="en-US" sz="18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Released energy + 6CO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H) C</a:t>
            </a:r>
            <a:r>
              <a:rPr lang="en-US" sz="18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Light Energy + 6CO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I) C</a:t>
            </a:r>
            <a:r>
              <a:rPr lang="en-US" sz="18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Released energy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J) C</a:t>
            </a:r>
            <a:r>
              <a:rPr lang="en-US" sz="18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400" b="1" smtClean="0">
                <a:effectLst>
                  <a:outerShdw blurRad="38100" dist="38100" dir="2700000" algn="tl">
                    <a:srgbClr val="336699"/>
                  </a:outerShdw>
                </a:effectLst>
              </a:rPr>
              <a:t>8</a:t>
            </a:r>
            <a:r>
              <a:rPr lang="en-US" sz="2000" b="1" smtClean="0">
                <a:effectLst>
                  <a:outerShdw blurRad="38100" dist="38100" dir="2700000" algn="tl">
                    <a:srgbClr val="336699"/>
                  </a:outerShdw>
                </a:effectLst>
              </a:rPr>
              <a:t>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Released energy + 6CO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K) C</a:t>
            </a:r>
            <a:r>
              <a:rPr lang="en-US" sz="18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+ 16O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Released energy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a:t>
            </a:r>
          </a:p>
          <a:p>
            <a:pPr>
              <a:lnSpc>
                <a:spcPct val="90000"/>
              </a:lnSpc>
              <a:defRPr/>
            </a:pPr>
            <a:r>
              <a:rPr lang="en-US" sz="2000" b="1" smtClean="0">
                <a:effectLst>
                  <a:outerShdw blurRad="38100" dist="38100" dir="2700000" algn="tl">
                    <a:srgbClr val="336699"/>
                  </a:outerShdw>
                </a:effectLst>
              </a:rPr>
              <a:t>L) Released energy + 6CO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+ 6H</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O C</a:t>
            </a:r>
            <a:r>
              <a:rPr lang="en-US" sz="18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H</a:t>
            </a:r>
            <a:r>
              <a:rPr lang="en-US" sz="1800" b="1" smtClean="0">
                <a:effectLst>
                  <a:outerShdw blurRad="38100" dist="38100" dir="2700000" algn="tl">
                    <a:srgbClr val="336699"/>
                  </a:outerShdw>
                </a:effectLst>
              </a:rPr>
              <a:t>12</a:t>
            </a:r>
            <a:r>
              <a:rPr lang="en-US" sz="2000" b="1" smtClean="0">
                <a:effectLst>
                  <a:outerShdw blurRad="38100" dist="38100" dir="2700000" algn="tl">
                    <a:srgbClr val="336699"/>
                  </a:outerShdw>
                </a:effectLst>
              </a:rPr>
              <a:t>O</a:t>
            </a:r>
            <a:r>
              <a:rPr lang="en-US" sz="1600" b="1" smtClean="0">
                <a:effectLst>
                  <a:outerShdw blurRad="38100" dist="38100" dir="2700000" algn="tl">
                    <a:srgbClr val="336699"/>
                  </a:outerShdw>
                </a:effectLst>
              </a:rPr>
              <a:t>6</a:t>
            </a:r>
            <a:r>
              <a:rPr lang="en-US" sz="2000" b="1" smtClean="0">
                <a:effectLst>
                  <a:outerShdw blurRad="38100" dist="38100" dir="2700000" algn="tl">
                    <a:srgbClr val="336699"/>
                  </a:outerShdw>
                </a:effectLst>
              </a:rPr>
              <a:t> + 6O</a:t>
            </a:r>
            <a:r>
              <a:rPr lang="en-US" sz="1600" b="1" smtClean="0">
                <a:effectLst>
                  <a:outerShdw blurRad="38100" dist="38100" dir="2700000" algn="tl">
                    <a:srgbClr val="336699"/>
                  </a:outerShdw>
                </a:effectLst>
              </a:rPr>
              <a:t>2</a:t>
            </a:r>
            <a:r>
              <a:rPr lang="en-US" sz="2000" b="1" smtClean="0">
                <a:effectLst>
                  <a:outerShdw blurRad="38100" dist="38100" dir="2700000" algn="tl">
                    <a:srgbClr val="336699"/>
                  </a:outerShdw>
                </a:effectLst>
              </a:rPr>
              <a:t> = </a:t>
            </a:r>
            <a:r>
              <a:rPr lang="en-US" sz="2000" b="1" smtClean="0">
                <a:effectLst>
                  <a:outerShdw blurRad="38100" dist="38100" dir="2700000" algn="tl">
                    <a:srgbClr val="336699"/>
                  </a:outerShdw>
                </a:effectLst>
                <a:sym typeface="Wingdings" pitchFamily="2" charset="2"/>
              </a:rPr>
              <a:t></a:t>
            </a:r>
            <a:endParaRPr lang="en-US" sz="2000" b="1" smtClean="0">
              <a:effectLst>
                <a:outerShdw blurRad="38100" dist="38100" dir="2700000" algn="tl">
                  <a:srgbClr val="336699"/>
                </a:outerShdw>
              </a:effectLst>
            </a:endParaRPr>
          </a:p>
        </p:txBody>
      </p:sp>
      <p:sp>
        <p:nvSpPr>
          <p:cNvPr id="79667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a:effectLst>
                <a:outerShdw blurRad="38100" dist="38100" dir="2700000" algn="tl">
                  <a:srgbClr val="336699"/>
                </a:outerShdw>
              </a:effectLst>
            </a:endParaRPr>
          </a:p>
        </p:txBody>
      </p:sp>
      <p:pic>
        <p:nvPicPr>
          <p:cNvPr id="4" name="Picture 2" descr="http://3.bp.blogspot.com/_YMWqbgPK138/TRtD0RTk1JI/AAAAAAAADEc/oKPT6XtCdSI/s1600/1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990600"/>
            <a:ext cx="11430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33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3747" name="Rectangle 3"/>
          <p:cNvSpPr>
            <a:spLocks noGrp="1" noChangeArrowheads="1"/>
          </p:cNvSpPr>
          <p:nvPr>
            <p:ph type="body" idx="4294967295"/>
          </p:nvPr>
        </p:nvSpPr>
        <p:spPr>
          <a:xfrm>
            <a:off x="152400" y="228600"/>
            <a:ext cx="8763000" cy="5902325"/>
          </a:xfrm>
        </p:spPr>
        <p:txBody>
          <a:bodyPr/>
          <a:lstStyle/>
          <a:p>
            <a:pPr eaLnBrk="1" hangingPunct="1">
              <a:defRPr/>
            </a:pPr>
            <a:r>
              <a:rPr lang="en-US" dirty="0" smtClean="0"/>
              <a:t>This is a membrane-bound sac for storage, digestion, and waste removal.</a:t>
            </a:r>
          </a:p>
        </p:txBody>
      </p:sp>
      <p:pic>
        <p:nvPicPr>
          <p:cNvPr id="5990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458200" cy="51054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52676" name="Freeform 4" descr="Water droplets"/>
          <p:cNvSpPr>
            <a:spLocks/>
          </p:cNvSpPr>
          <p:nvPr/>
        </p:nvSpPr>
        <p:spPr bwMode="auto">
          <a:xfrm>
            <a:off x="2435225" y="3048000"/>
            <a:ext cx="4538663" cy="2041525"/>
          </a:xfrm>
          <a:custGeom>
            <a:avLst/>
            <a:gdLst>
              <a:gd name="T0" fmla="*/ 638 w 2859"/>
              <a:gd name="T1" fmla="*/ 11 h 1198"/>
              <a:gd name="T2" fmla="*/ 395 w 2859"/>
              <a:gd name="T3" fmla="*/ 53 h 1198"/>
              <a:gd name="T4" fmla="*/ 284 w 2859"/>
              <a:gd name="T5" fmla="*/ 129 h 1198"/>
              <a:gd name="T6" fmla="*/ 145 w 2859"/>
              <a:gd name="T7" fmla="*/ 199 h 1198"/>
              <a:gd name="T8" fmla="*/ 97 w 2859"/>
              <a:gd name="T9" fmla="*/ 240 h 1198"/>
              <a:gd name="T10" fmla="*/ 69 w 2859"/>
              <a:gd name="T11" fmla="*/ 282 h 1198"/>
              <a:gd name="T12" fmla="*/ 48 w 2859"/>
              <a:gd name="T13" fmla="*/ 303 h 1198"/>
              <a:gd name="T14" fmla="*/ 0 w 2859"/>
              <a:gd name="T15" fmla="*/ 421 h 1198"/>
              <a:gd name="T16" fmla="*/ 7 w 2859"/>
              <a:gd name="T17" fmla="*/ 497 h 1198"/>
              <a:gd name="T18" fmla="*/ 48 w 2859"/>
              <a:gd name="T19" fmla="*/ 560 h 1198"/>
              <a:gd name="T20" fmla="*/ 48 w 2859"/>
              <a:gd name="T21" fmla="*/ 560 h 1198"/>
              <a:gd name="T22" fmla="*/ 97 w 2859"/>
              <a:gd name="T23" fmla="*/ 643 h 1198"/>
              <a:gd name="T24" fmla="*/ 208 w 2859"/>
              <a:gd name="T25" fmla="*/ 789 h 1198"/>
              <a:gd name="T26" fmla="*/ 263 w 2859"/>
              <a:gd name="T27" fmla="*/ 844 h 1198"/>
              <a:gd name="T28" fmla="*/ 347 w 2859"/>
              <a:gd name="T29" fmla="*/ 865 h 1198"/>
              <a:gd name="T30" fmla="*/ 479 w 2859"/>
              <a:gd name="T31" fmla="*/ 900 h 1198"/>
              <a:gd name="T32" fmla="*/ 569 w 2859"/>
              <a:gd name="T33" fmla="*/ 928 h 1198"/>
              <a:gd name="T34" fmla="*/ 617 w 2859"/>
              <a:gd name="T35" fmla="*/ 941 h 1198"/>
              <a:gd name="T36" fmla="*/ 721 w 2859"/>
              <a:gd name="T37" fmla="*/ 983 h 1198"/>
              <a:gd name="T38" fmla="*/ 770 w 2859"/>
              <a:gd name="T39" fmla="*/ 1018 h 1198"/>
              <a:gd name="T40" fmla="*/ 1395 w 2859"/>
              <a:gd name="T41" fmla="*/ 1136 h 1198"/>
              <a:gd name="T42" fmla="*/ 1631 w 2859"/>
              <a:gd name="T43" fmla="*/ 1177 h 1198"/>
              <a:gd name="T44" fmla="*/ 1811 w 2859"/>
              <a:gd name="T45" fmla="*/ 1198 h 1198"/>
              <a:gd name="T46" fmla="*/ 2082 w 2859"/>
              <a:gd name="T47" fmla="*/ 1191 h 1198"/>
              <a:gd name="T48" fmla="*/ 2165 w 2859"/>
              <a:gd name="T49" fmla="*/ 1163 h 1198"/>
              <a:gd name="T50" fmla="*/ 2311 w 2859"/>
              <a:gd name="T51" fmla="*/ 1122 h 1198"/>
              <a:gd name="T52" fmla="*/ 2338 w 2859"/>
              <a:gd name="T53" fmla="*/ 1101 h 1198"/>
              <a:gd name="T54" fmla="*/ 2366 w 2859"/>
              <a:gd name="T55" fmla="*/ 1094 h 1198"/>
              <a:gd name="T56" fmla="*/ 2387 w 2859"/>
              <a:gd name="T57" fmla="*/ 1073 h 1198"/>
              <a:gd name="T58" fmla="*/ 2491 w 2859"/>
              <a:gd name="T59" fmla="*/ 1032 h 1198"/>
              <a:gd name="T60" fmla="*/ 2574 w 2859"/>
              <a:gd name="T61" fmla="*/ 990 h 1198"/>
              <a:gd name="T62" fmla="*/ 2644 w 2859"/>
              <a:gd name="T63" fmla="*/ 934 h 1198"/>
              <a:gd name="T64" fmla="*/ 2671 w 2859"/>
              <a:gd name="T65" fmla="*/ 928 h 1198"/>
              <a:gd name="T66" fmla="*/ 2692 w 2859"/>
              <a:gd name="T67" fmla="*/ 921 h 1198"/>
              <a:gd name="T68" fmla="*/ 2734 w 2859"/>
              <a:gd name="T69" fmla="*/ 900 h 1198"/>
              <a:gd name="T70" fmla="*/ 2776 w 2859"/>
              <a:gd name="T71" fmla="*/ 851 h 1198"/>
              <a:gd name="T72" fmla="*/ 2783 w 2859"/>
              <a:gd name="T73" fmla="*/ 830 h 1198"/>
              <a:gd name="T74" fmla="*/ 2831 w 2859"/>
              <a:gd name="T75" fmla="*/ 768 h 1198"/>
              <a:gd name="T76" fmla="*/ 2859 w 2859"/>
              <a:gd name="T77" fmla="*/ 705 h 1198"/>
              <a:gd name="T78" fmla="*/ 2838 w 2859"/>
              <a:gd name="T79" fmla="*/ 456 h 1198"/>
              <a:gd name="T80" fmla="*/ 2824 w 2859"/>
              <a:gd name="T81" fmla="*/ 386 h 1198"/>
              <a:gd name="T82" fmla="*/ 2776 w 2859"/>
              <a:gd name="T83" fmla="*/ 199 h 1198"/>
              <a:gd name="T84" fmla="*/ 2623 w 2859"/>
              <a:gd name="T85" fmla="*/ 157 h 1198"/>
              <a:gd name="T86" fmla="*/ 2540 w 2859"/>
              <a:gd name="T87" fmla="*/ 102 h 1198"/>
              <a:gd name="T88" fmla="*/ 1790 w 2859"/>
              <a:gd name="T89" fmla="*/ 67 h 1198"/>
              <a:gd name="T90" fmla="*/ 1665 w 2859"/>
              <a:gd name="T91" fmla="*/ 46 h 1198"/>
              <a:gd name="T92" fmla="*/ 957 w 2859"/>
              <a:gd name="T93" fmla="*/ 18 h 1198"/>
              <a:gd name="T94" fmla="*/ 617 w 2859"/>
              <a:gd name="T95" fmla="*/ 11 h 1198"/>
              <a:gd name="T96" fmla="*/ 638 w 2859"/>
              <a:gd name="T97" fmla="*/ 11 h 11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59"/>
              <a:gd name="T148" fmla="*/ 0 h 1198"/>
              <a:gd name="T149" fmla="*/ 2859 w 2859"/>
              <a:gd name="T150" fmla="*/ 1198 h 11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59" h="1198">
                <a:moveTo>
                  <a:pt x="638" y="11"/>
                </a:moveTo>
                <a:cubicBezTo>
                  <a:pt x="546" y="16"/>
                  <a:pt x="480" y="25"/>
                  <a:pt x="395" y="53"/>
                </a:cubicBezTo>
                <a:cubicBezTo>
                  <a:pt x="350" y="68"/>
                  <a:pt x="331" y="116"/>
                  <a:pt x="284" y="129"/>
                </a:cubicBezTo>
                <a:cubicBezTo>
                  <a:pt x="237" y="161"/>
                  <a:pt x="199" y="181"/>
                  <a:pt x="145" y="199"/>
                </a:cubicBezTo>
                <a:cubicBezTo>
                  <a:pt x="115" y="220"/>
                  <a:pt x="131" y="230"/>
                  <a:pt x="97" y="240"/>
                </a:cubicBezTo>
                <a:cubicBezTo>
                  <a:pt x="30" y="307"/>
                  <a:pt x="110" y="221"/>
                  <a:pt x="69" y="282"/>
                </a:cubicBezTo>
                <a:cubicBezTo>
                  <a:pt x="64" y="290"/>
                  <a:pt x="54" y="295"/>
                  <a:pt x="48" y="303"/>
                </a:cubicBezTo>
                <a:cubicBezTo>
                  <a:pt x="19" y="340"/>
                  <a:pt x="9" y="376"/>
                  <a:pt x="0" y="421"/>
                </a:cubicBezTo>
                <a:cubicBezTo>
                  <a:pt x="2" y="446"/>
                  <a:pt x="0" y="473"/>
                  <a:pt x="7" y="497"/>
                </a:cubicBezTo>
                <a:cubicBezTo>
                  <a:pt x="8" y="500"/>
                  <a:pt x="40" y="548"/>
                  <a:pt x="48" y="560"/>
                </a:cubicBezTo>
                <a:cubicBezTo>
                  <a:pt x="58" y="591"/>
                  <a:pt x="87" y="613"/>
                  <a:pt x="97" y="643"/>
                </a:cubicBezTo>
                <a:cubicBezTo>
                  <a:pt x="116" y="699"/>
                  <a:pt x="159" y="757"/>
                  <a:pt x="208" y="789"/>
                </a:cubicBezTo>
                <a:cubicBezTo>
                  <a:pt x="220" y="807"/>
                  <a:pt x="244" y="833"/>
                  <a:pt x="263" y="844"/>
                </a:cubicBezTo>
                <a:cubicBezTo>
                  <a:pt x="284" y="856"/>
                  <a:pt x="324" y="859"/>
                  <a:pt x="347" y="865"/>
                </a:cubicBezTo>
                <a:cubicBezTo>
                  <a:pt x="391" y="877"/>
                  <a:pt x="434" y="889"/>
                  <a:pt x="479" y="900"/>
                </a:cubicBezTo>
                <a:cubicBezTo>
                  <a:pt x="509" y="908"/>
                  <a:pt x="539" y="920"/>
                  <a:pt x="569" y="928"/>
                </a:cubicBezTo>
                <a:cubicBezTo>
                  <a:pt x="585" y="932"/>
                  <a:pt x="617" y="941"/>
                  <a:pt x="617" y="941"/>
                </a:cubicBezTo>
                <a:cubicBezTo>
                  <a:pt x="649" y="963"/>
                  <a:pt x="687" y="964"/>
                  <a:pt x="721" y="983"/>
                </a:cubicBezTo>
                <a:cubicBezTo>
                  <a:pt x="726" y="986"/>
                  <a:pt x="761" y="1014"/>
                  <a:pt x="770" y="1018"/>
                </a:cubicBezTo>
                <a:cubicBezTo>
                  <a:pt x="983" y="1103"/>
                  <a:pt x="1163" y="1125"/>
                  <a:pt x="1395" y="1136"/>
                </a:cubicBezTo>
                <a:cubicBezTo>
                  <a:pt x="1474" y="1147"/>
                  <a:pt x="1552" y="1168"/>
                  <a:pt x="1631" y="1177"/>
                </a:cubicBezTo>
                <a:cubicBezTo>
                  <a:pt x="1692" y="1184"/>
                  <a:pt x="1751" y="1188"/>
                  <a:pt x="1811" y="1198"/>
                </a:cubicBezTo>
                <a:cubicBezTo>
                  <a:pt x="1901" y="1196"/>
                  <a:pt x="1992" y="1195"/>
                  <a:pt x="2082" y="1191"/>
                </a:cubicBezTo>
                <a:cubicBezTo>
                  <a:pt x="2114" y="1190"/>
                  <a:pt x="2137" y="1175"/>
                  <a:pt x="2165" y="1163"/>
                </a:cubicBezTo>
                <a:cubicBezTo>
                  <a:pt x="2212" y="1144"/>
                  <a:pt x="2263" y="1138"/>
                  <a:pt x="2311" y="1122"/>
                </a:cubicBezTo>
                <a:cubicBezTo>
                  <a:pt x="2320" y="1115"/>
                  <a:pt x="2328" y="1106"/>
                  <a:pt x="2338" y="1101"/>
                </a:cubicBezTo>
                <a:cubicBezTo>
                  <a:pt x="2347" y="1097"/>
                  <a:pt x="2358" y="1099"/>
                  <a:pt x="2366" y="1094"/>
                </a:cubicBezTo>
                <a:cubicBezTo>
                  <a:pt x="2375" y="1089"/>
                  <a:pt x="2379" y="1078"/>
                  <a:pt x="2387" y="1073"/>
                </a:cubicBezTo>
                <a:cubicBezTo>
                  <a:pt x="2417" y="1053"/>
                  <a:pt x="2456" y="1039"/>
                  <a:pt x="2491" y="1032"/>
                </a:cubicBezTo>
                <a:cubicBezTo>
                  <a:pt x="2517" y="1015"/>
                  <a:pt x="2546" y="1004"/>
                  <a:pt x="2574" y="990"/>
                </a:cubicBezTo>
                <a:cubicBezTo>
                  <a:pt x="2602" y="976"/>
                  <a:pt x="2616" y="948"/>
                  <a:pt x="2644" y="934"/>
                </a:cubicBezTo>
                <a:cubicBezTo>
                  <a:pt x="2652" y="930"/>
                  <a:pt x="2662" y="930"/>
                  <a:pt x="2671" y="928"/>
                </a:cubicBezTo>
                <a:cubicBezTo>
                  <a:pt x="2678" y="926"/>
                  <a:pt x="2685" y="924"/>
                  <a:pt x="2692" y="921"/>
                </a:cubicBezTo>
                <a:cubicBezTo>
                  <a:pt x="2746" y="894"/>
                  <a:pt x="2681" y="918"/>
                  <a:pt x="2734" y="900"/>
                </a:cubicBezTo>
                <a:cubicBezTo>
                  <a:pt x="2751" y="883"/>
                  <a:pt x="2764" y="872"/>
                  <a:pt x="2776" y="851"/>
                </a:cubicBezTo>
                <a:cubicBezTo>
                  <a:pt x="2780" y="845"/>
                  <a:pt x="2779" y="836"/>
                  <a:pt x="2783" y="830"/>
                </a:cubicBezTo>
                <a:cubicBezTo>
                  <a:pt x="2797" y="808"/>
                  <a:pt x="2817" y="790"/>
                  <a:pt x="2831" y="768"/>
                </a:cubicBezTo>
                <a:cubicBezTo>
                  <a:pt x="2844" y="749"/>
                  <a:pt x="2859" y="705"/>
                  <a:pt x="2859" y="705"/>
                </a:cubicBezTo>
                <a:cubicBezTo>
                  <a:pt x="2855" y="618"/>
                  <a:pt x="2850" y="540"/>
                  <a:pt x="2838" y="456"/>
                </a:cubicBezTo>
                <a:cubicBezTo>
                  <a:pt x="2835" y="432"/>
                  <a:pt x="2824" y="386"/>
                  <a:pt x="2824" y="386"/>
                </a:cubicBezTo>
                <a:cubicBezTo>
                  <a:pt x="2820" y="339"/>
                  <a:pt x="2826" y="233"/>
                  <a:pt x="2776" y="199"/>
                </a:cubicBezTo>
                <a:cubicBezTo>
                  <a:pt x="2733" y="170"/>
                  <a:pt x="2667" y="181"/>
                  <a:pt x="2623" y="157"/>
                </a:cubicBezTo>
                <a:cubicBezTo>
                  <a:pt x="2596" y="142"/>
                  <a:pt x="2569" y="115"/>
                  <a:pt x="2540" y="102"/>
                </a:cubicBezTo>
                <a:cubicBezTo>
                  <a:pt x="2325" y="5"/>
                  <a:pt x="1875" y="68"/>
                  <a:pt x="1790" y="67"/>
                </a:cubicBezTo>
                <a:cubicBezTo>
                  <a:pt x="1746" y="52"/>
                  <a:pt x="1714" y="50"/>
                  <a:pt x="1665" y="46"/>
                </a:cubicBezTo>
                <a:cubicBezTo>
                  <a:pt x="1443" y="0"/>
                  <a:pt x="1176" y="22"/>
                  <a:pt x="957" y="18"/>
                </a:cubicBezTo>
                <a:cubicBezTo>
                  <a:pt x="838" y="10"/>
                  <a:pt x="739" y="6"/>
                  <a:pt x="617" y="11"/>
                </a:cubicBezTo>
                <a:cubicBezTo>
                  <a:pt x="610" y="11"/>
                  <a:pt x="631" y="11"/>
                  <a:pt x="638" y="11"/>
                </a:cubicBezTo>
                <a:close/>
              </a:path>
            </a:pathLst>
          </a:custGeom>
          <a:blipFill dpi="0" rotWithShape="1">
            <a:blip r:embed="rId3" cstate="print"/>
            <a:srcRect/>
            <a:tile tx="0" ty="0" sx="100000" sy="100000" flip="none" algn="tl"/>
          </a:blip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US"/>
          </a:p>
        </p:txBody>
      </p:sp>
      <p:sp>
        <p:nvSpPr>
          <p:cNvPr id="2" name="Rectangle 1"/>
          <p:cNvSpPr/>
          <p:nvPr/>
        </p:nvSpPr>
        <p:spPr>
          <a:xfrm>
            <a:off x="6973888" y="1360714"/>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885930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These form when the nucleus disappears and the cell is going to divide?</a:t>
            </a:r>
          </a:p>
          <a:p>
            <a:pPr eaLnBrk="1" hangingPunct="1"/>
            <a:endParaRPr lang="en-US" dirty="0">
              <a:solidFill>
                <a:srgbClr val="FFFF00"/>
              </a:solidFill>
              <a:latin typeface="Times New Roman" pitchFamily="18" charset="0"/>
            </a:endParaRPr>
          </a:p>
        </p:txBody>
      </p:sp>
      <p:pic>
        <p:nvPicPr>
          <p:cNvPr id="31747" name="Picture 6" descr="http://w3.uniroma1.it/medicfisio/chromosomes_foto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81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154941" y="14478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81861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9347" name="Rectangle 3"/>
          <p:cNvSpPr>
            <a:spLocks noGrp="1" noChangeArrowheads="1"/>
          </p:cNvSpPr>
          <p:nvPr>
            <p:ph type="body" idx="4294967295"/>
          </p:nvPr>
        </p:nvSpPr>
        <p:spPr>
          <a:xfrm>
            <a:off x="228600" y="228600"/>
            <a:ext cx="8763000" cy="5897563"/>
          </a:xfrm>
        </p:spPr>
        <p:txBody>
          <a:bodyPr/>
          <a:lstStyle/>
          <a:p>
            <a:pPr eaLnBrk="1" hangingPunct="1">
              <a:defRPr/>
            </a:pPr>
            <a:r>
              <a:rPr lang="en-US" dirty="0" smtClean="0">
                <a:solidFill>
                  <a:srgbClr val="CC00FF"/>
                </a:solidFill>
              </a:rPr>
              <a:t>Name this processes whereby certain organisms obtain energy from organic molecules.</a:t>
            </a:r>
          </a:p>
          <a:p>
            <a:pPr lvl="1" eaLnBrk="1" hangingPunct="1">
              <a:defRPr/>
            </a:pPr>
            <a:r>
              <a:rPr lang="en-US" dirty="0" smtClean="0">
                <a:solidFill>
                  <a:srgbClr val="FF00FF"/>
                </a:solidFill>
              </a:rPr>
              <a:t>Occurs in the folds of the Mitochondria</a:t>
            </a:r>
          </a:p>
        </p:txBody>
      </p:sp>
      <p:pic>
        <p:nvPicPr>
          <p:cNvPr id="521219" name="Picture 5" descr="energpath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0"/>
            <a:ext cx="8686800" cy="4724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595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a:effectLst>
                <a:outerShdw blurRad="38100" dist="38100" dir="2700000" algn="tl">
                  <a:srgbClr val="000000"/>
                </a:outerShdw>
              </a:effectLst>
            </a:endParaRPr>
          </a:p>
        </p:txBody>
      </p:sp>
      <p:sp>
        <p:nvSpPr>
          <p:cNvPr id="2" name="Rectangle 1"/>
          <p:cNvSpPr/>
          <p:nvPr/>
        </p:nvSpPr>
        <p:spPr>
          <a:xfrm>
            <a:off x="7361770" y="685800"/>
            <a:ext cx="1553630"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01535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1596828590"/>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4046891560"/>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9900"/>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9900"/>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smtClean="0">
                <a:solidFill>
                  <a:schemeClr val="bg1"/>
                </a:solidFill>
                <a:latin typeface="Times New Roman" pitchFamily="18" charset="0"/>
              </a:rPr>
              <a:t>Name this maze movie like the Endoplasmic reticulum?</a:t>
            </a:r>
            <a:endParaRPr lang="en-US" dirty="0">
              <a:solidFill>
                <a:schemeClr val="bg1"/>
              </a:solidFill>
              <a:latin typeface="Times New Roman" pitchFamily="18" charset="0"/>
            </a:endParaRPr>
          </a:p>
          <a:p>
            <a:pPr eaLnBrk="1" hangingPunct="1"/>
            <a:endParaRPr lang="en-US" dirty="0">
              <a:solidFill>
                <a:srgbClr val="FFFF00"/>
              </a:solidFill>
              <a:latin typeface="Times New Roman" pitchFamily="18" charset="0"/>
            </a:endParaRPr>
          </a:p>
        </p:txBody>
      </p:sp>
      <p:pic>
        <p:nvPicPr>
          <p:cNvPr id="6" name="Picture 2" descr="http://www.michaeljohngrist.com/wp-content/uploads/2010/08/maz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6082" name="Picture 2" descr="https://encrypted-tbn0.gstatic.com/images?q=tbn:ANd9GcRd3OUkpDfXMdFB8bj0xmlM-oZP4X6r7jJsHQW397qlE9biM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2466975" cy="1847851"/>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781800" y="1397675"/>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2203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smtClean="0">
                <a:solidFill>
                  <a:schemeClr val="bg1"/>
                </a:solidFill>
                <a:latin typeface="Times New Roman" pitchFamily="18" charset="0"/>
              </a:rPr>
              <a:t>What movie has this maze?</a:t>
            </a:r>
            <a:endParaRPr lang="en-US" dirty="0">
              <a:solidFill>
                <a:schemeClr val="bg1"/>
              </a:solidFill>
              <a:latin typeface="Times New Roman" pitchFamily="18" charset="0"/>
            </a:endParaRPr>
          </a:p>
          <a:p>
            <a:pPr eaLnBrk="1" hangingPunct="1"/>
            <a:endParaRPr lang="en-US" dirty="0">
              <a:solidFill>
                <a:srgbClr val="FFFF00"/>
              </a:solidFill>
              <a:latin typeface="Times New Roman" pitchFamily="18" charset="0"/>
            </a:endParaRPr>
          </a:p>
        </p:txBody>
      </p:sp>
      <p:pic>
        <p:nvPicPr>
          <p:cNvPr id="7" name="Picture 4" descr="https://encrypted-tbn3.gstatic.com/images?q=tbn:ANd9GcT8tu4AkNrljru2jFe7VlBBIlSYyzLjel8orR-A9GJxSxAqcWad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399"/>
            <a:ext cx="8686800" cy="563880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653871" y="931705"/>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345074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smtClean="0">
                <a:solidFill>
                  <a:schemeClr val="bg1"/>
                </a:solidFill>
                <a:latin typeface="Times New Roman" pitchFamily="18" charset="0"/>
              </a:rPr>
              <a:t>Name the ghosts below?</a:t>
            </a:r>
            <a:endParaRPr lang="en-US" dirty="0">
              <a:solidFill>
                <a:schemeClr val="bg1"/>
              </a:solidFill>
              <a:latin typeface="Times New Roman" pitchFamily="18" charset="0"/>
            </a:endParaRPr>
          </a:p>
          <a:p>
            <a:pPr eaLnBrk="1" hangingPunct="1"/>
            <a:endParaRPr lang="en-US" dirty="0">
              <a:solidFill>
                <a:srgbClr val="FFFF00"/>
              </a:solidFill>
              <a:latin typeface="Times New Roman" pitchFamily="18" charset="0"/>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ounded Rectangle 3"/>
          <p:cNvSpPr/>
          <p:nvPr/>
        </p:nvSpPr>
        <p:spPr>
          <a:xfrm>
            <a:off x="1447800" y="18288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480457" y="28194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47800" y="3837939"/>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458686" y="48006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238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smtClean="0"/>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descr="https://encrypted-tbn1.gstatic.com/images?q=tbn:ANd9GcTz5P0dTbe1VoZPf0fHiUh9m34CMjcitbBIW8ErsrBS0_Ur-M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https://encrypted-tbn1.gstatic.com/images?q=tbn:ANd9GcQ1v9k275G4-rP0jm0rPTlGLaFxv3y4PwxVhP9BJeS95eHP1p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143125" cy="2143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228600"/>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072697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texturemonkey.com/HCG/blog/loz_%2813%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11071" y="0"/>
            <a:ext cx="203292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0452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1157267418"/>
              </p:ext>
            </p:extLst>
          </p:nvPr>
        </p:nvGraphicFramePr>
        <p:xfrm>
          <a:off x="228600" y="838201"/>
          <a:ext cx="8686800" cy="4724399"/>
        </p:xfrm>
        <a:graphic>
          <a:graphicData uri="http://schemas.openxmlformats.org/drawingml/2006/table">
            <a:tbl>
              <a:tblPr/>
              <a:tblGrid>
                <a:gridCol w="1736725"/>
                <a:gridCol w="1738313"/>
                <a:gridCol w="1798637"/>
                <a:gridCol w="1676400"/>
                <a:gridCol w="1736725"/>
              </a:tblGrid>
              <a:tr h="7001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048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0350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048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0620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048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
        <p:nvSpPr>
          <p:cNvPr id="2" name="Rectangle 1"/>
          <p:cNvSpPr/>
          <p:nvPr/>
        </p:nvSpPr>
        <p:spPr>
          <a:xfrm>
            <a:off x="239486" y="5629870"/>
            <a:ext cx="4993675"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66FF99"/>
                </a:solidFill>
                <a:effectLst>
                  <a:outerShdw blurRad="50800" algn="tl" rotWithShape="0">
                    <a:srgbClr val="000000"/>
                  </a:outerShdw>
                </a:effectLst>
              </a:rPr>
              <a:t>Final Question</a:t>
            </a:r>
            <a:endParaRPr lang="en-US" sz="5400" b="1" cap="none" spc="0" dirty="0">
              <a:ln w="17780" cmpd="sng">
                <a:solidFill>
                  <a:sysClr val="windowText" lastClr="000000"/>
                </a:solidFill>
                <a:prstDash val="solid"/>
                <a:miter lim="800000"/>
              </a:ln>
              <a:solidFill>
                <a:srgbClr val="66FF99"/>
              </a:solidFill>
              <a:effectLst>
                <a:outerShdw blurRad="50800" algn="tl" rotWithShape="0">
                  <a:srgbClr val="000000"/>
                </a:outerShdw>
              </a:effectLst>
            </a:endParaRP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3570135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Donut 3"/>
          <p:cNvSpPr/>
          <p:nvPr/>
        </p:nvSpPr>
        <p:spPr>
          <a:xfrm>
            <a:off x="3810000" y="2819400"/>
            <a:ext cx="228600" cy="228600"/>
          </a:xfrm>
          <a:prstGeom prst="don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6096000" y="2743200"/>
            <a:ext cx="228600" cy="228600"/>
          </a:xfrm>
          <a:prstGeom prst="don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51249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138314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505200" y="4953000"/>
            <a:ext cx="3608680" cy="923330"/>
          </a:xfrm>
          <a:prstGeom prst="rect">
            <a:avLst/>
          </a:prstGeom>
          <a:noFill/>
        </p:spPr>
        <p:txBody>
          <a:bodyPr wrap="none" lIns="91440" tIns="45720" rIns="91440" bIns="45720">
            <a:prstTxWarp prst="textArchDown">
              <a:avLst/>
            </a:prstTxWarp>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all 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75117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endParaRPr lang="en-US" smtClean="0"/>
          </a:p>
        </p:txBody>
      </p:sp>
      <p:pic>
        <p:nvPicPr>
          <p:cNvPr id="745475"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2307076" name="Text Box 4"/>
          <p:cNvSpPr txBox="1">
            <a:spLocks noChangeArrowheads="1"/>
          </p:cNvSpPr>
          <p:nvPr/>
        </p:nvSpPr>
        <p:spPr bwMode="auto">
          <a:xfrm>
            <a:off x="5638800" y="2057400"/>
            <a:ext cx="1981200" cy="641350"/>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r>
              <a:rPr lang="en-US" sz="3600" dirty="0">
                <a:effectLst>
                  <a:outerShdw blurRad="38100" dist="38100" dir="2700000" algn="tl">
                    <a:srgbClr val="FFFFFF"/>
                  </a:outerShdw>
                </a:effectLst>
              </a:rPr>
              <a:t>Nucleus</a:t>
            </a:r>
          </a:p>
        </p:txBody>
      </p:sp>
      <p:sp>
        <p:nvSpPr>
          <p:cNvPr id="2307077" name="Line 5"/>
          <p:cNvSpPr>
            <a:spLocks noChangeShapeType="1"/>
          </p:cNvSpPr>
          <p:nvPr/>
        </p:nvSpPr>
        <p:spPr bwMode="auto">
          <a:xfrm flipH="1">
            <a:off x="2971800" y="2438400"/>
            <a:ext cx="2667000" cy="1066800"/>
          </a:xfrm>
          <a:prstGeom prst="line">
            <a:avLst/>
          </a:prstGeom>
          <a:noFill/>
          <a:ln w="76200">
            <a:solidFill>
              <a:schemeClr val="tx1"/>
            </a:solidFill>
            <a:round/>
            <a:headEnd/>
            <a:tailEnd type="triangle" w="med" len="med"/>
          </a:ln>
          <a:effectLst/>
        </p:spPr>
        <p:txBody>
          <a:bodyP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78" name="Text Box 6"/>
          <p:cNvSpPr txBox="1">
            <a:spLocks noChangeArrowheads="1"/>
          </p:cNvSpPr>
          <p:nvPr/>
        </p:nvSpPr>
        <p:spPr bwMode="auto">
          <a:xfrm>
            <a:off x="5943600" y="685800"/>
            <a:ext cx="2895600" cy="1200329"/>
          </a:xfrm>
          <a:prstGeom prst="rect">
            <a:avLst/>
          </a:prstGeom>
          <a:noFill/>
          <a:ln w="9525" algn="ctr">
            <a:noFill/>
            <a:miter lim="800000"/>
            <a:headEnd/>
            <a:tailEnd/>
          </a:ln>
          <a:effectLst/>
        </p:spPr>
        <p:txBody>
          <a:bodyPr wrap="square">
            <a:spAutoFit/>
          </a:bodyPr>
          <a:lstStyle/>
          <a:p>
            <a:pPr marL="342900" indent="-342900">
              <a:spcBef>
                <a:spcPct val="50000"/>
              </a:spcBef>
              <a:buClr>
                <a:schemeClr val="hlink"/>
              </a:buClr>
              <a:buSzPct val="65000"/>
              <a:buFont typeface="Wingdings" pitchFamily="2" charset="2"/>
              <a:buNone/>
              <a:defRPr/>
            </a:pPr>
            <a:r>
              <a:rPr lang="en-US" dirty="0">
                <a:effectLst>
                  <a:outerShdw blurRad="38100" dist="38100" dir="2700000" algn="tl">
                    <a:srgbClr val="FFFFFF"/>
                  </a:outerShdw>
                </a:effectLst>
              </a:rPr>
              <a:t>Plasma Membrane</a:t>
            </a:r>
          </a:p>
        </p:txBody>
      </p:sp>
      <p:sp>
        <p:nvSpPr>
          <p:cNvPr id="2307079" name="Line 7"/>
          <p:cNvSpPr>
            <a:spLocks noChangeShapeType="1"/>
          </p:cNvSpPr>
          <p:nvPr/>
        </p:nvSpPr>
        <p:spPr bwMode="auto">
          <a:xfrm flipH="1">
            <a:off x="5181600" y="1295400"/>
            <a:ext cx="838200" cy="533400"/>
          </a:xfrm>
          <a:prstGeom prst="line">
            <a:avLst/>
          </a:prstGeom>
          <a:noFill/>
          <a:ln w="76200">
            <a:solidFill>
              <a:schemeClr val="tx1"/>
            </a:solidFill>
            <a:round/>
            <a:headEnd/>
            <a:tailEnd type="triangle" w="med" len="med"/>
          </a:ln>
          <a:effectLst/>
        </p:spPr>
        <p:txBody>
          <a:bodyP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80" name="Text Box 8"/>
          <p:cNvSpPr txBox="1">
            <a:spLocks noChangeArrowheads="1"/>
          </p:cNvSpPr>
          <p:nvPr/>
        </p:nvSpPr>
        <p:spPr bwMode="auto">
          <a:xfrm>
            <a:off x="5410200" y="3581400"/>
            <a:ext cx="2514600" cy="646331"/>
          </a:xfrm>
          <a:prstGeom prst="rect">
            <a:avLst/>
          </a:prstGeom>
          <a:noFill/>
          <a:ln w="9525" algn="ctr">
            <a:noFill/>
            <a:miter lim="800000"/>
            <a:headEnd/>
            <a:tailEnd/>
          </a:ln>
          <a:effectLst/>
        </p:spPr>
        <p:txBody>
          <a:bodyPr wrap="square">
            <a:spAutoFit/>
          </a:bodyPr>
          <a:lstStyle/>
          <a:p>
            <a:pPr marL="342900" indent="-342900">
              <a:spcBef>
                <a:spcPct val="50000"/>
              </a:spcBef>
              <a:buClr>
                <a:schemeClr val="hlink"/>
              </a:buClr>
              <a:buSzPct val="65000"/>
              <a:buFont typeface="Wingdings" pitchFamily="2" charset="2"/>
              <a:buNone/>
              <a:defRPr/>
            </a:pPr>
            <a:r>
              <a:rPr lang="en-US" dirty="0">
                <a:effectLst>
                  <a:outerShdw blurRad="38100" dist="38100" dir="2700000" algn="tl">
                    <a:srgbClr val="FFFFFF"/>
                  </a:outerShdw>
                </a:effectLst>
              </a:rPr>
              <a:t>Cytoplasm</a:t>
            </a:r>
          </a:p>
        </p:txBody>
      </p:sp>
      <p:sp>
        <p:nvSpPr>
          <p:cNvPr id="2307081" name="Line 9"/>
          <p:cNvSpPr>
            <a:spLocks noChangeShapeType="1"/>
          </p:cNvSpPr>
          <p:nvPr/>
        </p:nvSpPr>
        <p:spPr bwMode="auto">
          <a:xfrm flipH="1">
            <a:off x="4648200" y="3962400"/>
            <a:ext cx="762000" cy="1447800"/>
          </a:xfrm>
          <a:prstGeom prst="line">
            <a:avLst/>
          </a:prstGeom>
          <a:noFill/>
          <a:ln w="76200">
            <a:solidFill>
              <a:schemeClr val="tx1"/>
            </a:solidFill>
            <a:round/>
            <a:headEnd/>
            <a:tailEnd type="triangle" w="med" len="med"/>
          </a:ln>
          <a:effectLst/>
        </p:spPr>
        <p:txBody>
          <a:bodyP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82" name="Freeform 10"/>
          <p:cNvSpPr>
            <a:spLocks/>
          </p:cNvSpPr>
          <p:nvPr/>
        </p:nvSpPr>
        <p:spPr bwMode="auto">
          <a:xfrm>
            <a:off x="1285875" y="3048000"/>
            <a:ext cx="1670050" cy="1846263"/>
          </a:xfrm>
          <a:custGeom>
            <a:avLst/>
            <a:gdLst/>
            <a:ahLst/>
            <a:cxnLst>
              <a:cxn ang="0">
                <a:pos x="169" y="358"/>
              </a:cxn>
              <a:cxn ang="0">
                <a:pos x="140" y="368"/>
              </a:cxn>
              <a:cxn ang="0">
                <a:pos x="102" y="425"/>
              </a:cxn>
              <a:cxn ang="0">
                <a:pos x="92" y="550"/>
              </a:cxn>
              <a:cxn ang="0">
                <a:pos x="35" y="589"/>
              </a:cxn>
              <a:cxn ang="0">
                <a:pos x="35" y="752"/>
              </a:cxn>
              <a:cxn ang="0">
                <a:pos x="83" y="867"/>
              </a:cxn>
              <a:cxn ang="0">
                <a:pos x="140" y="905"/>
              </a:cxn>
              <a:cxn ang="0">
                <a:pos x="726" y="1030"/>
              </a:cxn>
              <a:cxn ang="0">
                <a:pos x="803" y="953"/>
              </a:cxn>
              <a:cxn ang="0">
                <a:pos x="832" y="896"/>
              </a:cxn>
              <a:cxn ang="0">
                <a:pos x="841" y="867"/>
              </a:cxn>
              <a:cxn ang="0">
                <a:pos x="899" y="829"/>
              </a:cxn>
              <a:cxn ang="0">
                <a:pos x="908" y="781"/>
              </a:cxn>
              <a:cxn ang="0">
                <a:pos x="928" y="761"/>
              </a:cxn>
              <a:cxn ang="0">
                <a:pos x="995" y="665"/>
              </a:cxn>
              <a:cxn ang="0">
                <a:pos x="1052" y="579"/>
              </a:cxn>
              <a:cxn ang="0">
                <a:pos x="937" y="233"/>
              </a:cxn>
              <a:cxn ang="0">
                <a:pos x="832" y="147"/>
              </a:cxn>
              <a:cxn ang="0">
                <a:pos x="784" y="118"/>
              </a:cxn>
              <a:cxn ang="0">
                <a:pos x="716" y="61"/>
              </a:cxn>
              <a:cxn ang="0">
                <a:pos x="419" y="61"/>
              </a:cxn>
              <a:cxn ang="0">
                <a:pos x="332" y="109"/>
              </a:cxn>
              <a:cxn ang="0">
                <a:pos x="256" y="157"/>
              </a:cxn>
              <a:cxn ang="0">
                <a:pos x="169" y="185"/>
              </a:cxn>
              <a:cxn ang="0">
                <a:pos x="169" y="358"/>
              </a:cxn>
            </a:cxnLst>
            <a:rect l="0" t="0" r="r" b="b"/>
            <a:pathLst>
              <a:path w="1052" h="1214">
                <a:moveTo>
                  <a:pt x="169" y="358"/>
                </a:moveTo>
                <a:cubicBezTo>
                  <a:pt x="159" y="361"/>
                  <a:pt x="147" y="361"/>
                  <a:pt x="140" y="368"/>
                </a:cubicBezTo>
                <a:cubicBezTo>
                  <a:pt x="124" y="384"/>
                  <a:pt x="102" y="425"/>
                  <a:pt x="102" y="425"/>
                </a:cubicBezTo>
                <a:cubicBezTo>
                  <a:pt x="99" y="467"/>
                  <a:pt x="108" y="511"/>
                  <a:pt x="92" y="550"/>
                </a:cubicBezTo>
                <a:cubicBezTo>
                  <a:pt x="83" y="571"/>
                  <a:pt x="35" y="589"/>
                  <a:pt x="35" y="589"/>
                </a:cubicBezTo>
                <a:cubicBezTo>
                  <a:pt x="0" y="640"/>
                  <a:pt x="16" y="696"/>
                  <a:pt x="35" y="752"/>
                </a:cubicBezTo>
                <a:cubicBezTo>
                  <a:pt x="43" y="802"/>
                  <a:pt x="41" y="835"/>
                  <a:pt x="83" y="867"/>
                </a:cubicBezTo>
                <a:cubicBezTo>
                  <a:pt x="101" y="881"/>
                  <a:pt x="140" y="905"/>
                  <a:pt x="140" y="905"/>
                </a:cubicBezTo>
                <a:cubicBezTo>
                  <a:pt x="172" y="1214"/>
                  <a:pt x="163" y="1040"/>
                  <a:pt x="726" y="1030"/>
                </a:cubicBezTo>
                <a:cubicBezTo>
                  <a:pt x="760" y="1008"/>
                  <a:pt x="781" y="987"/>
                  <a:pt x="803" y="953"/>
                </a:cubicBezTo>
                <a:cubicBezTo>
                  <a:pt x="826" y="881"/>
                  <a:pt x="794" y="972"/>
                  <a:pt x="832" y="896"/>
                </a:cubicBezTo>
                <a:cubicBezTo>
                  <a:pt x="837" y="887"/>
                  <a:pt x="834" y="874"/>
                  <a:pt x="841" y="867"/>
                </a:cubicBezTo>
                <a:cubicBezTo>
                  <a:pt x="857" y="851"/>
                  <a:pt x="899" y="829"/>
                  <a:pt x="899" y="829"/>
                </a:cubicBezTo>
                <a:cubicBezTo>
                  <a:pt x="902" y="813"/>
                  <a:pt x="902" y="796"/>
                  <a:pt x="908" y="781"/>
                </a:cubicBezTo>
                <a:cubicBezTo>
                  <a:pt x="912" y="772"/>
                  <a:pt x="924" y="769"/>
                  <a:pt x="928" y="761"/>
                </a:cubicBezTo>
                <a:cubicBezTo>
                  <a:pt x="955" y="708"/>
                  <a:pt x="933" y="687"/>
                  <a:pt x="995" y="665"/>
                </a:cubicBezTo>
                <a:cubicBezTo>
                  <a:pt x="1008" y="626"/>
                  <a:pt x="1017" y="602"/>
                  <a:pt x="1052" y="579"/>
                </a:cubicBezTo>
                <a:cubicBezTo>
                  <a:pt x="1042" y="454"/>
                  <a:pt x="1021" y="329"/>
                  <a:pt x="937" y="233"/>
                </a:cubicBezTo>
                <a:cubicBezTo>
                  <a:pt x="814" y="92"/>
                  <a:pt x="967" y="275"/>
                  <a:pt x="832" y="147"/>
                </a:cubicBezTo>
                <a:cubicBezTo>
                  <a:pt x="805" y="121"/>
                  <a:pt x="821" y="131"/>
                  <a:pt x="784" y="118"/>
                </a:cubicBezTo>
                <a:cubicBezTo>
                  <a:pt x="754" y="90"/>
                  <a:pt x="757" y="74"/>
                  <a:pt x="716" y="61"/>
                </a:cubicBezTo>
                <a:cubicBezTo>
                  <a:pt x="631" y="0"/>
                  <a:pt x="516" y="44"/>
                  <a:pt x="419" y="61"/>
                </a:cubicBezTo>
                <a:cubicBezTo>
                  <a:pt x="375" y="103"/>
                  <a:pt x="403" y="85"/>
                  <a:pt x="332" y="109"/>
                </a:cubicBezTo>
                <a:cubicBezTo>
                  <a:pt x="301" y="120"/>
                  <a:pt x="288" y="146"/>
                  <a:pt x="256" y="157"/>
                </a:cubicBezTo>
                <a:cubicBezTo>
                  <a:pt x="227" y="167"/>
                  <a:pt x="169" y="185"/>
                  <a:pt x="169" y="185"/>
                </a:cubicBezTo>
                <a:cubicBezTo>
                  <a:pt x="146" y="260"/>
                  <a:pt x="159" y="204"/>
                  <a:pt x="169" y="358"/>
                </a:cubicBezTo>
                <a:close/>
              </a:path>
            </a:pathLst>
          </a:custGeom>
          <a:noFill/>
          <a:ln w="76200" cap="flat" cmpd="sng">
            <a:solidFill>
              <a:srgbClr val="CC3399"/>
            </a:solidFill>
            <a:prstDash val="solid"/>
            <a:round/>
            <a:headEnd/>
            <a:tailEnd/>
          </a:ln>
          <a:effectLst/>
        </p:spPr>
        <p:txBody>
          <a:bodyP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83" name="Text Box 11"/>
          <p:cNvSpPr txBox="1">
            <a:spLocks noChangeArrowheads="1"/>
          </p:cNvSpPr>
          <p:nvPr/>
        </p:nvSpPr>
        <p:spPr bwMode="auto">
          <a:xfrm>
            <a:off x="304800" y="228600"/>
            <a:ext cx="3124200" cy="1477328"/>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r>
              <a:rPr lang="en-US" dirty="0">
                <a:effectLst>
                  <a:outerShdw blurRad="38100" dist="38100" dir="2700000" algn="tl">
                    <a:srgbClr val="FFFFFF"/>
                  </a:outerShdw>
                </a:effectLst>
              </a:rPr>
              <a:t>Nuclear</a:t>
            </a:r>
          </a:p>
          <a:p>
            <a:pPr marL="342900" indent="-342900">
              <a:spcBef>
                <a:spcPct val="50000"/>
              </a:spcBef>
              <a:buClr>
                <a:schemeClr val="hlink"/>
              </a:buClr>
              <a:buSzPct val="65000"/>
              <a:buFont typeface="Wingdings" pitchFamily="2" charset="2"/>
              <a:buNone/>
              <a:defRPr/>
            </a:pPr>
            <a:r>
              <a:rPr lang="en-US" dirty="0">
                <a:effectLst>
                  <a:outerShdw blurRad="38100" dist="38100" dir="2700000" algn="tl">
                    <a:srgbClr val="FFFFFF"/>
                  </a:outerShdw>
                </a:effectLst>
              </a:rPr>
              <a:t>Membrane</a:t>
            </a:r>
          </a:p>
        </p:txBody>
      </p:sp>
      <p:sp>
        <p:nvSpPr>
          <p:cNvPr id="2307084" name="Rectangle 12"/>
          <p:cNvSpPr>
            <a:spLocks noChangeArrowheads="1"/>
          </p:cNvSpPr>
          <p:nvPr/>
        </p:nvSpPr>
        <p:spPr bwMode="auto">
          <a:xfrm>
            <a:off x="228600" y="381000"/>
            <a:ext cx="2362200" cy="1219200"/>
          </a:xfrm>
          <a:prstGeom prst="rect">
            <a:avLst/>
          </a:prstGeom>
          <a:noFill/>
          <a:ln w="9525" algn="ctr">
            <a:noFill/>
            <a:miter lim="800000"/>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85" name="Line 13"/>
          <p:cNvSpPr>
            <a:spLocks noChangeShapeType="1"/>
          </p:cNvSpPr>
          <p:nvPr/>
        </p:nvSpPr>
        <p:spPr bwMode="auto">
          <a:xfrm>
            <a:off x="1371600" y="1524000"/>
            <a:ext cx="228600" cy="1676400"/>
          </a:xfrm>
          <a:prstGeom prst="line">
            <a:avLst/>
          </a:prstGeom>
          <a:noFill/>
          <a:ln w="76200">
            <a:solidFill>
              <a:schemeClr val="tx1"/>
            </a:solidFill>
            <a:round/>
            <a:headEnd/>
            <a:tailEnd type="triangle" w="med" len="med"/>
          </a:ln>
          <a:effectLst/>
        </p:spPr>
        <p:txBody>
          <a:bodyP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86" name="Oval 14"/>
          <p:cNvSpPr>
            <a:spLocks noChangeArrowheads="1"/>
          </p:cNvSpPr>
          <p:nvPr/>
        </p:nvSpPr>
        <p:spPr bwMode="auto">
          <a:xfrm>
            <a:off x="1828800" y="36576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87" name="Oval 15"/>
          <p:cNvSpPr>
            <a:spLocks noChangeArrowheads="1"/>
          </p:cNvSpPr>
          <p:nvPr/>
        </p:nvSpPr>
        <p:spPr bwMode="auto">
          <a:xfrm>
            <a:off x="2286000" y="38862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88" name="Oval 16"/>
          <p:cNvSpPr>
            <a:spLocks noChangeArrowheads="1"/>
          </p:cNvSpPr>
          <p:nvPr/>
        </p:nvSpPr>
        <p:spPr bwMode="auto">
          <a:xfrm>
            <a:off x="2133600" y="34290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89" name="Oval 17"/>
          <p:cNvSpPr>
            <a:spLocks noChangeArrowheads="1"/>
          </p:cNvSpPr>
          <p:nvPr/>
        </p:nvSpPr>
        <p:spPr bwMode="auto">
          <a:xfrm>
            <a:off x="2438400" y="36576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90" name="Oval 18"/>
          <p:cNvSpPr>
            <a:spLocks noChangeArrowheads="1"/>
          </p:cNvSpPr>
          <p:nvPr/>
        </p:nvSpPr>
        <p:spPr bwMode="auto">
          <a:xfrm>
            <a:off x="1600200" y="40386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91" name="Oval 19"/>
          <p:cNvSpPr>
            <a:spLocks noChangeArrowheads="1"/>
          </p:cNvSpPr>
          <p:nvPr/>
        </p:nvSpPr>
        <p:spPr bwMode="auto">
          <a:xfrm>
            <a:off x="1905000" y="41910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92" name="Oval 20"/>
          <p:cNvSpPr>
            <a:spLocks noChangeArrowheads="1"/>
          </p:cNvSpPr>
          <p:nvPr/>
        </p:nvSpPr>
        <p:spPr bwMode="auto">
          <a:xfrm>
            <a:off x="2286000" y="41910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93" name="Oval 21"/>
          <p:cNvSpPr>
            <a:spLocks noChangeArrowheads="1"/>
          </p:cNvSpPr>
          <p:nvPr/>
        </p:nvSpPr>
        <p:spPr bwMode="auto">
          <a:xfrm>
            <a:off x="2438400" y="40386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94" name="Oval 22"/>
          <p:cNvSpPr>
            <a:spLocks noChangeArrowheads="1"/>
          </p:cNvSpPr>
          <p:nvPr/>
        </p:nvSpPr>
        <p:spPr bwMode="auto">
          <a:xfrm>
            <a:off x="2590800" y="41910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95" name="Oval 23"/>
          <p:cNvSpPr>
            <a:spLocks noChangeArrowheads="1"/>
          </p:cNvSpPr>
          <p:nvPr/>
        </p:nvSpPr>
        <p:spPr bwMode="auto">
          <a:xfrm>
            <a:off x="2286000" y="32766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96" name="Oval 24"/>
          <p:cNvSpPr>
            <a:spLocks noChangeArrowheads="1"/>
          </p:cNvSpPr>
          <p:nvPr/>
        </p:nvSpPr>
        <p:spPr bwMode="auto">
          <a:xfrm>
            <a:off x="1752600" y="33528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97" name="Oval 25"/>
          <p:cNvSpPr>
            <a:spLocks noChangeArrowheads="1"/>
          </p:cNvSpPr>
          <p:nvPr/>
        </p:nvSpPr>
        <p:spPr bwMode="auto">
          <a:xfrm>
            <a:off x="1905000" y="38862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98" name="Oval 26"/>
          <p:cNvSpPr>
            <a:spLocks noChangeArrowheads="1"/>
          </p:cNvSpPr>
          <p:nvPr/>
        </p:nvSpPr>
        <p:spPr bwMode="auto">
          <a:xfrm>
            <a:off x="2133600" y="44196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099" name="Oval 27"/>
          <p:cNvSpPr>
            <a:spLocks noChangeArrowheads="1"/>
          </p:cNvSpPr>
          <p:nvPr/>
        </p:nvSpPr>
        <p:spPr bwMode="auto">
          <a:xfrm>
            <a:off x="1752600" y="43434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307100" name="Text Box 28"/>
          <p:cNvSpPr txBox="1">
            <a:spLocks noChangeArrowheads="1"/>
          </p:cNvSpPr>
          <p:nvPr/>
        </p:nvSpPr>
        <p:spPr bwMode="auto">
          <a:xfrm>
            <a:off x="990600" y="5562600"/>
            <a:ext cx="2971800" cy="1200329"/>
          </a:xfrm>
          <a:prstGeom prst="rect">
            <a:avLst/>
          </a:prstGeom>
          <a:noFill/>
          <a:ln w="9525" algn="ctr">
            <a:noFill/>
            <a:miter lim="800000"/>
            <a:headEnd/>
            <a:tailEnd/>
          </a:ln>
          <a:effectLst/>
        </p:spPr>
        <p:txBody>
          <a:bodyPr>
            <a:spAutoFit/>
          </a:bodyPr>
          <a:lstStyle/>
          <a:p>
            <a:pPr marL="342900" indent="-342900">
              <a:spcBef>
                <a:spcPct val="50000"/>
              </a:spcBef>
              <a:buClr>
                <a:schemeClr val="hlink"/>
              </a:buClr>
              <a:buSzPct val="65000"/>
              <a:buFont typeface="Wingdings" pitchFamily="2" charset="2"/>
              <a:buNone/>
              <a:defRPr/>
            </a:pPr>
            <a:r>
              <a:rPr lang="en-US" sz="3600" dirty="0">
                <a:effectLst>
                  <a:outerShdw blurRad="38100" dist="38100" dir="2700000" algn="tl">
                    <a:srgbClr val="FFFFFF"/>
                  </a:outerShdw>
                </a:effectLst>
              </a:rPr>
              <a:t>Nuclear Pores</a:t>
            </a:r>
          </a:p>
        </p:txBody>
      </p:sp>
      <p:sp>
        <p:nvSpPr>
          <p:cNvPr id="2307102" name="Line 30"/>
          <p:cNvSpPr>
            <a:spLocks noChangeShapeType="1"/>
          </p:cNvSpPr>
          <p:nvPr/>
        </p:nvSpPr>
        <p:spPr bwMode="auto">
          <a:xfrm flipV="1">
            <a:off x="2057400" y="4648200"/>
            <a:ext cx="152400" cy="838200"/>
          </a:xfrm>
          <a:prstGeom prst="line">
            <a:avLst/>
          </a:prstGeom>
          <a:noFill/>
          <a:ln w="76200">
            <a:solidFill>
              <a:schemeClr val="tx1"/>
            </a:solidFill>
            <a:round/>
            <a:headEnd/>
            <a:tailEnd type="triangle" w="med" len="med"/>
          </a:ln>
          <a:effectLst/>
        </p:spPr>
        <p:txBody>
          <a:bodyP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2" name="Rounded Rectangle 1"/>
          <p:cNvSpPr/>
          <p:nvPr/>
        </p:nvSpPr>
        <p:spPr>
          <a:xfrm>
            <a:off x="228600" y="228600"/>
            <a:ext cx="2514600" cy="13716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019800" y="685799"/>
            <a:ext cx="2819400" cy="1200329"/>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5638800" y="2124164"/>
            <a:ext cx="1905000" cy="600165"/>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486400" y="3646069"/>
            <a:ext cx="2438400" cy="600165"/>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838200" y="5562600"/>
            <a:ext cx="2117725" cy="1200329"/>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8"/>
          <p:cNvSpPr>
            <a:spLocks noChangeArrowheads="1"/>
          </p:cNvSpPr>
          <p:nvPr/>
        </p:nvSpPr>
        <p:spPr bwMode="auto">
          <a:xfrm>
            <a:off x="1133475" y="5715000"/>
            <a:ext cx="152400" cy="152400"/>
          </a:xfrm>
          <a:prstGeom prst="ellipse">
            <a:avLst/>
          </a:prstGeom>
          <a:noFill/>
          <a:ln w="38100" algn="ctr">
            <a:solidFill>
              <a:srgbClr val="CC3399"/>
            </a:solidFill>
            <a:round/>
            <a:headEnd/>
            <a:tailEnd/>
          </a:ln>
          <a:effectLst/>
        </p:spPr>
        <p:txBody>
          <a:bodyPr wrap="none" anchor="ct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36" name="Freeform 10"/>
          <p:cNvSpPr>
            <a:spLocks/>
          </p:cNvSpPr>
          <p:nvPr/>
        </p:nvSpPr>
        <p:spPr bwMode="auto">
          <a:xfrm>
            <a:off x="536575" y="504934"/>
            <a:ext cx="835025" cy="818932"/>
          </a:xfrm>
          <a:custGeom>
            <a:avLst/>
            <a:gdLst/>
            <a:ahLst/>
            <a:cxnLst>
              <a:cxn ang="0">
                <a:pos x="169" y="358"/>
              </a:cxn>
              <a:cxn ang="0">
                <a:pos x="140" y="368"/>
              </a:cxn>
              <a:cxn ang="0">
                <a:pos x="102" y="425"/>
              </a:cxn>
              <a:cxn ang="0">
                <a:pos x="92" y="550"/>
              </a:cxn>
              <a:cxn ang="0">
                <a:pos x="35" y="589"/>
              </a:cxn>
              <a:cxn ang="0">
                <a:pos x="35" y="752"/>
              </a:cxn>
              <a:cxn ang="0">
                <a:pos x="83" y="867"/>
              </a:cxn>
              <a:cxn ang="0">
                <a:pos x="140" y="905"/>
              </a:cxn>
              <a:cxn ang="0">
                <a:pos x="726" y="1030"/>
              </a:cxn>
              <a:cxn ang="0">
                <a:pos x="803" y="953"/>
              </a:cxn>
              <a:cxn ang="0">
                <a:pos x="832" y="896"/>
              </a:cxn>
              <a:cxn ang="0">
                <a:pos x="841" y="867"/>
              </a:cxn>
              <a:cxn ang="0">
                <a:pos x="899" y="829"/>
              </a:cxn>
              <a:cxn ang="0">
                <a:pos x="908" y="781"/>
              </a:cxn>
              <a:cxn ang="0">
                <a:pos x="928" y="761"/>
              </a:cxn>
              <a:cxn ang="0">
                <a:pos x="995" y="665"/>
              </a:cxn>
              <a:cxn ang="0">
                <a:pos x="1052" y="579"/>
              </a:cxn>
              <a:cxn ang="0">
                <a:pos x="937" y="233"/>
              </a:cxn>
              <a:cxn ang="0">
                <a:pos x="832" y="147"/>
              </a:cxn>
              <a:cxn ang="0">
                <a:pos x="784" y="118"/>
              </a:cxn>
              <a:cxn ang="0">
                <a:pos x="716" y="61"/>
              </a:cxn>
              <a:cxn ang="0">
                <a:pos x="419" y="61"/>
              </a:cxn>
              <a:cxn ang="0">
                <a:pos x="332" y="109"/>
              </a:cxn>
              <a:cxn ang="0">
                <a:pos x="256" y="157"/>
              </a:cxn>
              <a:cxn ang="0">
                <a:pos x="169" y="185"/>
              </a:cxn>
              <a:cxn ang="0">
                <a:pos x="169" y="358"/>
              </a:cxn>
            </a:cxnLst>
            <a:rect l="0" t="0" r="r" b="b"/>
            <a:pathLst>
              <a:path w="1052" h="1214">
                <a:moveTo>
                  <a:pt x="169" y="358"/>
                </a:moveTo>
                <a:cubicBezTo>
                  <a:pt x="159" y="361"/>
                  <a:pt x="147" y="361"/>
                  <a:pt x="140" y="368"/>
                </a:cubicBezTo>
                <a:cubicBezTo>
                  <a:pt x="124" y="384"/>
                  <a:pt x="102" y="425"/>
                  <a:pt x="102" y="425"/>
                </a:cubicBezTo>
                <a:cubicBezTo>
                  <a:pt x="99" y="467"/>
                  <a:pt x="108" y="511"/>
                  <a:pt x="92" y="550"/>
                </a:cubicBezTo>
                <a:cubicBezTo>
                  <a:pt x="83" y="571"/>
                  <a:pt x="35" y="589"/>
                  <a:pt x="35" y="589"/>
                </a:cubicBezTo>
                <a:cubicBezTo>
                  <a:pt x="0" y="640"/>
                  <a:pt x="16" y="696"/>
                  <a:pt x="35" y="752"/>
                </a:cubicBezTo>
                <a:cubicBezTo>
                  <a:pt x="43" y="802"/>
                  <a:pt x="41" y="835"/>
                  <a:pt x="83" y="867"/>
                </a:cubicBezTo>
                <a:cubicBezTo>
                  <a:pt x="101" y="881"/>
                  <a:pt x="140" y="905"/>
                  <a:pt x="140" y="905"/>
                </a:cubicBezTo>
                <a:cubicBezTo>
                  <a:pt x="172" y="1214"/>
                  <a:pt x="163" y="1040"/>
                  <a:pt x="726" y="1030"/>
                </a:cubicBezTo>
                <a:cubicBezTo>
                  <a:pt x="760" y="1008"/>
                  <a:pt x="781" y="987"/>
                  <a:pt x="803" y="953"/>
                </a:cubicBezTo>
                <a:cubicBezTo>
                  <a:pt x="826" y="881"/>
                  <a:pt x="794" y="972"/>
                  <a:pt x="832" y="896"/>
                </a:cubicBezTo>
                <a:cubicBezTo>
                  <a:pt x="837" y="887"/>
                  <a:pt x="834" y="874"/>
                  <a:pt x="841" y="867"/>
                </a:cubicBezTo>
                <a:cubicBezTo>
                  <a:pt x="857" y="851"/>
                  <a:pt x="899" y="829"/>
                  <a:pt x="899" y="829"/>
                </a:cubicBezTo>
                <a:cubicBezTo>
                  <a:pt x="902" y="813"/>
                  <a:pt x="902" y="796"/>
                  <a:pt x="908" y="781"/>
                </a:cubicBezTo>
                <a:cubicBezTo>
                  <a:pt x="912" y="772"/>
                  <a:pt x="924" y="769"/>
                  <a:pt x="928" y="761"/>
                </a:cubicBezTo>
                <a:cubicBezTo>
                  <a:pt x="955" y="708"/>
                  <a:pt x="933" y="687"/>
                  <a:pt x="995" y="665"/>
                </a:cubicBezTo>
                <a:cubicBezTo>
                  <a:pt x="1008" y="626"/>
                  <a:pt x="1017" y="602"/>
                  <a:pt x="1052" y="579"/>
                </a:cubicBezTo>
                <a:cubicBezTo>
                  <a:pt x="1042" y="454"/>
                  <a:pt x="1021" y="329"/>
                  <a:pt x="937" y="233"/>
                </a:cubicBezTo>
                <a:cubicBezTo>
                  <a:pt x="814" y="92"/>
                  <a:pt x="967" y="275"/>
                  <a:pt x="832" y="147"/>
                </a:cubicBezTo>
                <a:cubicBezTo>
                  <a:pt x="805" y="121"/>
                  <a:pt x="821" y="131"/>
                  <a:pt x="784" y="118"/>
                </a:cubicBezTo>
                <a:cubicBezTo>
                  <a:pt x="754" y="90"/>
                  <a:pt x="757" y="74"/>
                  <a:pt x="716" y="61"/>
                </a:cubicBezTo>
                <a:cubicBezTo>
                  <a:pt x="631" y="0"/>
                  <a:pt x="516" y="44"/>
                  <a:pt x="419" y="61"/>
                </a:cubicBezTo>
                <a:cubicBezTo>
                  <a:pt x="375" y="103"/>
                  <a:pt x="403" y="85"/>
                  <a:pt x="332" y="109"/>
                </a:cubicBezTo>
                <a:cubicBezTo>
                  <a:pt x="301" y="120"/>
                  <a:pt x="288" y="146"/>
                  <a:pt x="256" y="157"/>
                </a:cubicBezTo>
                <a:cubicBezTo>
                  <a:pt x="227" y="167"/>
                  <a:pt x="169" y="185"/>
                  <a:pt x="169" y="185"/>
                </a:cubicBezTo>
                <a:cubicBezTo>
                  <a:pt x="146" y="260"/>
                  <a:pt x="159" y="204"/>
                  <a:pt x="169" y="358"/>
                </a:cubicBezTo>
                <a:close/>
              </a:path>
            </a:pathLst>
          </a:custGeom>
          <a:noFill/>
          <a:ln w="76200" cap="flat" cmpd="sng">
            <a:solidFill>
              <a:srgbClr val="CC3399"/>
            </a:solidFill>
            <a:prstDash val="solid"/>
            <a:round/>
            <a:headEnd/>
            <a:tailEnd/>
          </a:ln>
          <a:effectLst/>
        </p:spPr>
        <p:txBody>
          <a:bodyPr/>
          <a:lstStyle/>
          <a:p>
            <a:pPr>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endParaRPr>
          </a:p>
        </p:txBody>
      </p:sp>
      <p:sp>
        <p:nvSpPr>
          <p:cNvPr id="3" name="Rectangle 2"/>
          <p:cNvSpPr/>
          <p:nvPr/>
        </p:nvSpPr>
        <p:spPr>
          <a:xfrm>
            <a:off x="2476500" y="2241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800" y="57150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5791200" y="2241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7391400" y="197673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7733802" y="3435421"/>
            <a:ext cx="64633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388782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4494" y="1382324"/>
            <a:ext cx="7231468"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Answer Key</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488618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553565977"/>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207234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1596828590"/>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2206748154"/>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FF"/>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32680072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228600" y="304800"/>
            <a:ext cx="8458200" cy="5826125"/>
          </a:xfrm>
        </p:spPr>
        <p:txBody>
          <a:bodyPr/>
          <a:lstStyle/>
          <a:p>
            <a:pPr eaLnBrk="1" hangingPunct="1"/>
            <a:r>
              <a:rPr lang="en-US" dirty="0" smtClean="0"/>
              <a:t>This is the largest organelle in the cell</a:t>
            </a:r>
            <a:r>
              <a:rPr lang="en-US" dirty="0"/>
              <a:t>?</a:t>
            </a:r>
            <a:endParaRPr lang="en-US" dirty="0" smtClean="0"/>
          </a:p>
          <a:p>
            <a:pPr eaLnBrk="1" hangingPunct="1"/>
            <a:endParaRPr lang="en-US" dirty="0" smtClean="0"/>
          </a:p>
        </p:txBody>
      </p:sp>
      <p:pic>
        <p:nvPicPr>
          <p:cNvPr id="30723" name="Picture 5" descr="http://www.bioweb.uncc.edu/1110Lab/notes/notes1/labpics/Cheek%20Cell%20(Goo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0"/>
            <a:ext cx="8610600" cy="55626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24800" y="12192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497605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228600" y="304800"/>
            <a:ext cx="8458200" cy="5826125"/>
          </a:xfrm>
        </p:spPr>
        <p:txBody>
          <a:bodyPr/>
          <a:lstStyle/>
          <a:p>
            <a:pPr eaLnBrk="1" hangingPunct="1"/>
            <a:r>
              <a:rPr lang="en-US" dirty="0" smtClean="0"/>
              <a:t>This is the largest organelle in the cell</a:t>
            </a:r>
            <a:r>
              <a:rPr lang="en-US" dirty="0"/>
              <a:t>?</a:t>
            </a:r>
            <a:endParaRPr lang="en-US" dirty="0" smtClean="0"/>
          </a:p>
          <a:p>
            <a:pPr eaLnBrk="1" hangingPunct="1"/>
            <a:endParaRPr lang="en-US" dirty="0" smtClean="0"/>
          </a:p>
        </p:txBody>
      </p:sp>
      <p:pic>
        <p:nvPicPr>
          <p:cNvPr id="30723" name="Picture 5" descr="http://www.bioweb.uncc.edu/1110Lab/notes/notes1/labpics/Cheek%20Cell%20(Goo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0"/>
            <a:ext cx="8610600" cy="55626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24800" y="12192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457200" y="5638800"/>
            <a:ext cx="66864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nd the answer is…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361035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228600" y="304800"/>
            <a:ext cx="8458200" cy="5826125"/>
          </a:xfrm>
        </p:spPr>
        <p:txBody>
          <a:bodyPr/>
          <a:lstStyle/>
          <a:p>
            <a:pPr eaLnBrk="1" hangingPunct="1"/>
            <a:r>
              <a:rPr lang="en-US" dirty="0" smtClean="0"/>
              <a:t>This is the largest organelle in the cell</a:t>
            </a:r>
            <a:r>
              <a:rPr lang="en-US" dirty="0"/>
              <a:t>?</a:t>
            </a:r>
            <a:endParaRPr lang="en-US" dirty="0" smtClean="0"/>
          </a:p>
          <a:p>
            <a:pPr eaLnBrk="1" hangingPunct="1"/>
            <a:endParaRPr lang="en-US" dirty="0" smtClean="0"/>
          </a:p>
        </p:txBody>
      </p:sp>
      <p:pic>
        <p:nvPicPr>
          <p:cNvPr id="30723" name="Picture 5" descr="http://www.bioweb.uncc.edu/1110Lab/notes/notes1/labpics/Cheek%20Cell%20(Goo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0"/>
            <a:ext cx="8610600" cy="55626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24800" y="12192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457200" y="5638800"/>
            <a:ext cx="66864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nd the answer is…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799043" y="3063270"/>
            <a:ext cx="7502375" cy="1569660"/>
          </a:xfrm>
          <a:prstGeom prst="rect">
            <a:avLst/>
          </a:prstGeom>
          <a:noFill/>
        </p:spPr>
        <p:txBody>
          <a:bodyPr wrap="none" lIns="91440" tIns="45720" rIns="91440" bIns="45720">
            <a:spAutoFit/>
          </a:bodyPr>
          <a:lstStyle/>
          <a:p>
            <a:pPr algn="ctr"/>
            <a:r>
              <a:rPr lang="en-US" sz="9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Nucleus</a:t>
            </a:r>
            <a:endParaRPr lang="en-US" sz="9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Freeform 4"/>
          <p:cNvSpPr/>
          <p:nvPr/>
        </p:nvSpPr>
        <p:spPr>
          <a:xfrm>
            <a:off x="2046514" y="2460171"/>
            <a:ext cx="522515" cy="413658"/>
          </a:xfrm>
          <a:custGeom>
            <a:avLst/>
            <a:gdLst>
              <a:gd name="connsiteX0" fmla="*/ 87086 w 522515"/>
              <a:gd name="connsiteY0" fmla="*/ 87086 h 413658"/>
              <a:gd name="connsiteX1" fmla="*/ 32657 w 522515"/>
              <a:gd name="connsiteY1" fmla="*/ 108858 h 413658"/>
              <a:gd name="connsiteX2" fmla="*/ 21772 w 522515"/>
              <a:gd name="connsiteY2" fmla="*/ 141515 h 413658"/>
              <a:gd name="connsiteX3" fmla="*/ 0 w 522515"/>
              <a:gd name="connsiteY3" fmla="*/ 163286 h 413658"/>
              <a:gd name="connsiteX4" fmla="*/ 10886 w 522515"/>
              <a:gd name="connsiteY4" fmla="*/ 261258 h 413658"/>
              <a:gd name="connsiteX5" fmla="*/ 43543 w 522515"/>
              <a:gd name="connsiteY5" fmla="*/ 326572 h 413658"/>
              <a:gd name="connsiteX6" fmla="*/ 87086 w 522515"/>
              <a:gd name="connsiteY6" fmla="*/ 370115 h 413658"/>
              <a:gd name="connsiteX7" fmla="*/ 152400 w 522515"/>
              <a:gd name="connsiteY7" fmla="*/ 413658 h 413658"/>
              <a:gd name="connsiteX8" fmla="*/ 370115 w 522515"/>
              <a:gd name="connsiteY8" fmla="*/ 402772 h 413658"/>
              <a:gd name="connsiteX9" fmla="*/ 402772 w 522515"/>
              <a:gd name="connsiteY9" fmla="*/ 381000 h 413658"/>
              <a:gd name="connsiteX10" fmla="*/ 435429 w 522515"/>
              <a:gd name="connsiteY10" fmla="*/ 315686 h 413658"/>
              <a:gd name="connsiteX11" fmla="*/ 446315 w 522515"/>
              <a:gd name="connsiteY11" fmla="*/ 272143 h 413658"/>
              <a:gd name="connsiteX12" fmla="*/ 489857 w 522515"/>
              <a:gd name="connsiteY12" fmla="*/ 195943 h 413658"/>
              <a:gd name="connsiteX13" fmla="*/ 511629 w 522515"/>
              <a:gd name="connsiteY13" fmla="*/ 174172 h 413658"/>
              <a:gd name="connsiteX14" fmla="*/ 522515 w 522515"/>
              <a:gd name="connsiteY14" fmla="*/ 141515 h 413658"/>
              <a:gd name="connsiteX15" fmla="*/ 511629 w 522515"/>
              <a:gd name="connsiteY15" fmla="*/ 97972 h 413658"/>
              <a:gd name="connsiteX16" fmla="*/ 457200 w 522515"/>
              <a:gd name="connsiteY16" fmla="*/ 54429 h 413658"/>
              <a:gd name="connsiteX17" fmla="*/ 391886 w 522515"/>
              <a:gd name="connsiteY17" fmla="*/ 32658 h 413658"/>
              <a:gd name="connsiteX18" fmla="*/ 326572 w 522515"/>
              <a:gd name="connsiteY18" fmla="*/ 10886 h 413658"/>
              <a:gd name="connsiteX19" fmla="*/ 293915 w 522515"/>
              <a:gd name="connsiteY19" fmla="*/ 0 h 413658"/>
              <a:gd name="connsiteX20" fmla="*/ 217715 w 522515"/>
              <a:gd name="connsiteY20" fmla="*/ 10886 h 413658"/>
              <a:gd name="connsiteX21" fmla="*/ 141515 w 522515"/>
              <a:gd name="connsiteY21" fmla="*/ 32658 h 413658"/>
              <a:gd name="connsiteX22" fmla="*/ 119743 w 522515"/>
              <a:gd name="connsiteY22" fmla="*/ 54429 h 413658"/>
              <a:gd name="connsiteX23" fmla="*/ 54429 w 522515"/>
              <a:gd name="connsiteY23" fmla="*/ 87086 h 413658"/>
              <a:gd name="connsiteX24" fmla="*/ 32657 w 522515"/>
              <a:gd name="connsiteY24" fmla="*/ 87086 h 41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2515" h="413658">
                <a:moveTo>
                  <a:pt x="87086" y="87086"/>
                </a:moveTo>
                <a:cubicBezTo>
                  <a:pt x="68943" y="94343"/>
                  <a:pt x="47668" y="96348"/>
                  <a:pt x="32657" y="108858"/>
                </a:cubicBezTo>
                <a:cubicBezTo>
                  <a:pt x="23842" y="116204"/>
                  <a:pt x="27676" y="131676"/>
                  <a:pt x="21772" y="141515"/>
                </a:cubicBezTo>
                <a:cubicBezTo>
                  <a:pt x="16492" y="150316"/>
                  <a:pt x="7257" y="156029"/>
                  <a:pt x="0" y="163286"/>
                </a:cubicBezTo>
                <a:cubicBezTo>
                  <a:pt x="3629" y="195943"/>
                  <a:pt x="5484" y="228847"/>
                  <a:pt x="10886" y="261258"/>
                </a:cubicBezTo>
                <a:cubicBezTo>
                  <a:pt x="14882" y="285236"/>
                  <a:pt x="27980" y="308415"/>
                  <a:pt x="43543" y="326572"/>
                </a:cubicBezTo>
                <a:cubicBezTo>
                  <a:pt x="56901" y="342157"/>
                  <a:pt x="72572" y="355601"/>
                  <a:pt x="87086" y="370115"/>
                </a:cubicBezTo>
                <a:cubicBezTo>
                  <a:pt x="127857" y="410886"/>
                  <a:pt x="105138" y="397904"/>
                  <a:pt x="152400" y="413658"/>
                </a:cubicBezTo>
                <a:cubicBezTo>
                  <a:pt x="224972" y="410029"/>
                  <a:pt x="298063" y="412170"/>
                  <a:pt x="370115" y="402772"/>
                </a:cubicBezTo>
                <a:cubicBezTo>
                  <a:pt x="383088" y="401080"/>
                  <a:pt x="393521" y="390251"/>
                  <a:pt x="402772" y="381000"/>
                </a:cubicBezTo>
                <a:cubicBezTo>
                  <a:pt x="421854" y="361917"/>
                  <a:pt x="428346" y="340475"/>
                  <a:pt x="435429" y="315686"/>
                </a:cubicBezTo>
                <a:cubicBezTo>
                  <a:pt x="439539" y="301301"/>
                  <a:pt x="441062" y="286151"/>
                  <a:pt x="446315" y="272143"/>
                </a:cubicBezTo>
                <a:cubicBezTo>
                  <a:pt x="454203" y="251109"/>
                  <a:pt x="474995" y="214521"/>
                  <a:pt x="489857" y="195943"/>
                </a:cubicBezTo>
                <a:cubicBezTo>
                  <a:pt x="496268" y="187929"/>
                  <a:pt x="504372" y="181429"/>
                  <a:pt x="511629" y="174172"/>
                </a:cubicBezTo>
                <a:cubicBezTo>
                  <a:pt x="515258" y="163286"/>
                  <a:pt x="522515" y="152990"/>
                  <a:pt x="522515" y="141515"/>
                </a:cubicBezTo>
                <a:cubicBezTo>
                  <a:pt x="522515" y="126554"/>
                  <a:pt x="518320" y="111354"/>
                  <a:pt x="511629" y="97972"/>
                </a:cubicBezTo>
                <a:cubicBezTo>
                  <a:pt x="505166" y="85046"/>
                  <a:pt x="467090" y="58824"/>
                  <a:pt x="457200" y="54429"/>
                </a:cubicBezTo>
                <a:cubicBezTo>
                  <a:pt x="436229" y="45109"/>
                  <a:pt x="413657" y="39915"/>
                  <a:pt x="391886" y="32658"/>
                </a:cubicBezTo>
                <a:lnTo>
                  <a:pt x="326572" y="10886"/>
                </a:lnTo>
                <a:lnTo>
                  <a:pt x="293915" y="0"/>
                </a:lnTo>
                <a:cubicBezTo>
                  <a:pt x="268515" y="3629"/>
                  <a:pt x="242959" y="6296"/>
                  <a:pt x="217715" y="10886"/>
                </a:cubicBezTo>
                <a:cubicBezTo>
                  <a:pt x="187643" y="16354"/>
                  <a:pt x="169496" y="23331"/>
                  <a:pt x="141515" y="32658"/>
                </a:cubicBezTo>
                <a:cubicBezTo>
                  <a:pt x="134258" y="39915"/>
                  <a:pt x="127757" y="48018"/>
                  <a:pt x="119743" y="54429"/>
                </a:cubicBezTo>
                <a:cubicBezTo>
                  <a:pt x="98337" y="71553"/>
                  <a:pt x="81256" y="81721"/>
                  <a:pt x="54429" y="87086"/>
                </a:cubicBezTo>
                <a:cubicBezTo>
                  <a:pt x="47313" y="88509"/>
                  <a:pt x="39914" y="87086"/>
                  <a:pt x="32657" y="87086"/>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259286" y="4528457"/>
            <a:ext cx="250371" cy="468086"/>
          </a:xfrm>
          <a:custGeom>
            <a:avLst/>
            <a:gdLst>
              <a:gd name="connsiteX0" fmla="*/ 228600 w 250371"/>
              <a:gd name="connsiteY0" fmla="*/ 87086 h 468086"/>
              <a:gd name="connsiteX1" fmla="*/ 185057 w 250371"/>
              <a:gd name="connsiteY1" fmla="*/ 32657 h 468086"/>
              <a:gd name="connsiteX2" fmla="*/ 87085 w 250371"/>
              <a:gd name="connsiteY2" fmla="*/ 32657 h 468086"/>
              <a:gd name="connsiteX3" fmla="*/ 21771 w 250371"/>
              <a:gd name="connsiteY3" fmla="*/ 130629 h 468086"/>
              <a:gd name="connsiteX4" fmla="*/ 0 w 250371"/>
              <a:gd name="connsiteY4" fmla="*/ 195943 h 468086"/>
              <a:gd name="connsiteX5" fmla="*/ 21771 w 250371"/>
              <a:gd name="connsiteY5" fmla="*/ 337457 h 468086"/>
              <a:gd name="connsiteX6" fmla="*/ 32657 w 250371"/>
              <a:gd name="connsiteY6" fmla="*/ 370114 h 468086"/>
              <a:gd name="connsiteX7" fmla="*/ 54428 w 250371"/>
              <a:gd name="connsiteY7" fmla="*/ 391886 h 468086"/>
              <a:gd name="connsiteX8" fmla="*/ 65314 w 250371"/>
              <a:gd name="connsiteY8" fmla="*/ 424543 h 468086"/>
              <a:gd name="connsiteX9" fmla="*/ 97971 w 250371"/>
              <a:gd name="connsiteY9" fmla="*/ 446314 h 468086"/>
              <a:gd name="connsiteX10" fmla="*/ 119743 w 250371"/>
              <a:gd name="connsiteY10" fmla="*/ 468086 h 468086"/>
              <a:gd name="connsiteX11" fmla="*/ 206828 w 250371"/>
              <a:gd name="connsiteY11" fmla="*/ 457200 h 468086"/>
              <a:gd name="connsiteX12" fmla="*/ 228600 w 250371"/>
              <a:gd name="connsiteY12" fmla="*/ 435429 h 468086"/>
              <a:gd name="connsiteX13" fmla="*/ 250371 w 250371"/>
              <a:gd name="connsiteY13" fmla="*/ 359229 h 468086"/>
              <a:gd name="connsiteX14" fmla="*/ 239485 w 250371"/>
              <a:gd name="connsiteY14" fmla="*/ 250372 h 468086"/>
              <a:gd name="connsiteX15" fmla="*/ 206828 w 250371"/>
              <a:gd name="connsiteY15" fmla="*/ 152400 h 468086"/>
              <a:gd name="connsiteX16" fmla="*/ 195943 w 250371"/>
              <a:gd name="connsiteY16" fmla="*/ 119743 h 468086"/>
              <a:gd name="connsiteX17" fmla="*/ 163285 w 250371"/>
              <a:gd name="connsiteY17" fmla="*/ 65314 h 468086"/>
              <a:gd name="connsiteX18" fmla="*/ 130628 w 250371"/>
              <a:gd name="connsiteY18" fmla="*/ 54429 h 468086"/>
              <a:gd name="connsiteX19" fmla="*/ 97971 w 250371"/>
              <a:gd name="connsiteY19" fmla="*/ 32657 h 468086"/>
              <a:gd name="connsiteX20" fmla="*/ 76200 w 250371"/>
              <a:gd name="connsiteY20" fmla="*/ 0 h 46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371" h="468086">
                <a:moveTo>
                  <a:pt x="228600" y="87086"/>
                </a:moveTo>
                <a:cubicBezTo>
                  <a:pt x="214086" y="68943"/>
                  <a:pt x="202698" y="47778"/>
                  <a:pt x="185057" y="32657"/>
                </a:cubicBezTo>
                <a:cubicBezTo>
                  <a:pt x="158883" y="10223"/>
                  <a:pt x="110969" y="28677"/>
                  <a:pt x="87085" y="32657"/>
                </a:cubicBezTo>
                <a:cubicBezTo>
                  <a:pt x="13696" y="106047"/>
                  <a:pt x="43768" y="57307"/>
                  <a:pt x="21771" y="130629"/>
                </a:cubicBezTo>
                <a:cubicBezTo>
                  <a:pt x="15177" y="152610"/>
                  <a:pt x="0" y="195943"/>
                  <a:pt x="0" y="195943"/>
                </a:cubicBezTo>
                <a:cubicBezTo>
                  <a:pt x="3474" y="220263"/>
                  <a:pt x="15727" y="310259"/>
                  <a:pt x="21771" y="337457"/>
                </a:cubicBezTo>
                <a:cubicBezTo>
                  <a:pt x="24260" y="348658"/>
                  <a:pt x="26753" y="360275"/>
                  <a:pt x="32657" y="370114"/>
                </a:cubicBezTo>
                <a:cubicBezTo>
                  <a:pt x="37937" y="378915"/>
                  <a:pt x="47171" y="384629"/>
                  <a:pt x="54428" y="391886"/>
                </a:cubicBezTo>
                <a:cubicBezTo>
                  <a:pt x="58057" y="402772"/>
                  <a:pt x="58146" y="415583"/>
                  <a:pt x="65314" y="424543"/>
                </a:cubicBezTo>
                <a:cubicBezTo>
                  <a:pt x="73487" y="434759"/>
                  <a:pt x="87755" y="438141"/>
                  <a:pt x="97971" y="446314"/>
                </a:cubicBezTo>
                <a:cubicBezTo>
                  <a:pt x="105985" y="452725"/>
                  <a:pt x="112486" y="460829"/>
                  <a:pt x="119743" y="468086"/>
                </a:cubicBezTo>
                <a:cubicBezTo>
                  <a:pt x="148771" y="464457"/>
                  <a:pt x="178807" y="465606"/>
                  <a:pt x="206828" y="457200"/>
                </a:cubicBezTo>
                <a:cubicBezTo>
                  <a:pt x="216658" y="454251"/>
                  <a:pt x="223320" y="444230"/>
                  <a:pt x="228600" y="435429"/>
                </a:cubicBezTo>
                <a:cubicBezTo>
                  <a:pt x="235291" y="424278"/>
                  <a:pt x="248339" y="367357"/>
                  <a:pt x="250371" y="359229"/>
                </a:cubicBezTo>
                <a:cubicBezTo>
                  <a:pt x="246742" y="322943"/>
                  <a:pt x="246205" y="286214"/>
                  <a:pt x="239485" y="250372"/>
                </a:cubicBezTo>
                <a:cubicBezTo>
                  <a:pt x="239482" y="250358"/>
                  <a:pt x="212273" y="168736"/>
                  <a:pt x="206828" y="152400"/>
                </a:cubicBezTo>
                <a:lnTo>
                  <a:pt x="195943" y="119743"/>
                </a:lnTo>
                <a:cubicBezTo>
                  <a:pt x="187381" y="94056"/>
                  <a:pt x="188189" y="80256"/>
                  <a:pt x="163285" y="65314"/>
                </a:cubicBezTo>
                <a:cubicBezTo>
                  <a:pt x="153446" y="59411"/>
                  <a:pt x="141514" y="58057"/>
                  <a:pt x="130628" y="54429"/>
                </a:cubicBezTo>
                <a:cubicBezTo>
                  <a:pt x="119742" y="47172"/>
                  <a:pt x="107222" y="41908"/>
                  <a:pt x="97971" y="32657"/>
                </a:cubicBezTo>
                <a:cubicBezTo>
                  <a:pt x="88720" y="23406"/>
                  <a:pt x="76200" y="0"/>
                  <a:pt x="76200" y="0"/>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9039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smtClean="0"/>
              <a:t>Name these openings.</a:t>
            </a:r>
            <a:endParaRPr lang="en-US" dirty="0"/>
          </a:p>
        </p:txBody>
      </p:sp>
      <p:pic>
        <p:nvPicPr>
          <p:cNvPr id="1026" name="Picture 2" descr="http://leavingbio.net/cell%20structure_files/Cell%20Structure_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8600" y="914400"/>
            <a:ext cx="8686800" cy="5670886"/>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Right Arrow 3"/>
          <p:cNvSpPr/>
          <p:nvPr/>
        </p:nvSpPr>
        <p:spPr>
          <a:xfrm rot="656572">
            <a:off x="3810000" y="3759061"/>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716407">
            <a:off x="4948049" y="5218496"/>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48600" y="914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323036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smtClean="0"/>
              <a:t>Name these openings.</a:t>
            </a:r>
            <a:endParaRPr lang="en-US" dirty="0"/>
          </a:p>
        </p:txBody>
      </p:sp>
      <p:pic>
        <p:nvPicPr>
          <p:cNvPr id="1026" name="Picture 2" descr="http://leavingbio.net/cell%20structure_files/Cell%20Structure_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8600" y="914400"/>
            <a:ext cx="8686800" cy="5670886"/>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Right Arrow 3"/>
          <p:cNvSpPr/>
          <p:nvPr/>
        </p:nvSpPr>
        <p:spPr>
          <a:xfrm rot="656572">
            <a:off x="3810000" y="3759061"/>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716407">
            <a:off x="4948049" y="5218496"/>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48600" y="914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038600" y="953478"/>
            <a:ext cx="40318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nd the answer is…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11940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smtClean="0"/>
              <a:t>Name these openings.</a:t>
            </a:r>
            <a:endParaRPr lang="en-US" dirty="0"/>
          </a:p>
        </p:txBody>
      </p:sp>
      <p:pic>
        <p:nvPicPr>
          <p:cNvPr id="1026" name="Picture 2" descr="http://leavingbio.net/cell%20structure_files/Cell%20Structure_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8600" y="914400"/>
            <a:ext cx="8686800" cy="5670886"/>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Right Arrow 3"/>
          <p:cNvSpPr/>
          <p:nvPr/>
        </p:nvSpPr>
        <p:spPr>
          <a:xfrm rot="656572">
            <a:off x="3810000" y="3759061"/>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716407">
            <a:off x="4948049" y="5218496"/>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48600" y="914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038600" y="953478"/>
            <a:ext cx="40318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nd the answer is…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Rectangle 1"/>
          <p:cNvSpPr/>
          <p:nvPr/>
        </p:nvSpPr>
        <p:spPr>
          <a:xfrm>
            <a:off x="733849" y="1606897"/>
            <a:ext cx="5320687"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Nuclear Pores /</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Openings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476876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897563"/>
          </a:xfrm>
        </p:spPr>
        <p:txBody>
          <a:bodyPr/>
          <a:lstStyle/>
          <a:p>
            <a:r>
              <a:rPr lang="en-US" dirty="0" smtClean="0"/>
              <a:t>This genetic molecule is contained in the nucleus?</a:t>
            </a:r>
            <a:endParaRPr lang="en-US" dirty="0"/>
          </a:p>
        </p:txBody>
      </p:sp>
      <p:pic>
        <p:nvPicPr>
          <p:cNvPr id="2050" name="Picture 2" descr="http://www.bowdoin.edu/faculty/a/aolins/images/nu-dkf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0" y="1524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174152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897563"/>
          </a:xfrm>
        </p:spPr>
        <p:txBody>
          <a:bodyPr/>
          <a:lstStyle/>
          <a:p>
            <a:r>
              <a:rPr lang="en-US" dirty="0" smtClean="0"/>
              <a:t>This genetic molecule is contained in the nucleus?</a:t>
            </a:r>
            <a:endParaRPr lang="en-US" dirty="0"/>
          </a:p>
        </p:txBody>
      </p:sp>
      <p:pic>
        <p:nvPicPr>
          <p:cNvPr id="2050" name="Picture 2" descr="http://www.bowdoin.edu/faculty/a/aolins/images/nu-dkf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0" y="1524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424713" y="5867400"/>
            <a:ext cx="414728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nd the answer is…</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271974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897563"/>
          </a:xfrm>
        </p:spPr>
        <p:txBody>
          <a:bodyPr/>
          <a:lstStyle/>
          <a:p>
            <a:r>
              <a:rPr lang="en-US" dirty="0" smtClean="0"/>
              <a:t>This genetic molecule is contained in the nucleus?</a:t>
            </a:r>
            <a:endParaRPr lang="en-US" dirty="0"/>
          </a:p>
        </p:txBody>
      </p:sp>
      <p:pic>
        <p:nvPicPr>
          <p:cNvPr id="2050" name="Picture 2" descr="http://www.bowdoin.edu/faculty/a/aolins/images/nu-dkf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0" y="15240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762000" y="1676400"/>
            <a:ext cx="5698932" cy="923330"/>
          </a:xfrm>
          <a:prstGeom prst="rect">
            <a:avLst/>
          </a:prstGeom>
          <a:noFill/>
        </p:spPr>
        <p:txBody>
          <a:bodyPr wrap="none" lIns="91440" tIns="45720" rIns="91440" bIns="45720">
            <a:spAutoFit/>
          </a:bodyPr>
          <a:lstStyle/>
          <a:p>
            <a:pPr algn="ctr"/>
            <a:r>
              <a:rPr lang="en-US" sz="5400" b="1" cap="none" spc="0" dirty="0" smtClean="0">
                <a:ln w="17780" cmpd="sng">
                  <a:solidFill>
                    <a:sysClr val="windowText" lastClr="000000"/>
                  </a:solidFill>
                  <a:prstDash val="solid"/>
                  <a:miter lim="800000"/>
                </a:ln>
                <a:solidFill>
                  <a:srgbClr val="CC00FF"/>
                </a:solidFill>
                <a:effectLst>
                  <a:outerShdw blurRad="50800" algn="tl" rotWithShape="0">
                    <a:srgbClr val="000000"/>
                  </a:outerShdw>
                </a:effectLst>
              </a:rPr>
              <a:t>DNA / Chromatin</a:t>
            </a:r>
            <a:endParaRPr lang="en-US" sz="5400" b="1" cap="none" spc="0" dirty="0">
              <a:ln w="17780" cmpd="sng">
                <a:solidFill>
                  <a:sysClr val="windowText" lastClr="000000"/>
                </a:solidFill>
                <a:prstDash val="solid"/>
                <a:miter lim="800000"/>
              </a:ln>
              <a:solidFill>
                <a:srgbClr val="CC00FF"/>
              </a:solidFill>
              <a:effectLst>
                <a:outerShdw blurRad="50800" algn="tl" rotWithShape="0">
                  <a:srgbClr val="000000"/>
                </a:outerShdw>
              </a:effectLst>
            </a:endParaRPr>
          </a:p>
        </p:txBody>
      </p:sp>
      <p:sp>
        <p:nvSpPr>
          <p:cNvPr id="5" name="Rectangle 4"/>
          <p:cNvSpPr/>
          <p:nvPr/>
        </p:nvSpPr>
        <p:spPr>
          <a:xfrm>
            <a:off x="424713" y="5867400"/>
            <a:ext cx="414728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nd the answer is…</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5" descr="The image “http://publications.nigms.nih.gov/thenewgenetics/images/ch1_dnagenes.jpg” cannot be displayed, because it contains err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632387"/>
            <a:ext cx="5943600" cy="270769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40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1084197556"/>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FF"/>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11376831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smtClean="0">
                <a:solidFill>
                  <a:srgbClr val="CC00FF"/>
                </a:solidFill>
              </a:rPr>
              <a:t>This important organelle is a…</a:t>
            </a:r>
          </a:p>
          <a:p>
            <a:pPr lvl="1"/>
            <a:r>
              <a:rPr lang="en-US" dirty="0" smtClean="0">
                <a:solidFill>
                  <a:schemeClr val="accent2">
                    <a:lumMod val="60000"/>
                    <a:lumOff val="40000"/>
                  </a:schemeClr>
                </a:solidFill>
              </a:rPr>
              <a:t> </a:t>
            </a:r>
            <a:r>
              <a:rPr lang="en-US" dirty="0">
                <a:solidFill>
                  <a:schemeClr val="accent2">
                    <a:lumMod val="60000"/>
                    <a:lumOff val="40000"/>
                  </a:schemeClr>
                </a:solidFill>
              </a:rPr>
              <a:t>Round dark spot in center of </a:t>
            </a:r>
            <a:r>
              <a:rPr lang="en-US" dirty="0" smtClean="0">
                <a:solidFill>
                  <a:schemeClr val="accent2">
                    <a:lumMod val="60000"/>
                    <a:lumOff val="40000"/>
                  </a:schemeClr>
                </a:solidFill>
              </a:rPr>
              <a:t>nucleus</a:t>
            </a:r>
          </a:p>
          <a:p>
            <a:pPr lvl="1"/>
            <a:r>
              <a:rPr lang="en-US" dirty="0">
                <a:solidFill>
                  <a:srgbClr val="FF99FF"/>
                </a:solidFill>
              </a:rPr>
              <a:t> </a:t>
            </a:r>
            <a:r>
              <a:rPr lang="en-US" dirty="0" smtClean="0">
                <a:solidFill>
                  <a:srgbClr val="FF99FF"/>
                </a:solidFill>
              </a:rPr>
              <a:t>Only </a:t>
            </a:r>
            <a:r>
              <a:rPr lang="en-US" dirty="0">
                <a:solidFill>
                  <a:srgbClr val="FF99FF"/>
                </a:solidFill>
              </a:rPr>
              <a:t>visible when cell is not </a:t>
            </a:r>
            <a:r>
              <a:rPr lang="en-US" dirty="0" smtClean="0">
                <a:solidFill>
                  <a:srgbClr val="FF99FF"/>
                </a:solidFill>
              </a:rPr>
              <a:t>dividing</a:t>
            </a:r>
          </a:p>
          <a:p>
            <a:pPr lvl="1"/>
            <a:r>
              <a:rPr lang="en-US" dirty="0" smtClean="0">
                <a:solidFill>
                  <a:srgbClr val="6699FF"/>
                </a:solidFill>
              </a:rPr>
              <a:t> </a:t>
            </a:r>
            <a:r>
              <a:rPr lang="en-US" dirty="0">
                <a:solidFill>
                  <a:srgbClr val="6699FF"/>
                </a:solidFill>
              </a:rPr>
              <a:t>Contains RNA for protein </a:t>
            </a:r>
            <a:r>
              <a:rPr lang="en-US" dirty="0" smtClean="0">
                <a:solidFill>
                  <a:srgbClr val="6699FF"/>
                </a:solidFill>
              </a:rPr>
              <a:t>manufacturing</a:t>
            </a:r>
          </a:p>
          <a:p>
            <a:pPr lvl="1"/>
            <a:r>
              <a:rPr lang="en-US" dirty="0" smtClean="0">
                <a:solidFill>
                  <a:schemeClr val="accent2">
                    <a:lumMod val="40000"/>
                    <a:lumOff val="60000"/>
                  </a:schemeClr>
                </a:solidFill>
              </a:rPr>
              <a:t> </a:t>
            </a:r>
            <a:r>
              <a:rPr lang="en-US" dirty="0">
                <a:solidFill>
                  <a:schemeClr val="accent2">
                    <a:lumMod val="40000"/>
                    <a:lumOff val="60000"/>
                  </a:schemeClr>
                </a:solidFill>
              </a:rPr>
              <a:t>Makes ribosomes that travel out of nucleus</a:t>
            </a:r>
            <a:r>
              <a:rPr lang="en-US" dirty="0"/>
              <a:t>.</a:t>
            </a:r>
          </a:p>
          <a:p>
            <a:endParaRPr lang="en-US" dirty="0"/>
          </a:p>
        </p:txBody>
      </p:sp>
      <p:pic>
        <p:nvPicPr>
          <p:cNvPr id="5122" name="Picture 2" descr="https://encrypted-tbn2.gstatic.com/images?q=tbn:ANd9GcScF-mxQZdWSdVzX59r4-rK0E8kRa7jQv8doKGlBI0MzaGNw6pU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810000"/>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46251"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300854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smtClean="0">
                <a:solidFill>
                  <a:srgbClr val="CC00FF"/>
                </a:solidFill>
              </a:rPr>
              <a:t>This important organelle is a…</a:t>
            </a:r>
          </a:p>
          <a:p>
            <a:pPr lvl="1"/>
            <a:r>
              <a:rPr lang="en-US" dirty="0" smtClean="0">
                <a:solidFill>
                  <a:schemeClr val="accent2">
                    <a:lumMod val="60000"/>
                    <a:lumOff val="40000"/>
                  </a:schemeClr>
                </a:solidFill>
              </a:rPr>
              <a:t> </a:t>
            </a:r>
            <a:r>
              <a:rPr lang="en-US" dirty="0">
                <a:solidFill>
                  <a:schemeClr val="accent2">
                    <a:lumMod val="60000"/>
                    <a:lumOff val="40000"/>
                  </a:schemeClr>
                </a:solidFill>
              </a:rPr>
              <a:t>Round dark spot in center of </a:t>
            </a:r>
            <a:r>
              <a:rPr lang="en-US" dirty="0" smtClean="0">
                <a:solidFill>
                  <a:schemeClr val="accent2">
                    <a:lumMod val="60000"/>
                    <a:lumOff val="40000"/>
                  </a:schemeClr>
                </a:solidFill>
              </a:rPr>
              <a:t>nucleus</a:t>
            </a:r>
          </a:p>
          <a:p>
            <a:pPr lvl="1"/>
            <a:r>
              <a:rPr lang="en-US" dirty="0">
                <a:solidFill>
                  <a:srgbClr val="FF99FF"/>
                </a:solidFill>
              </a:rPr>
              <a:t> </a:t>
            </a:r>
            <a:r>
              <a:rPr lang="en-US" dirty="0" smtClean="0">
                <a:solidFill>
                  <a:srgbClr val="FF99FF"/>
                </a:solidFill>
              </a:rPr>
              <a:t>Only </a:t>
            </a:r>
            <a:r>
              <a:rPr lang="en-US" dirty="0">
                <a:solidFill>
                  <a:srgbClr val="FF99FF"/>
                </a:solidFill>
              </a:rPr>
              <a:t>visible when cell is not </a:t>
            </a:r>
            <a:r>
              <a:rPr lang="en-US" dirty="0" smtClean="0">
                <a:solidFill>
                  <a:srgbClr val="FF99FF"/>
                </a:solidFill>
              </a:rPr>
              <a:t>dividing</a:t>
            </a:r>
          </a:p>
          <a:p>
            <a:pPr lvl="1"/>
            <a:r>
              <a:rPr lang="en-US" dirty="0" smtClean="0">
                <a:solidFill>
                  <a:srgbClr val="6699FF"/>
                </a:solidFill>
              </a:rPr>
              <a:t> </a:t>
            </a:r>
            <a:r>
              <a:rPr lang="en-US" dirty="0">
                <a:solidFill>
                  <a:srgbClr val="6699FF"/>
                </a:solidFill>
              </a:rPr>
              <a:t>Contains RNA for protein </a:t>
            </a:r>
            <a:r>
              <a:rPr lang="en-US" dirty="0" smtClean="0">
                <a:solidFill>
                  <a:srgbClr val="6699FF"/>
                </a:solidFill>
              </a:rPr>
              <a:t>manufacturing</a:t>
            </a:r>
          </a:p>
          <a:p>
            <a:pPr lvl="1"/>
            <a:r>
              <a:rPr lang="en-US" dirty="0" smtClean="0">
                <a:solidFill>
                  <a:schemeClr val="accent2">
                    <a:lumMod val="40000"/>
                    <a:lumOff val="60000"/>
                  </a:schemeClr>
                </a:solidFill>
              </a:rPr>
              <a:t> </a:t>
            </a:r>
            <a:r>
              <a:rPr lang="en-US" dirty="0">
                <a:solidFill>
                  <a:schemeClr val="accent2">
                    <a:lumMod val="40000"/>
                    <a:lumOff val="60000"/>
                  </a:schemeClr>
                </a:solidFill>
              </a:rPr>
              <a:t>Makes ribosomes that travel out of nucleus</a:t>
            </a:r>
            <a:r>
              <a:rPr lang="en-US" dirty="0"/>
              <a:t>.</a:t>
            </a:r>
          </a:p>
          <a:p>
            <a:endParaRPr lang="en-US" dirty="0"/>
          </a:p>
        </p:txBody>
      </p:sp>
      <p:pic>
        <p:nvPicPr>
          <p:cNvPr id="5122" name="Picture 2" descr="https://encrypted-tbn2.gstatic.com/images?q=tbn:ANd9GcScF-mxQZdWSdVzX59r4-rK0E8kRa7jQv8doKGlBI0MzaGNw6pU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810000"/>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46251"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81000" y="5867400"/>
            <a:ext cx="477406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nd the answer is..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394365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smtClean="0">
                <a:solidFill>
                  <a:srgbClr val="CC00FF"/>
                </a:solidFill>
              </a:rPr>
              <a:t>This important organelle is a…</a:t>
            </a:r>
          </a:p>
          <a:p>
            <a:pPr lvl="1"/>
            <a:r>
              <a:rPr lang="en-US" dirty="0" smtClean="0">
                <a:solidFill>
                  <a:schemeClr val="accent2">
                    <a:lumMod val="60000"/>
                    <a:lumOff val="40000"/>
                  </a:schemeClr>
                </a:solidFill>
              </a:rPr>
              <a:t> </a:t>
            </a:r>
            <a:r>
              <a:rPr lang="en-US" dirty="0">
                <a:solidFill>
                  <a:schemeClr val="accent2">
                    <a:lumMod val="60000"/>
                    <a:lumOff val="40000"/>
                  </a:schemeClr>
                </a:solidFill>
              </a:rPr>
              <a:t>Round dark spot in center of </a:t>
            </a:r>
            <a:r>
              <a:rPr lang="en-US" dirty="0" smtClean="0">
                <a:solidFill>
                  <a:schemeClr val="accent2">
                    <a:lumMod val="60000"/>
                    <a:lumOff val="40000"/>
                  </a:schemeClr>
                </a:solidFill>
              </a:rPr>
              <a:t>nucleus</a:t>
            </a:r>
          </a:p>
          <a:p>
            <a:pPr lvl="1"/>
            <a:r>
              <a:rPr lang="en-US" dirty="0">
                <a:solidFill>
                  <a:srgbClr val="FF99FF"/>
                </a:solidFill>
              </a:rPr>
              <a:t> </a:t>
            </a:r>
            <a:r>
              <a:rPr lang="en-US" dirty="0" smtClean="0">
                <a:solidFill>
                  <a:srgbClr val="FF99FF"/>
                </a:solidFill>
              </a:rPr>
              <a:t>Only </a:t>
            </a:r>
            <a:r>
              <a:rPr lang="en-US" dirty="0">
                <a:solidFill>
                  <a:srgbClr val="FF99FF"/>
                </a:solidFill>
              </a:rPr>
              <a:t>visible when cell is not </a:t>
            </a:r>
            <a:r>
              <a:rPr lang="en-US" dirty="0" smtClean="0">
                <a:solidFill>
                  <a:srgbClr val="FF99FF"/>
                </a:solidFill>
              </a:rPr>
              <a:t>dividing</a:t>
            </a:r>
          </a:p>
          <a:p>
            <a:pPr lvl="1"/>
            <a:r>
              <a:rPr lang="en-US" dirty="0" smtClean="0">
                <a:solidFill>
                  <a:srgbClr val="6699FF"/>
                </a:solidFill>
              </a:rPr>
              <a:t> </a:t>
            </a:r>
            <a:r>
              <a:rPr lang="en-US" dirty="0">
                <a:solidFill>
                  <a:srgbClr val="6699FF"/>
                </a:solidFill>
              </a:rPr>
              <a:t>Contains RNA for protein </a:t>
            </a:r>
            <a:r>
              <a:rPr lang="en-US" dirty="0" smtClean="0">
                <a:solidFill>
                  <a:srgbClr val="6699FF"/>
                </a:solidFill>
              </a:rPr>
              <a:t>manufacturing</a:t>
            </a:r>
          </a:p>
          <a:p>
            <a:pPr lvl="1"/>
            <a:r>
              <a:rPr lang="en-US" dirty="0" smtClean="0">
                <a:solidFill>
                  <a:schemeClr val="accent2">
                    <a:lumMod val="40000"/>
                    <a:lumOff val="60000"/>
                  </a:schemeClr>
                </a:solidFill>
              </a:rPr>
              <a:t> </a:t>
            </a:r>
            <a:r>
              <a:rPr lang="en-US" dirty="0">
                <a:solidFill>
                  <a:schemeClr val="accent2">
                    <a:lumMod val="40000"/>
                    <a:lumOff val="60000"/>
                  </a:schemeClr>
                </a:solidFill>
              </a:rPr>
              <a:t>Makes ribosomes that travel out of nucleus</a:t>
            </a:r>
            <a:r>
              <a:rPr lang="en-US" dirty="0"/>
              <a:t>.</a:t>
            </a:r>
          </a:p>
          <a:p>
            <a:endParaRPr lang="en-US" dirty="0"/>
          </a:p>
        </p:txBody>
      </p:sp>
      <p:pic>
        <p:nvPicPr>
          <p:cNvPr id="5122" name="Picture 2" descr="https://encrypted-tbn2.gstatic.com/images?q=tbn:ANd9GcScF-mxQZdWSdVzX59r4-rK0E8kRa7jQv8doKGlBI0MzaGNw6pU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810000"/>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46251" y="152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81000" y="5867400"/>
            <a:ext cx="477406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nd the answer is..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Rectangle 1"/>
          <p:cNvSpPr/>
          <p:nvPr/>
        </p:nvSpPr>
        <p:spPr>
          <a:xfrm>
            <a:off x="370114" y="2895600"/>
            <a:ext cx="7984878" cy="1446550"/>
          </a:xfrm>
          <a:prstGeom prst="rect">
            <a:avLst/>
          </a:prstGeom>
          <a:noFill/>
        </p:spPr>
        <p:txBody>
          <a:bodyPr wrap="none" lIns="91440" tIns="45720" rIns="91440" bIns="45720">
            <a:spAutoFit/>
          </a:bodyPr>
          <a:lstStyle/>
          <a:p>
            <a:pPr algn="ctr"/>
            <a:r>
              <a:rPr lang="en-US" sz="88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Nucleolus</a:t>
            </a:r>
            <a:endParaRPr lang="en-US" sz="88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Freeform 5"/>
          <p:cNvSpPr/>
          <p:nvPr/>
        </p:nvSpPr>
        <p:spPr>
          <a:xfrm>
            <a:off x="4288971" y="4103914"/>
            <a:ext cx="2711726" cy="1817915"/>
          </a:xfrm>
          <a:custGeom>
            <a:avLst/>
            <a:gdLst>
              <a:gd name="connsiteX0" fmla="*/ 544286 w 2711726"/>
              <a:gd name="connsiteY0" fmla="*/ 54429 h 1817915"/>
              <a:gd name="connsiteX1" fmla="*/ 489858 w 2711726"/>
              <a:gd name="connsiteY1" fmla="*/ 97972 h 1817915"/>
              <a:gd name="connsiteX2" fmla="*/ 457200 w 2711726"/>
              <a:gd name="connsiteY2" fmla="*/ 108857 h 1817915"/>
              <a:gd name="connsiteX3" fmla="*/ 391886 w 2711726"/>
              <a:gd name="connsiteY3" fmla="*/ 152400 h 1817915"/>
              <a:gd name="connsiteX4" fmla="*/ 348343 w 2711726"/>
              <a:gd name="connsiteY4" fmla="*/ 174172 h 1817915"/>
              <a:gd name="connsiteX5" fmla="*/ 283029 w 2711726"/>
              <a:gd name="connsiteY5" fmla="*/ 217715 h 1817915"/>
              <a:gd name="connsiteX6" fmla="*/ 250372 w 2711726"/>
              <a:gd name="connsiteY6" fmla="*/ 250372 h 1817915"/>
              <a:gd name="connsiteX7" fmla="*/ 217715 w 2711726"/>
              <a:gd name="connsiteY7" fmla="*/ 261257 h 1817915"/>
              <a:gd name="connsiteX8" fmla="*/ 152400 w 2711726"/>
              <a:gd name="connsiteY8" fmla="*/ 348343 h 1817915"/>
              <a:gd name="connsiteX9" fmla="*/ 87086 w 2711726"/>
              <a:gd name="connsiteY9" fmla="*/ 391886 h 1817915"/>
              <a:gd name="connsiteX10" fmla="*/ 65315 w 2711726"/>
              <a:gd name="connsiteY10" fmla="*/ 424543 h 1817915"/>
              <a:gd name="connsiteX11" fmla="*/ 10886 w 2711726"/>
              <a:gd name="connsiteY11" fmla="*/ 478972 h 1817915"/>
              <a:gd name="connsiteX12" fmla="*/ 0 w 2711726"/>
              <a:gd name="connsiteY12" fmla="*/ 511629 h 1817915"/>
              <a:gd name="connsiteX13" fmla="*/ 43543 w 2711726"/>
              <a:gd name="connsiteY13" fmla="*/ 620486 h 1817915"/>
              <a:gd name="connsiteX14" fmla="*/ 76200 w 2711726"/>
              <a:gd name="connsiteY14" fmla="*/ 631372 h 1817915"/>
              <a:gd name="connsiteX15" fmla="*/ 97972 w 2711726"/>
              <a:gd name="connsiteY15" fmla="*/ 653143 h 1817915"/>
              <a:gd name="connsiteX16" fmla="*/ 195943 w 2711726"/>
              <a:gd name="connsiteY16" fmla="*/ 729343 h 1817915"/>
              <a:gd name="connsiteX17" fmla="*/ 228600 w 2711726"/>
              <a:gd name="connsiteY17" fmla="*/ 772886 h 1817915"/>
              <a:gd name="connsiteX18" fmla="*/ 261258 w 2711726"/>
              <a:gd name="connsiteY18" fmla="*/ 827315 h 1817915"/>
              <a:gd name="connsiteX19" fmla="*/ 293915 w 2711726"/>
              <a:gd name="connsiteY19" fmla="*/ 849086 h 1817915"/>
              <a:gd name="connsiteX20" fmla="*/ 315686 w 2711726"/>
              <a:gd name="connsiteY20" fmla="*/ 925286 h 1817915"/>
              <a:gd name="connsiteX21" fmla="*/ 326572 w 2711726"/>
              <a:gd name="connsiteY21" fmla="*/ 990600 h 1817915"/>
              <a:gd name="connsiteX22" fmla="*/ 370115 w 2711726"/>
              <a:gd name="connsiteY22" fmla="*/ 1034143 h 1817915"/>
              <a:gd name="connsiteX23" fmla="*/ 391886 w 2711726"/>
              <a:gd name="connsiteY23" fmla="*/ 1055915 h 1817915"/>
              <a:gd name="connsiteX24" fmla="*/ 424543 w 2711726"/>
              <a:gd name="connsiteY24" fmla="*/ 1088572 h 1817915"/>
              <a:gd name="connsiteX25" fmla="*/ 446315 w 2711726"/>
              <a:gd name="connsiteY25" fmla="*/ 1121229 h 1817915"/>
              <a:gd name="connsiteX26" fmla="*/ 489858 w 2711726"/>
              <a:gd name="connsiteY26" fmla="*/ 1143000 h 1817915"/>
              <a:gd name="connsiteX27" fmla="*/ 576943 w 2711726"/>
              <a:gd name="connsiteY27" fmla="*/ 1208315 h 1817915"/>
              <a:gd name="connsiteX28" fmla="*/ 620486 w 2711726"/>
              <a:gd name="connsiteY28" fmla="*/ 1230086 h 1817915"/>
              <a:gd name="connsiteX29" fmla="*/ 685800 w 2711726"/>
              <a:gd name="connsiteY29" fmla="*/ 1273629 h 1817915"/>
              <a:gd name="connsiteX30" fmla="*/ 696686 w 2711726"/>
              <a:gd name="connsiteY30" fmla="*/ 1306286 h 1817915"/>
              <a:gd name="connsiteX31" fmla="*/ 718458 w 2711726"/>
              <a:gd name="connsiteY31" fmla="*/ 1338943 h 1817915"/>
              <a:gd name="connsiteX32" fmla="*/ 816429 w 2711726"/>
              <a:gd name="connsiteY32" fmla="*/ 1426029 h 1817915"/>
              <a:gd name="connsiteX33" fmla="*/ 849086 w 2711726"/>
              <a:gd name="connsiteY33" fmla="*/ 1447800 h 1817915"/>
              <a:gd name="connsiteX34" fmla="*/ 892629 w 2711726"/>
              <a:gd name="connsiteY34" fmla="*/ 1458686 h 1817915"/>
              <a:gd name="connsiteX35" fmla="*/ 957943 w 2711726"/>
              <a:gd name="connsiteY35" fmla="*/ 1480457 h 1817915"/>
              <a:gd name="connsiteX36" fmla="*/ 1077686 w 2711726"/>
              <a:gd name="connsiteY36" fmla="*/ 1502229 h 1817915"/>
              <a:gd name="connsiteX37" fmla="*/ 1164772 w 2711726"/>
              <a:gd name="connsiteY37" fmla="*/ 1513115 h 1817915"/>
              <a:gd name="connsiteX38" fmla="*/ 1219200 w 2711726"/>
              <a:gd name="connsiteY38" fmla="*/ 1524000 h 1817915"/>
              <a:gd name="connsiteX39" fmla="*/ 1665515 w 2711726"/>
              <a:gd name="connsiteY39" fmla="*/ 1534886 h 1817915"/>
              <a:gd name="connsiteX40" fmla="*/ 1752600 w 2711726"/>
              <a:gd name="connsiteY40" fmla="*/ 1567543 h 1817915"/>
              <a:gd name="connsiteX41" fmla="*/ 1807029 w 2711726"/>
              <a:gd name="connsiteY41" fmla="*/ 1621972 h 1817915"/>
              <a:gd name="connsiteX42" fmla="*/ 1828800 w 2711726"/>
              <a:gd name="connsiteY42" fmla="*/ 1654629 h 1817915"/>
              <a:gd name="connsiteX43" fmla="*/ 1937658 w 2711726"/>
              <a:gd name="connsiteY43" fmla="*/ 1741715 h 1817915"/>
              <a:gd name="connsiteX44" fmla="*/ 2035629 w 2711726"/>
              <a:gd name="connsiteY44" fmla="*/ 1763486 h 1817915"/>
              <a:gd name="connsiteX45" fmla="*/ 2068286 w 2711726"/>
              <a:gd name="connsiteY45" fmla="*/ 1774372 h 1817915"/>
              <a:gd name="connsiteX46" fmla="*/ 2362200 w 2711726"/>
              <a:gd name="connsiteY46" fmla="*/ 1785257 h 1817915"/>
              <a:gd name="connsiteX47" fmla="*/ 2405743 w 2711726"/>
              <a:gd name="connsiteY47" fmla="*/ 1796143 h 1817915"/>
              <a:gd name="connsiteX48" fmla="*/ 2471058 w 2711726"/>
              <a:gd name="connsiteY48" fmla="*/ 1817915 h 1817915"/>
              <a:gd name="connsiteX49" fmla="*/ 2656115 w 2711726"/>
              <a:gd name="connsiteY49" fmla="*/ 1807029 h 1817915"/>
              <a:gd name="connsiteX50" fmla="*/ 2677886 w 2711726"/>
              <a:gd name="connsiteY50" fmla="*/ 1785257 h 1817915"/>
              <a:gd name="connsiteX51" fmla="*/ 2688772 w 2711726"/>
              <a:gd name="connsiteY51" fmla="*/ 1741715 h 1817915"/>
              <a:gd name="connsiteX52" fmla="*/ 2677886 w 2711726"/>
              <a:gd name="connsiteY52" fmla="*/ 1676400 h 1817915"/>
              <a:gd name="connsiteX53" fmla="*/ 2612572 w 2711726"/>
              <a:gd name="connsiteY53" fmla="*/ 1600200 h 1817915"/>
              <a:gd name="connsiteX54" fmla="*/ 2569029 w 2711726"/>
              <a:gd name="connsiteY54" fmla="*/ 1534886 h 1817915"/>
              <a:gd name="connsiteX55" fmla="*/ 2579915 w 2711726"/>
              <a:gd name="connsiteY55" fmla="*/ 1491343 h 1817915"/>
              <a:gd name="connsiteX56" fmla="*/ 2612572 w 2711726"/>
              <a:gd name="connsiteY56" fmla="*/ 1469572 h 1817915"/>
              <a:gd name="connsiteX57" fmla="*/ 2667000 w 2711726"/>
              <a:gd name="connsiteY57" fmla="*/ 1436915 h 1817915"/>
              <a:gd name="connsiteX58" fmla="*/ 2710543 w 2711726"/>
              <a:gd name="connsiteY58" fmla="*/ 1371600 h 1817915"/>
              <a:gd name="connsiteX59" fmla="*/ 2688772 w 2711726"/>
              <a:gd name="connsiteY59" fmla="*/ 1306286 h 1817915"/>
              <a:gd name="connsiteX60" fmla="*/ 2634343 w 2711726"/>
              <a:gd name="connsiteY60" fmla="*/ 1240972 h 1817915"/>
              <a:gd name="connsiteX61" fmla="*/ 2579915 w 2711726"/>
              <a:gd name="connsiteY61" fmla="*/ 1219200 h 1817915"/>
              <a:gd name="connsiteX62" fmla="*/ 2536372 w 2711726"/>
              <a:gd name="connsiteY62" fmla="*/ 1197429 h 1817915"/>
              <a:gd name="connsiteX63" fmla="*/ 2514600 w 2711726"/>
              <a:gd name="connsiteY63" fmla="*/ 1175657 h 1817915"/>
              <a:gd name="connsiteX64" fmla="*/ 2449286 w 2711726"/>
              <a:gd name="connsiteY64" fmla="*/ 1121229 h 1817915"/>
              <a:gd name="connsiteX65" fmla="*/ 2449286 w 2711726"/>
              <a:gd name="connsiteY65" fmla="*/ 936172 h 1817915"/>
              <a:gd name="connsiteX66" fmla="*/ 2492829 w 2711726"/>
              <a:gd name="connsiteY66" fmla="*/ 870857 h 1817915"/>
              <a:gd name="connsiteX67" fmla="*/ 2514600 w 2711726"/>
              <a:gd name="connsiteY67" fmla="*/ 805543 h 1817915"/>
              <a:gd name="connsiteX68" fmla="*/ 2503715 w 2711726"/>
              <a:gd name="connsiteY68" fmla="*/ 653143 h 1817915"/>
              <a:gd name="connsiteX69" fmla="*/ 2492829 w 2711726"/>
              <a:gd name="connsiteY69" fmla="*/ 620486 h 1817915"/>
              <a:gd name="connsiteX70" fmla="*/ 2460172 w 2711726"/>
              <a:gd name="connsiteY70" fmla="*/ 598715 h 1817915"/>
              <a:gd name="connsiteX71" fmla="*/ 2427515 w 2711726"/>
              <a:gd name="connsiteY71" fmla="*/ 533400 h 1817915"/>
              <a:gd name="connsiteX72" fmla="*/ 2416629 w 2711726"/>
              <a:gd name="connsiteY72" fmla="*/ 500743 h 1817915"/>
              <a:gd name="connsiteX73" fmla="*/ 2362200 w 2711726"/>
              <a:gd name="connsiteY73" fmla="*/ 435429 h 1817915"/>
              <a:gd name="connsiteX74" fmla="*/ 2340429 w 2711726"/>
              <a:gd name="connsiteY74" fmla="*/ 402772 h 1817915"/>
              <a:gd name="connsiteX75" fmla="*/ 2296886 w 2711726"/>
              <a:gd name="connsiteY75" fmla="*/ 359229 h 1817915"/>
              <a:gd name="connsiteX76" fmla="*/ 2275115 w 2711726"/>
              <a:gd name="connsiteY76" fmla="*/ 337457 h 1817915"/>
              <a:gd name="connsiteX77" fmla="*/ 2242458 w 2711726"/>
              <a:gd name="connsiteY77" fmla="*/ 315686 h 1817915"/>
              <a:gd name="connsiteX78" fmla="*/ 2220686 w 2711726"/>
              <a:gd name="connsiteY78" fmla="*/ 293915 h 1817915"/>
              <a:gd name="connsiteX79" fmla="*/ 2188029 w 2711726"/>
              <a:gd name="connsiteY79" fmla="*/ 272143 h 1817915"/>
              <a:gd name="connsiteX80" fmla="*/ 2144486 w 2711726"/>
              <a:gd name="connsiteY80" fmla="*/ 239486 h 1817915"/>
              <a:gd name="connsiteX81" fmla="*/ 2111829 w 2711726"/>
              <a:gd name="connsiteY81" fmla="*/ 217715 h 1817915"/>
              <a:gd name="connsiteX82" fmla="*/ 2090058 w 2711726"/>
              <a:gd name="connsiteY82" fmla="*/ 195943 h 1817915"/>
              <a:gd name="connsiteX83" fmla="*/ 2046515 w 2711726"/>
              <a:gd name="connsiteY83" fmla="*/ 174172 h 1817915"/>
              <a:gd name="connsiteX84" fmla="*/ 1992086 w 2711726"/>
              <a:gd name="connsiteY84" fmla="*/ 119743 h 1817915"/>
              <a:gd name="connsiteX85" fmla="*/ 1926772 w 2711726"/>
              <a:gd name="connsiteY85" fmla="*/ 87086 h 1817915"/>
              <a:gd name="connsiteX86" fmla="*/ 1817915 w 2711726"/>
              <a:gd name="connsiteY86" fmla="*/ 54429 h 1817915"/>
              <a:gd name="connsiteX87" fmla="*/ 1752600 w 2711726"/>
              <a:gd name="connsiteY87" fmla="*/ 21772 h 1817915"/>
              <a:gd name="connsiteX88" fmla="*/ 1687286 w 2711726"/>
              <a:gd name="connsiteY88" fmla="*/ 0 h 1817915"/>
              <a:gd name="connsiteX89" fmla="*/ 1426029 w 2711726"/>
              <a:gd name="connsiteY89" fmla="*/ 21772 h 1817915"/>
              <a:gd name="connsiteX90" fmla="*/ 1382486 w 2711726"/>
              <a:gd name="connsiteY90" fmla="*/ 43543 h 1817915"/>
              <a:gd name="connsiteX91" fmla="*/ 1349829 w 2711726"/>
              <a:gd name="connsiteY91" fmla="*/ 76200 h 1817915"/>
              <a:gd name="connsiteX92" fmla="*/ 1240972 w 2711726"/>
              <a:gd name="connsiteY92" fmla="*/ 97972 h 1817915"/>
              <a:gd name="connsiteX93" fmla="*/ 936172 w 2711726"/>
              <a:gd name="connsiteY93" fmla="*/ 87086 h 1817915"/>
              <a:gd name="connsiteX94" fmla="*/ 870858 w 2711726"/>
              <a:gd name="connsiteY94" fmla="*/ 65315 h 1817915"/>
              <a:gd name="connsiteX95" fmla="*/ 794658 w 2711726"/>
              <a:gd name="connsiteY95" fmla="*/ 54429 h 1817915"/>
              <a:gd name="connsiteX96" fmla="*/ 631372 w 2711726"/>
              <a:gd name="connsiteY96" fmla="*/ 65315 h 1817915"/>
              <a:gd name="connsiteX97" fmla="*/ 587829 w 2711726"/>
              <a:gd name="connsiteY97" fmla="*/ 76200 h 1817915"/>
              <a:gd name="connsiteX98" fmla="*/ 544286 w 2711726"/>
              <a:gd name="connsiteY98" fmla="*/ 54429 h 181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711726" h="1817915">
                <a:moveTo>
                  <a:pt x="544286" y="54429"/>
                </a:moveTo>
                <a:cubicBezTo>
                  <a:pt x="527958" y="58058"/>
                  <a:pt x="509561" y="85658"/>
                  <a:pt x="489858" y="97972"/>
                </a:cubicBezTo>
                <a:cubicBezTo>
                  <a:pt x="480127" y="104054"/>
                  <a:pt x="467231" y="103284"/>
                  <a:pt x="457200" y="108857"/>
                </a:cubicBezTo>
                <a:cubicBezTo>
                  <a:pt x="434327" y="121564"/>
                  <a:pt x="415289" y="140698"/>
                  <a:pt x="391886" y="152400"/>
                </a:cubicBezTo>
                <a:cubicBezTo>
                  <a:pt x="377372" y="159657"/>
                  <a:pt x="362258" y="165823"/>
                  <a:pt x="348343" y="174172"/>
                </a:cubicBezTo>
                <a:cubicBezTo>
                  <a:pt x="325906" y="187634"/>
                  <a:pt x="301531" y="199213"/>
                  <a:pt x="283029" y="217715"/>
                </a:cubicBezTo>
                <a:cubicBezTo>
                  <a:pt x="272143" y="228601"/>
                  <a:pt x="263181" y="241833"/>
                  <a:pt x="250372" y="250372"/>
                </a:cubicBezTo>
                <a:cubicBezTo>
                  <a:pt x="240825" y="256737"/>
                  <a:pt x="228601" y="257629"/>
                  <a:pt x="217715" y="261257"/>
                </a:cubicBezTo>
                <a:cubicBezTo>
                  <a:pt x="202700" y="283780"/>
                  <a:pt x="179252" y="328204"/>
                  <a:pt x="152400" y="348343"/>
                </a:cubicBezTo>
                <a:cubicBezTo>
                  <a:pt x="131467" y="364042"/>
                  <a:pt x="87086" y="391886"/>
                  <a:pt x="87086" y="391886"/>
                </a:cubicBezTo>
                <a:cubicBezTo>
                  <a:pt x="79829" y="402772"/>
                  <a:pt x="73930" y="414697"/>
                  <a:pt x="65315" y="424543"/>
                </a:cubicBezTo>
                <a:cubicBezTo>
                  <a:pt x="48419" y="443853"/>
                  <a:pt x="10886" y="478972"/>
                  <a:pt x="10886" y="478972"/>
                </a:cubicBezTo>
                <a:cubicBezTo>
                  <a:pt x="7257" y="489858"/>
                  <a:pt x="0" y="500154"/>
                  <a:pt x="0" y="511629"/>
                </a:cubicBezTo>
                <a:cubicBezTo>
                  <a:pt x="0" y="566138"/>
                  <a:pt x="581" y="591844"/>
                  <a:pt x="43543" y="620486"/>
                </a:cubicBezTo>
                <a:cubicBezTo>
                  <a:pt x="53090" y="626851"/>
                  <a:pt x="65314" y="627743"/>
                  <a:pt x="76200" y="631372"/>
                </a:cubicBezTo>
                <a:cubicBezTo>
                  <a:pt x="83457" y="638629"/>
                  <a:pt x="89761" y="646985"/>
                  <a:pt x="97972" y="653143"/>
                </a:cubicBezTo>
                <a:cubicBezTo>
                  <a:pt x="156936" y="697365"/>
                  <a:pt x="156056" y="682808"/>
                  <a:pt x="195943" y="729343"/>
                </a:cubicBezTo>
                <a:cubicBezTo>
                  <a:pt x="207750" y="743118"/>
                  <a:pt x="218536" y="757790"/>
                  <a:pt x="228600" y="772886"/>
                </a:cubicBezTo>
                <a:cubicBezTo>
                  <a:pt x="240337" y="790491"/>
                  <a:pt x="247488" y="811250"/>
                  <a:pt x="261258" y="827315"/>
                </a:cubicBezTo>
                <a:cubicBezTo>
                  <a:pt x="269772" y="837248"/>
                  <a:pt x="283029" y="841829"/>
                  <a:pt x="293915" y="849086"/>
                </a:cubicBezTo>
                <a:cubicBezTo>
                  <a:pt x="304288" y="880208"/>
                  <a:pt x="308852" y="891118"/>
                  <a:pt x="315686" y="925286"/>
                </a:cubicBezTo>
                <a:cubicBezTo>
                  <a:pt x="320015" y="946929"/>
                  <a:pt x="316701" y="970859"/>
                  <a:pt x="326572" y="990600"/>
                </a:cubicBezTo>
                <a:cubicBezTo>
                  <a:pt x="335752" y="1008959"/>
                  <a:pt x="355601" y="1019629"/>
                  <a:pt x="370115" y="1034143"/>
                </a:cubicBezTo>
                <a:lnTo>
                  <a:pt x="391886" y="1055915"/>
                </a:lnTo>
                <a:cubicBezTo>
                  <a:pt x="402772" y="1066801"/>
                  <a:pt x="416003" y="1075763"/>
                  <a:pt x="424543" y="1088572"/>
                </a:cubicBezTo>
                <a:cubicBezTo>
                  <a:pt x="431800" y="1099458"/>
                  <a:pt x="436264" y="1112854"/>
                  <a:pt x="446315" y="1121229"/>
                </a:cubicBezTo>
                <a:cubicBezTo>
                  <a:pt x="458781" y="1131617"/>
                  <a:pt x="475673" y="1135119"/>
                  <a:pt x="489858" y="1143000"/>
                </a:cubicBezTo>
                <a:cubicBezTo>
                  <a:pt x="656350" y="1235495"/>
                  <a:pt x="457391" y="1122920"/>
                  <a:pt x="576943" y="1208315"/>
                </a:cubicBezTo>
                <a:cubicBezTo>
                  <a:pt x="590148" y="1217747"/>
                  <a:pt x="606571" y="1221737"/>
                  <a:pt x="620486" y="1230086"/>
                </a:cubicBezTo>
                <a:cubicBezTo>
                  <a:pt x="642923" y="1243548"/>
                  <a:pt x="685800" y="1273629"/>
                  <a:pt x="685800" y="1273629"/>
                </a:cubicBezTo>
                <a:cubicBezTo>
                  <a:pt x="689429" y="1284515"/>
                  <a:pt x="691554" y="1296023"/>
                  <a:pt x="696686" y="1306286"/>
                </a:cubicBezTo>
                <a:cubicBezTo>
                  <a:pt x="702537" y="1317988"/>
                  <a:pt x="709843" y="1329097"/>
                  <a:pt x="718458" y="1338943"/>
                </a:cubicBezTo>
                <a:cubicBezTo>
                  <a:pt x="755748" y="1381560"/>
                  <a:pt x="773549" y="1395401"/>
                  <a:pt x="816429" y="1426029"/>
                </a:cubicBezTo>
                <a:cubicBezTo>
                  <a:pt x="827075" y="1433633"/>
                  <a:pt x="837061" y="1442646"/>
                  <a:pt x="849086" y="1447800"/>
                </a:cubicBezTo>
                <a:cubicBezTo>
                  <a:pt x="862837" y="1453693"/>
                  <a:pt x="878299" y="1454387"/>
                  <a:pt x="892629" y="1458686"/>
                </a:cubicBezTo>
                <a:cubicBezTo>
                  <a:pt x="914610" y="1465280"/>
                  <a:pt x="935803" y="1474419"/>
                  <a:pt x="957943" y="1480457"/>
                </a:cubicBezTo>
                <a:cubicBezTo>
                  <a:pt x="978572" y="1486083"/>
                  <a:pt x="1060260" y="1499740"/>
                  <a:pt x="1077686" y="1502229"/>
                </a:cubicBezTo>
                <a:cubicBezTo>
                  <a:pt x="1106647" y="1506366"/>
                  <a:pt x="1135858" y="1508667"/>
                  <a:pt x="1164772" y="1513115"/>
                </a:cubicBezTo>
                <a:cubicBezTo>
                  <a:pt x="1183059" y="1515928"/>
                  <a:pt x="1200716" y="1523196"/>
                  <a:pt x="1219200" y="1524000"/>
                </a:cubicBezTo>
                <a:cubicBezTo>
                  <a:pt x="1367875" y="1530464"/>
                  <a:pt x="1516743" y="1531257"/>
                  <a:pt x="1665515" y="1534886"/>
                </a:cubicBezTo>
                <a:cubicBezTo>
                  <a:pt x="1711797" y="1544143"/>
                  <a:pt x="1719380" y="1538475"/>
                  <a:pt x="1752600" y="1567543"/>
                </a:cubicBezTo>
                <a:cubicBezTo>
                  <a:pt x="1771910" y="1584439"/>
                  <a:pt x="1792797" y="1600623"/>
                  <a:pt x="1807029" y="1621972"/>
                </a:cubicBezTo>
                <a:cubicBezTo>
                  <a:pt x="1814286" y="1632858"/>
                  <a:pt x="1820286" y="1644696"/>
                  <a:pt x="1828800" y="1654629"/>
                </a:cubicBezTo>
                <a:cubicBezTo>
                  <a:pt x="1852582" y="1682375"/>
                  <a:pt x="1904041" y="1730510"/>
                  <a:pt x="1937658" y="1741715"/>
                </a:cubicBezTo>
                <a:cubicBezTo>
                  <a:pt x="2011179" y="1766221"/>
                  <a:pt x="1920670" y="1737939"/>
                  <a:pt x="2035629" y="1763486"/>
                </a:cubicBezTo>
                <a:cubicBezTo>
                  <a:pt x="2046830" y="1765975"/>
                  <a:pt x="2056837" y="1773609"/>
                  <a:pt x="2068286" y="1774372"/>
                </a:cubicBezTo>
                <a:cubicBezTo>
                  <a:pt x="2166107" y="1780893"/>
                  <a:pt x="2264229" y="1781629"/>
                  <a:pt x="2362200" y="1785257"/>
                </a:cubicBezTo>
                <a:cubicBezTo>
                  <a:pt x="2376714" y="1788886"/>
                  <a:pt x="2391413" y="1791844"/>
                  <a:pt x="2405743" y="1796143"/>
                </a:cubicBezTo>
                <a:cubicBezTo>
                  <a:pt x="2427724" y="1802738"/>
                  <a:pt x="2471058" y="1817915"/>
                  <a:pt x="2471058" y="1817915"/>
                </a:cubicBezTo>
                <a:cubicBezTo>
                  <a:pt x="2532744" y="1814286"/>
                  <a:pt x="2595079" y="1816667"/>
                  <a:pt x="2656115" y="1807029"/>
                </a:cubicBezTo>
                <a:cubicBezTo>
                  <a:pt x="2666253" y="1805428"/>
                  <a:pt x="2673296" y="1794437"/>
                  <a:pt x="2677886" y="1785257"/>
                </a:cubicBezTo>
                <a:cubicBezTo>
                  <a:pt x="2684577" y="1771876"/>
                  <a:pt x="2685143" y="1756229"/>
                  <a:pt x="2688772" y="1741715"/>
                </a:cubicBezTo>
                <a:cubicBezTo>
                  <a:pt x="2685143" y="1719943"/>
                  <a:pt x="2684866" y="1697339"/>
                  <a:pt x="2677886" y="1676400"/>
                </a:cubicBezTo>
                <a:cubicBezTo>
                  <a:pt x="2666669" y="1642750"/>
                  <a:pt x="2630943" y="1627756"/>
                  <a:pt x="2612572" y="1600200"/>
                </a:cubicBezTo>
                <a:lnTo>
                  <a:pt x="2569029" y="1534886"/>
                </a:lnTo>
                <a:cubicBezTo>
                  <a:pt x="2572658" y="1520372"/>
                  <a:pt x="2571616" y="1503791"/>
                  <a:pt x="2579915" y="1491343"/>
                </a:cubicBezTo>
                <a:cubicBezTo>
                  <a:pt x="2587172" y="1480457"/>
                  <a:pt x="2602356" y="1477745"/>
                  <a:pt x="2612572" y="1469572"/>
                </a:cubicBezTo>
                <a:cubicBezTo>
                  <a:pt x="2655265" y="1435417"/>
                  <a:pt x="2610286" y="1455819"/>
                  <a:pt x="2667000" y="1436915"/>
                </a:cubicBezTo>
                <a:cubicBezTo>
                  <a:pt x="2681514" y="1415143"/>
                  <a:pt x="2718817" y="1396423"/>
                  <a:pt x="2710543" y="1371600"/>
                </a:cubicBezTo>
                <a:cubicBezTo>
                  <a:pt x="2703286" y="1349829"/>
                  <a:pt x="2698093" y="1327257"/>
                  <a:pt x="2688772" y="1306286"/>
                </a:cubicBezTo>
                <a:cubicBezTo>
                  <a:pt x="2680670" y="1288057"/>
                  <a:pt x="2650117" y="1250831"/>
                  <a:pt x="2634343" y="1240972"/>
                </a:cubicBezTo>
                <a:cubicBezTo>
                  <a:pt x="2617773" y="1230616"/>
                  <a:pt x="2597771" y="1227136"/>
                  <a:pt x="2579915" y="1219200"/>
                </a:cubicBezTo>
                <a:cubicBezTo>
                  <a:pt x="2565086" y="1212609"/>
                  <a:pt x="2550886" y="1204686"/>
                  <a:pt x="2536372" y="1197429"/>
                </a:cubicBezTo>
                <a:cubicBezTo>
                  <a:pt x="2529115" y="1190172"/>
                  <a:pt x="2522485" y="1182228"/>
                  <a:pt x="2514600" y="1175657"/>
                </a:cubicBezTo>
                <a:cubicBezTo>
                  <a:pt x="2436963" y="1110959"/>
                  <a:pt x="2498530" y="1170471"/>
                  <a:pt x="2449286" y="1121229"/>
                </a:cubicBezTo>
                <a:cubicBezTo>
                  <a:pt x="2426061" y="1051556"/>
                  <a:pt x="2420863" y="1049862"/>
                  <a:pt x="2449286" y="936172"/>
                </a:cubicBezTo>
                <a:cubicBezTo>
                  <a:pt x="2455632" y="910787"/>
                  <a:pt x="2484555" y="895680"/>
                  <a:pt x="2492829" y="870857"/>
                </a:cubicBezTo>
                <a:lnTo>
                  <a:pt x="2514600" y="805543"/>
                </a:lnTo>
                <a:cubicBezTo>
                  <a:pt x="2510972" y="754743"/>
                  <a:pt x="2509666" y="703724"/>
                  <a:pt x="2503715" y="653143"/>
                </a:cubicBezTo>
                <a:cubicBezTo>
                  <a:pt x="2502374" y="641747"/>
                  <a:pt x="2499997" y="629446"/>
                  <a:pt x="2492829" y="620486"/>
                </a:cubicBezTo>
                <a:cubicBezTo>
                  <a:pt x="2484656" y="610270"/>
                  <a:pt x="2471058" y="605972"/>
                  <a:pt x="2460172" y="598715"/>
                </a:cubicBezTo>
                <a:cubicBezTo>
                  <a:pt x="2432810" y="516630"/>
                  <a:pt x="2469718" y="617807"/>
                  <a:pt x="2427515" y="533400"/>
                </a:cubicBezTo>
                <a:cubicBezTo>
                  <a:pt x="2422383" y="523137"/>
                  <a:pt x="2421761" y="511006"/>
                  <a:pt x="2416629" y="500743"/>
                </a:cubicBezTo>
                <a:cubicBezTo>
                  <a:pt x="2396357" y="460199"/>
                  <a:pt x="2392297" y="471545"/>
                  <a:pt x="2362200" y="435429"/>
                </a:cubicBezTo>
                <a:cubicBezTo>
                  <a:pt x="2353824" y="425379"/>
                  <a:pt x="2348943" y="412705"/>
                  <a:pt x="2340429" y="402772"/>
                </a:cubicBezTo>
                <a:cubicBezTo>
                  <a:pt x="2327071" y="387187"/>
                  <a:pt x="2311400" y="373743"/>
                  <a:pt x="2296886" y="359229"/>
                </a:cubicBezTo>
                <a:cubicBezTo>
                  <a:pt x="2289629" y="351972"/>
                  <a:pt x="2283655" y="343150"/>
                  <a:pt x="2275115" y="337457"/>
                </a:cubicBezTo>
                <a:cubicBezTo>
                  <a:pt x="2264229" y="330200"/>
                  <a:pt x="2252674" y="323859"/>
                  <a:pt x="2242458" y="315686"/>
                </a:cubicBezTo>
                <a:cubicBezTo>
                  <a:pt x="2234444" y="309275"/>
                  <a:pt x="2228700" y="300326"/>
                  <a:pt x="2220686" y="293915"/>
                </a:cubicBezTo>
                <a:cubicBezTo>
                  <a:pt x="2210470" y="285742"/>
                  <a:pt x="2198675" y="279747"/>
                  <a:pt x="2188029" y="272143"/>
                </a:cubicBezTo>
                <a:cubicBezTo>
                  <a:pt x="2173266" y="261598"/>
                  <a:pt x="2159250" y="250031"/>
                  <a:pt x="2144486" y="239486"/>
                </a:cubicBezTo>
                <a:cubicBezTo>
                  <a:pt x="2133840" y="231882"/>
                  <a:pt x="2122045" y="225888"/>
                  <a:pt x="2111829" y="217715"/>
                </a:cubicBezTo>
                <a:cubicBezTo>
                  <a:pt x="2103815" y="211304"/>
                  <a:pt x="2098597" y="201636"/>
                  <a:pt x="2090058" y="195943"/>
                </a:cubicBezTo>
                <a:cubicBezTo>
                  <a:pt x="2076556" y="186942"/>
                  <a:pt x="2061029" y="181429"/>
                  <a:pt x="2046515" y="174172"/>
                </a:cubicBezTo>
                <a:cubicBezTo>
                  <a:pt x="2028372" y="156029"/>
                  <a:pt x="2016427" y="127857"/>
                  <a:pt x="1992086" y="119743"/>
                </a:cubicBezTo>
                <a:cubicBezTo>
                  <a:pt x="1872975" y="80038"/>
                  <a:pt x="2053397" y="143363"/>
                  <a:pt x="1926772" y="87086"/>
                </a:cubicBezTo>
                <a:cubicBezTo>
                  <a:pt x="1880209" y="66392"/>
                  <a:pt x="1862245" y="67095"/>
                  <a:pt x="1817915" y="54429"/>
                </a:cubicBezTo>
                <a:cubicBezTo>
                  <a:pt x="1734550" y="30610"/>
                  <a:pt x="1838471" y="59937"/>
                  <a:pt x="1752600" y="21772"/>
                </a:cubicBezTo>
                <a:cubicBezTo>
                  <a:pt x="1731629" y="12452"/>
                  <a:pt x="1687286" y="0"/>
                  <a:pt x="1687286" y="0"/>
                </a:cubicBezTo>
                <a:cubicBezTo>
                  <a:pt x="1667633" y="983"/>
                  <a:pt x="1496207" y="-4545"/>
                  <a:pt x="1426029" y="21772"/>
                </a:cubicBezTo>
                <a:cubicBezTo>
                  <a:pt x="1410835" y="27470"/>
                  <a:pt x="1397000" y="36286"/>
                  <a:pt x="1382486" y="43543"/>
                </a:cubicBezTo>
                <a:cubicBezTo>
                  <a:pt x="1371600" y="54429"/>
                  <a:pt x="1362638" y="67661"/>
                  <a:pt x="1349829" y="76200"/>
                </a:cubicBezTo>
                <a:cubicBezTo>
                  <a:pt x="1329102" y="90018"/>
                  <a:pt x="1247427" y="97050"/>
                  <a:pt x="1240972" y="97972"/>
                </a:cubicBezTo>
                <a:cubicBezTo>
                  <a:pt x="1139372" y="94343"/>
                  <a:pt x="1037443" y="96022"/>
                  <a:pt x="936172" y="87086"/>
                </a:cubicBezTo>
                <a:cubicBezTo>
                  <a:pt x="913312" y="85069"/>
                  <a:pt x="893576" y="68561"/>
                  <a:pt x="870858" y="65315"/>
                </a:cubicBezTo>
                <a:lnTo>
                  <a:pt x="794658" y="54429"/>
                </a:lnTo>
                <a:cubicBezTo>
                  <a:pt x="740229" y="58058"/>
                  <a:pt x="685622" y="59605"/>
                  <a:pt x="631372" y="65315"/>
                </a:cubicBezTo>
                <a:cubicBezTo>
                  <a:pt x="616493" y="66881"/>
                  <a:pt x="602214" y="72090"/>
                  <a:pt x="587829" y="76200"/>
                </a:cubicBezTo>
                <a:cubicBezTo>
                  <a:pt x="556445" y="85167"/>
                  <a:pt x="560614" y="50800"/>
                  <a:pt x="544286" y="5442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1003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smtClean="0">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solidFill>
            <a:schemeClr val="tx2">
              <a:lumMod val="95000"/>
              <a:lumOff val="5000"/>
            </a:schemeClr>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solidFill>
            <a:schemeClr val="tx1"/>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8"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2895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smtClean="0">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solidFill>
            <a:schemeClr val="tx2">
              <a:lumMod val="95000"/>
              <a:lumOff val="5000"/>
            </a:scheme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solidFill>
            <a:schemeClr val="tx1"/>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579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smtClean="0">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solidFill>
            <a:schemeClr val="tx1"/>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124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smtClean="0">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solidFill>
            <a:schemeClr val="tx1"/>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7073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smtClean="0">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0886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smtClean="0">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4363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smtClean="0">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023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228600" y="304800"/>
            <a:ext cx="8458200" cy="5826125"/>
          </a:xfrm>
        </p:spPr>
        <p:txBody>
          <a:bodyPr/>
          <a:lstStyle/>
          <a:p>
            <a:pPr eaLnBrk="1" hangingPunct="1"/>
            <a:r>
              <a:rPr lang="en-US" dirty="0" smtClean="0"/>
              <a:t>This is the largest organelle in the cell</a:t>
            </a:r>
            <a:r>
              <a:rPr lang="en-US" dirty="0"/>
              <a:t>?</a:t>
            </a:r>
            <a:endParaRPr lang="en-US" dirty="0" smtClean="0"/>
          </a:p>
          <a:p>
            <a:pPr eaLnBrk="1" hangingPunct="1"/>
            <a:endParaRPr lang="en-US" dirty="0" smtClean="0"/>
          </a:p>
        </p:txBody>
      </p:sp>
      <p:pic>
        <p:nvPicPr>
          <p:cNvPr id="30723" name="Picture 5" descr="http://www.bioweb.uncc.edu/1110Lab/notes/notes1/labpics/Cheek%20Cell%20(Goo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0"/>
            <a:ext cx="8610600" cy="55626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24800" y="12192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192235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smtClean="0">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1825" y="1866900"/>
            <a:ext cx="27241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8759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smtClean="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a:t>Copyright © 2010 Ryan P. Murphy</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smtClean="0">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1825" y="1866900"/>
            <a:ext cx="27241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934200" y="3677479"/>
            <a:ext cx="800100" cy="776619"/>
          </a:xfrm>
          <a:prstGeom prst="ellipse">
            <a:avLst/>
          </a:prstGeom>
          <a:noFill/>
          <a:ln w="762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1972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3115787740"/>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7042478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2898264002"/>
              </p:ext>
            </p:extLst>
          </p:nvPr>
        </p:nvGraphicFramePr>
        <p:xfrm>
          <a:off x="228600" y="838200"/>
          <a:ext cx="8686800" cy="5553075"/>
        </p:xfrm>
        <a:graphic>
          <a:graphicData uri="http://schemas.openxmlformats.org/drawingml/2006/table">
            <a:tbl>
              <a:tblPr/>
              <a:tblGrid>
                <a:gridCol w="1736725"/>
                <a:gridCol w="1738313"/>
                <a:gridCol w="1798637"/>
                <a:gridCol w="1676400"/>
                <a:gridCol w="1736725"/>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66FF99"/>
                          </a:solidFill>
                          <a:effectLst/>
                          <a:latin typeface="Times New Roman" pitchFamily="18" charset="0"/>
                        </a:rPr>
                        <a:t>I’M LOST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LAYERS OF EVIDENCE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ALL EQUAL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sz="180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smtClean="0">
                <a:solidFill>
                  <a:schemeClr val="bg1"/>
                </a:solidFill>
              </a:rPr>
              <a:t>Cellular Organelles PowerPoint Review </a:t>
            </a:r>
            <a:r>
              <a:rPr lang="en-US" sz="3200" dirty="0">
                <a:solidFill>
                  <a:schemeClr val="bg1"/>
                </a:solidFill>
              </a:rPr>
              <a:t>Game</a:t>
            </a:r>
          </a:p>
        </p:txBody>
      </p:sp>
    </p:spTree>
    <p:extLst>
      <p:ext uri="{BB962C8B-B14F-4D97-AF65-F5344CB8AC3E}">
        <p14:creationId xmlns:p14="http://schemas.microsoft.com/office/powerpoint/2010/main" val="26869377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this </a:t>
            </a:r>
            <a:r>
              <a:rPr lang="en-US" dirty="0" smtClean="0">
                <a:solidFill>
                  <a:schemeClr val="bg1"/>
                </a:solidFill>
                <a:latin typeface="Times New Roman" pitchFamily="18" charset="0"/>
              </a:rPr>
              <a:t>organelle which is a </a:t>
            </a:r>
            <a:r>
              <a:rPr lang="en-US" dirty="0">
                <a:solidFill>
                  <a:schemeClr val="bg1"/>
                </a:solidFill>
                <a:latin typeface="Times New Roman" pitchFamily="18" charset="0"/>
              </a:rPr>
              <a:t>series of folded membranes and site for protein synthesis</a:t>
            </a:r>
            <a:r>
              <a:rPr lang="en-US" dirty="0" smtClean="0">
                <a:solidFill>
                  <a:schemeClr val="bg1"/>
                </a:solidFill>
                <a:latin typeface="Times New Roman" pitchFamily="18" charset="0"/>
              </a:rPr>
              <a:t>?</a:t>
            </a:r>
            <a:endParaRPr lang="en-US" dirty="0">
              <a:solidFill>
                <a:schemeClr val="bg1"/>
              </a:solidFill>
              <a:latin typeface="Times New Roman" pitchFamily="18" charset="0"/>
            </a:endParaRP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085211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this </a:t>
            </a:r>
            <a:r>
              <a:rPr lang="en-US" dirty="0" smtClean="0">
                <a:solidFill>
                  <a:schemeClr val="bg1"/>
                </a:solidFill>
                <a:latin typeface="Times New Roman" pitchFamily="18" charset="0"/>
              </a:rPr>
              <a:t>organelle which is a </a:t>
            </a:r>
            <a:r>
              <a:rPr lang="en-US" dirty="0">
                <a:solidFill>
                  <a:schemeClr val="bg1"/>
                </a:solidFill>
                <a:latin typeface="Times New Roman" pitchFamily="18" charset="0"/>
              </a:rPr>
              <a:t>series of folded membranes and site for protein synthesis</a:t>
            </a:r>
            <a:r>
              <a:rPr lang="en-US" dirty="0" smtClean="0">
                <a:solidFill>
                  <a:schemeClr val="bg1"/>
                </a:solidFill>
                <a:latin typeface="Times New Roman" pitchFamily="18" charset="0"/>
              </a:rPr>
              <a:t>?</a:t>
            </a:r>
            <a:endParaRPr lang="en-US" dirty="0">
              <a:solidFill>
                <a:schemeClr val="bg1"/>
              </a:solidFill>
              <a:latin typeface="Times New Roman" pitchFamily="18" charset="0"/>
            </a:endParaRP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FF99FF"/>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FF99FF"/>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FF99FF"/>
              </a:solidFill>
              <a:effectLst>
                <a:outerShdw blurRad="50800" algn="tl" rotWithShape="0">
                  <a:srgbClr val="000000"/>
                </a:outerShdw>
              </a:effectLst>
            </a:endParaRPr>
          </a:p>
        </p:txBody>
      </p:sp>
    </p:spTree>
    <p:extLst>
      <p:ext uri="{BB962C8B-B14F-4D97-AF65-F5344CB8AC3E}">
        <p14:creationId xmlns:p14="http://schemas.microsoft.com/office/powerpoint/2010/main" val="30771993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this </a:t>
            </a:r>
            <a:r>
              <a:rPr lang="en-US" dirty="0" smtClean="0">
                <a:solidFill>
                  <a:schemeClr val="bg1"/>
                </a:solidFill>
                <a:latin typeface="Times New Roman" pitchFamily="18" charset="0"/>
              </a:rPr>
              <a:t>organelle which is a </a:t>
            </a:r>
            <a:r>
              <a:rPr lang="en-US" dirty="0">
                <a:solidFill>
                  <a:schemeClr val="bg1"/>
                </a:solidFill>
                <a:latin typeface="Times New Roman" pitchFamily="18" charset="0"/>
              </a:rPr>
              <a:t>series of folded membranes and site for protein synthesis</a:t>
            </a:r>
            <a:r>
              <a:rPr lang="en-US" dirty="0" smtClean="0">
                <a:solidFill>
                  <a:schemeClr val="bg1"/>
                </a:solidFill>
                <a:latin typeface="Times New Roman" pitchFamily="18" charset="0"/>
              </a:rPr>
              <a:t>?</a:t>
            </a:r>
            <a:endParaRPr lang="en-US" dirty="0">
              <a:solidFill>
                <a:schemeClr val="bg1"/>
              </a:solidFill>
              <a:latin typeface="Times New Roman" pitchFamily="18" charset="0"/>
            </a:endParaRP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37457" y="2202320"/>
            <a:ext cx="7007046" cy="646331"/>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Rough Endoplasmic Reticulum</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FF99FF"/>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FF99FF"/>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FF99FF"/>
              </a:solidFill>
              <a:effectLst>
                <a:outerShdw blurRad="50800" algn="tl" rotWithShape="0">
                  <a:srgbClr val="000000"/>
                </a:outerShdw>
              </a:effectLst>
            </a:endParaRPr>
          </a:p>
        </p:txBody>
      </p:sp>
    </p:spTree>
    <p:extLst>
      <p:ext uri="{BB962C8B-B14F-4D97-AF65-F5344CB8AC3E}">
        <p14:creationId xmlns:p14="http://schemas.microsoft.com/office/powerpoint/2010/main" val="42651983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this </a:t>
            </a:r>
            <a:r>
              <a:rPr lang="en-US" dirty="0" smtClean="0">
                <a:solidFill>
                  <a:schemeClr val="bg1"/>
                </a:solidFill>
                <a:latin typeface="Times New Roman" pitchFamily="18" charset="0"/>
              </a:rPr>
              <a:t>organelle which is a </a:t>
            </a:r>
            <a:r>
              <a:rPr lang="en-US" dirty="0">
                <a:solidFill>
                  <a:schemeClr val="bg1"/>
                </a:solidFill>
                <a:latin typeface="Times New Roman" pitchFamily="18" charset="0"/>
              </a:rPr>
              <a:t>series of folded membranes and site for protein synthesis</a:t>
            </a:r>
            <a:r>
              <a:rPr lang="en-US" dirty="0" smtClean="0">
                <a:solidFill>
                  <a:schemeClr val="bg1"/>
                </a:solidFill>
                <a:latin typeface="Times New Roman" pitchFamily="18" charset="0"/>
              </a:rPr>
              <a:t>?</a:t>
            </a:r>
            <a:endParaRPr lang="en-US" dirty="0">
              <a:solidFill>
                <a:schemeClr val="bg1"/>
              </a:solidFill>
              <a:latin typeface="Times New Roman" pitchFamily="18" charset="0"/>
            </a:endParaRP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37457" y="2202320"/>
            <a:ext cx="7007046" cy="646331"/>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Rough Endoplasmic Reticulum</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FF99FF"/>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FF99FF"/>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FF99FF"/>
              </a:solidFill>
              <a:effectLst>
                <a:outerShdw blurRad="50800" algn="tl" rotWithShape="0">
                  <a:srgbClr val="000000"/>
                </a:outerShdw>
              </a:effectLst>
            </a:endParaRPr>
          </a:p>
        </p:txBody>
      </p:sp>
      <p:sp>
        <p:nvSpPr>
          <p:cNvPr id="5" name="Rectangle 4"/>
          <p:cNvSpPr/>
          <p:nvPr/>
        </p:nvSpPr>
        <p:spPr>
          <a:xfrm>
            <a:off x="762000" y="2967334"/>
            <a:ext cx="607859" cy="2585323"/>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b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278151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this </a:t>
            </a:r>
            <a:r>
              <a:rPr lang="en-US" dirty="0" smtClean="0">
                <a:solidFill>
                  <a:schemeClr val="bg1"/>
                </a:solidFill>
                <a:latin typeface="Times New Roman" pitchFamily="18" charset="0"/>
              </a:rPr>
              <a:t>organelle which is a </a:t>
            </a:r>
            <a:r>
              <a:rPr lang="en-US" dirty="0">
                <a:solidFill>
                  <a:schemeClr val="bg1"/>
                </a:solidFill>
                <a:latin typeface="Times New Roman" pitchFamily="18" charset="0"/>
              </a:rPr>
              <a:t>series of folded membranes and site for protein synthesis</a:t>
            </a:r>
            <a:r>
              <a:rPr lang="en-US" dirty="0" smtClean="0">
                <a:solidFill>
                  <a:schemeClr val="bg1"/>
                </a:solidFill>
                <a:latin typeface="Times New Roman" pitchFamily="18" charset="0"/>
              </a:rPr>
              <a:t>?</a:t>
            </a:r>
            <a:endParaRPr lang="en-US" dirty="0">
              <a:solidFill>
                <a:schemeClr val="bg1"/>
              </a:solidFill>
              <a:latin typeface="Times New Roman" pitchFamily="18" charset="0"/>
            </a:endParaRP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37457" y="2202320"/>
            <a:ext cx="7007046" cy="646331"/>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Rough Endoplasmic Reticulum</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FF99FF"/>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FF99FF"/>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FF99FF"/>
              </a:solidFill>
              <a:effectLst>
                <a:outerShdw blurRad="50800" algn="tl" rotWithShape="0">
                  <a:srgbClr val="000000"/>
                </a:outerShdw>
              </a:effectLst>
            </a:endParaRPr>
          </a:p>
        </p:txBody>
      </p:sp>
      <p:sp>
        <p:nvSpPr>
          <p:cNvPr id="5" name="Rectangle 4"/>
          <p:cNvSpPr/>
          <p:nvPr/>
        </p:nvSpPr>
        <p:spPr>
          <a:xfrm>
            <a:off x="762000" y="2967334"/>
            <a:ext cx="1915909" cy="2585323"/>
          </a:xfrm>
          <a:prstGeom prst="rect">
            <a:avLst/>
          </a:prstGeom>
          <a:noFill/>
        </p:spPr>
        <p:txBody>
          <a:bodyPr wrap="none" lIns="91440" tIns="45720" rIns="91440" bIns="45720">
            <a:spAutoFit/>
          </a:bodyPr>
          <a:lstStyle/>
          <a:p>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Form</a:t>
            </a:r>
            <a:b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b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544626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this </a:t>
            </a:r>
            <a:r>
              <a:rPr lang="en-US" dirty="0" smtClean="0">
                <a:solidFill>
                  <a:schemeClr val="bg1"/>
                </a:solidFill>
                <a:latin typeface="Times New Roman" pitchFamily="18" charset="0"/>
              </a:rPr>
              <a:t>organelle which is a </a:t>
            </a:r>
            <a:r>
              <a:rPr lang="en-US" dirty="0">
                <a:solidFill>
                  <a:schemeClr val="bg1"/>
                </a:solidFill>
                <a:latin typeface="Times New Roman" pitchFamily="18" charset="0"/>
              </a:rPr>
              <a:t>series of folded membranes and site for protein synthesis</a:t>
            </a:r>
            <a:r>
              <a:rPr lang="en-US" dirty="0" smtClean="0">
                <a:solidFill>
                  <a:schemeClr val="bg1"/>
                </a:solidFill>
                <a:latin typeface="Times New Roman" pitchFamily="18" charset="0"/>
              </a:rPr>
              <a:t>?</a:t>
            </a:r>
            <a:endParaRPr lang="en-US" dirty="0">
              <a:solidFill>
                <a:schemeClr val="bg1"/>
              </a:solidFill>
              <a:latin typeface="Times New Roman" pitchFamily="18" charset="0"/>
            </a:endParaRP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37457" y="2202320"/>
            <a:ext cx="7007046" cy="646331"/>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Rough Endoplasmic Reticulum</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FF99FF"/>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FF99FF"/>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FF99FF"/>
              </a:solidFill>
              <a:effectLst>
                <a:outerShdw blurRad="50800" algn="tl" rotWithShape="0">
                  <a:srgbClr val="000000"/>
                </a:outerShdw>
              </a:effectLst>
            </a:endParaRPr>
          </a:p>
        </p:txBody>
      </p:sp>
      <p:sp>
        <p:nvSpPr>
          <p:cNvPr id="5" name="Rectangle 4"/>
          <p:cNvSpPr/>
          <p:nvPr/>
        </p:nvSpPr>
        <p:spPr>
          <a:xfrm>
            <a:off x="762000" y="2967334"/>
            <a:ext cx="2762295" cy="2585323"/>
          </a:xfrm>
          <a:prstGeom prst="rect">
            <a:avLst/>
          </a:prstGeom>
          <a:noFill/>
        </p:spPr>
        <p:txBody>
          <a:bodyPr wrap="none" lIns="91440" tIns="45720" rIns="91440" bIns="45720">
            <a:spAutoFit/>
          </a:bodyPr>
          <a:lstStyle/>
          <a:p>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Form</a:t>
            </a:r>
            <a:b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Follows</a:t>
            </a:r>
            <a:b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46625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smtClean="0"/>
              <a:t>Name these openings.</a:t>
            </a:r>
            <a:endParaRPr lang="en-US" dirty="0"/>
          </a:p>
        </p:txBody>
      </p:sp>
      <p:pic>
        <p:nvPicPr>
          <p:cNvPr id="1026" name="Picture 2" descr="http://leavingbio.net/cell%20structure_files/Cell%20Structure_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8600" y="914400"/>
            <a:ext cx="8686800" cy="5670886"/>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Right Arrow 3"/>
          <p:cNvSpPr/>
          <p:nvPr/>
        </p:nvSpPr>
        <p:spPr>
          <a:xfrm rot="656572">
            <a:off x="3810000" y="3759061"/>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716407">
            <a:off x="4948049" y="5218496"/>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48600" y="914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384857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this </a:t>
            </a:r>
            <a:r>
              <a:rPr lang="en-US" dirty="0" smtClean="0">
                <a:solidFill>
                  <a:schemeClr val="bg1"/>
                </a:solidFill>
                <a:latin typeface="Times New Roman" pitchFamily="18" charset="0"/>
              </a:rPr>
              <a:t>organelle which is a </a:t>
            </a:r>
            <a:r>
              <a:rPr lang="en-US" dirty="0">
                <a:solidFill>
                  <a:schemeClr val="bg1"/>
                </a:solidFill>
                <a:latin typeface="Times New Roman" pitchFamily="18" charset="0"/>
              </a:rPr>
              <a:t>series of folded membranes and site for protein synthesis</a:t>
            </a:r>
            <a:r>
              <a:rPr lang="en-US" dirty="0" smtClean="0">
                <a:solidFill>
                  <a:schemeClr val="bg1"/>
                </a:solidFill>
                <a:latin typeface="Times New Roman" pitchFamily="18" charset="0"/>
              </a:rPr>
              <a:t>?</a:t>
            </a:r>
            <a:endParaRPr lang="en-US" dirty="0">
              <a:solidFill>
                <a:schemeClr val="bg1"/>
              </a:solidFill>
              <a:latin typeface="Times New Roman" pitchFamily="18" charset="0"/>
            </a:endParaRP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37457" y="2202320"/>
            <a:ext cx="7007046" cy="646331"/>
          </a:xfrm>
          <a:prstGeom prst="rect">
            <a:avLst/>
          </a:prstGeom>
          <a:noFill/>
        </p:spPr>
        <p:txBody>
          <a:bodyPr wrap="none" lIns="91440" tIns="45720" rIns="91440" bIns="45720">
            <a:spAutoFit/>
          </a:bodyPr>
          <a:lstStyle/>
          <a:p>
            <a:pPr algn="ctr"/>
            <a:r>
              <a:rPr lang="en-US" b="1" cap="none" spc="0" dirty="0" smtClean="0">
                <a:ln w="17780" cmpd="sng">
                  <a:solidFill>
                    <a:sysClr val="windowText" lastClr="000000"/>
                  </a:solidFill>
                  <a:prstDash val="solid"/>
                  <a:miter lim="800000"/>
                </a:ln>
                <a:solidFill>
                  <a:srgbClr val="7030A0"/>
                </a:solidFill>
                <a:effectLst>
                  <a:outerShdw blurRad="50800" algn="tl" rotWithShape="0">
                    <a:srgbClr val="000000"/>
                  </a:outerShdw>
                </a:effectLst>
              </a:rPr>
              <a:t>Rough Endoplasmic Reticulum</a:t>
            </a:r>
            <a:endParaRPr lang="en-US"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FF99FF"/>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FF99FF"/>
                </a:solidFill>
                <a:effectLst>
                  <a:outerShdw blurRad="50800" algn="tl" rotWithShape="0">
                    <a:srgbClr val="000000"/>
                  </a:outerShdw>
                </a:effectLst>
              </a:rPr>
              <a:t>nd the answer is…</a:t>
            </a:r>
            <a:endParaRPr lang="en-US" sz="5400" b="1" cap="none" spc="0" dirty="0">
              <a:ln w="17780" cmpd="sng">
                <a:solidFill>
                  <a:sysClr val="windowText" lastClr="000000"/>
                </a:solidFill>
                <a:prstDash val="solid"/>
                <a:miter lim="800000"/>
              </a:ln>
              <a:solidFill>
                <a:srgbClr val="FF99FF"/>
              </a:solidFill>
              <a:effectLst>
                <a:outerShdw blurRad="50800" algn="tl" rotWithShape="0">
                  <a:srgbClr val="000000"/>
                </a:outerShdw>
              </a:effectLst>
            </a:endParaRPr>
          </a:p>
        </p:txBody>
      </p:sp>
      <p:sp>
        <p:nvSpPr>
          <p:cNvPr id="5" name="Rectangle 4"/>
          <p:cNvSpPr/>
          <p:nvPr/>
        </p:nvSpPr>
        <p:spPr>
          <a:xfrm>
            <a:off x="762000" y="2967334"/>
            <a:ext cx="3108543" cy="2585323"/>
          </a:xfrm>
          <a:prstGeom prst="rect">
            <a:avLst/>
          </a:prstGeom>
          <a:noFill/>
        </p:spPr>
        <p:txBody>
          <a:bodyPr wrap="none" lIns="91440" tIns="45720" rIns="91440" bIns="45720">
            <a:spAutoFit/>
          </a:bodyPr>
          <a:lstStyle/>
          <a:p>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Form</a:t>
            </a:r>
            <a:b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Follows</a:t>
            </a:r>
            <a:b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Function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782434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1524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These very numerous and small organelles are mini </a:t>
            </a:r>
            <a:r>
              <a:rPr lang="en-US" dirty="0" smtClean="0">
                <a:solidFill>
                  <a:schemeClr val="bg1"/>
                </a:solidFill>
                <a:latin typeface="Times New Roman" pitchFamily="18" charset="0"/>
              </a:rPr>
              <a:t>protein synthesizing </a:t>
            </a:r>
            <a:r>
              <a:rPr lang="en-US" dirty="0">
                <a:solidFill>
                  <a:schemeClr val="bg1"/>
                </a:solidFill>
                <a:latin typeface="Times New Roman" pitchFamily="18" charset="0"/>
              </a:rPr>
              <a:t>factories? </a:t>
            </a:r>
          </a:p>
        </p:txBody>
      </p:sp>
      <p:pic>
        <p:nvPicPr>
          <p:cNvPr id="22531" name="Picture 6" descr="http://library.thinkquest.org/C004535/media/riboso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343024"/>
            <a:ext cx="8675914"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95880" y="1447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364611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1524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These very numerous and small organelles are mini protein synthesizing factories? </a:t>
            </a:r>
          </a:p>
        </p:txBody>
      </p:sp>
      <p:pic>
        <p:nvPicPr>
          <p:cNvPr id="22531" name="Picture 6" descr="http://library.thinkquest.org/C004535/media/riboso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343024"/>
            <a:ext cx="8675914"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95880" y="1447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81000" y="5562600"/>
            <a:ext cx="6686447" cy="923330"/>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CC00FF"/>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CC00FF"/>
                </a:solidFill>
                <a:effectLst>
                  <a:outerShdw blurRad="50800" algn="tl" rotWithShape="0">
                    <a:srgbClr val="000000"/>
                  </a:outerShdw>
                </a:effectLst>
              </a:rPr>
              <a:t>nd the answe</a:t>
            </a:r>
            <a:r>
              <a:rPr lang="en-US" sz="5400" b="1" dirty="0" smtClean="0">
                <a:ln w="17780" cmpd="sng">
                  <a:solidFill>
                    <a:sysClr val="windowText" lastClr="000000"/>
                  </a:solidFill>
                  <a:prstDash val="solid"/>
                  <a:miter lim="800000"/>
                </a:ln>
                <a:solidFill>
                  <a:srgbClr val="CC00FF"/>
                </a:solidFill>
                <a:effectLst>
                  <a:outerShdw blurRad="50800" algn="tl" rotWithShape="0">
                    <a:srgbClr val="000000"/>
                  </a:outerShdw>
                </a:effectLst>
              </a:rPr>
              <a:t>r is…</a:t>
            </a:r>
            <a:endParaRPr lang="en-US" sz="5400" b="1" cap="none" spc="0" dirty="0">
              <a:ln w="17780" cmpd="sng">
                <a:solidFill>
                  <a:sysClr val="windowText" lastClr="000000"/>
                </a:solidFill>
                <a:prstDash val="solid"/>
                <a:miter lim="800000"/>
              </a:ln>
              <a:solidFill>
                <a:srgbClr val="CC00FF"/>
              </a:solidFill>
              <a:effectLst>
                <a:outerShdw blurRad="50800" algn="tl" rotWithShape="0">
                  <a:srgbClr val="000000"/>
                </a:outerShdw>
              </a:effectLst>
            </a:endParaRPr>
          </a:p>
        </p:txBody>
      </p:sp>
    </p:spTree>
    <p:extLst>
      <p:ext uri="{BB962C8B-B14F-4D97-AF65-F5344CB8AC3E}">
        <p14:creationId xmlns:p14="http://schemas.microsoft.com/office/powerpoint/2010/main" val="1127013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1524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These very numerous and small organelles are mini protein synthesizing factories? </a:t>
            </a:r>
          </a:p>
        </p:txBody>
      </p:sp>
      <p:pic>
        <p:nvPicPr>
          <p:cNvPr id="22531" name="Picture 6" descr="http://library.thinkquest.org/C004535/media/riboso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343024"/>
            <a:ext cx="8675914"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95880" y="1447800"/>
            <a:ext cx="869149" cy="1569660"/>
          </a:xfrm>
          <a:prstGeom prst="rect">
            <a:avLst/>
          </a:prstGeom>
          <a:noFill/>
        </p:spPr>
        <p:txBody>
          <a:bodyPr wrap="non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81000" y="5562600"/>
            <a:ext cx="6686447" cy="923330"/>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CC00FF"/>
                </a:solidFill>
                <a:effectLst>
                  <a:outerShdw blurRad="50800" algn="tl" rotWithShape="0">
                    <a:srgbClr val="000000"/>
                  </a:outerShdw>
                </a:effectLst>
              </a:rPr>
              <a:t>a</a:t>
            </a:r>
            <a:r>
              <a:rPr lang="en-US" sz="5400" b="1" cap="none" spc="0" dirty="0" smtClean="0">
                <a:ln w="17780" cmpd="sng">
                  <a:solidFill>
                    <a:sysClr val="windowText" lastClr="000000"/>
                  </a:solidFill>
                  <a:prstDash val="solid"/>
                  <a:miter lim="800000"/>
                </a:ln>
                <a:solidFill>
                  <a:srgbClr val="CC00FF"/>
                </a:solidFill>
                <a:effectLst>
                  <a:outerShdw blurRad="50800" algn="tl" rotWithShape="0">
                    <a:srgbClr val="000000"/>
                  </a:outerShdw>
                </a:effectLst>
              </a:rPr>
              <a:t>nd the answe</a:t>
            </a:r>
            <a:r>
              <a:rPr lang="en-US" sz="5400" b="1" dirty="0" smtClean="0">
                <a:ln w="17780" cmpd="sng">
                  <a:solidFill>
                    <a:sysClr val="windowText" lastClr="000000"/>
                  </a:solidFill>
                  <a:prstDash val="solid"/>
                  <a:miter lim="800000"/>
                </a:ln>
                <a:solidFill>
                  <a:srgbClr val="CC00FF"/>
                </a:solidFill>
                <a:effectLst>
                  <a:outerShdw blurRad="50800" algn="tl" rotWithShape="0">
                    <a:srgbClr val="000000"/>
                  </a:outerShdw>
                </a:effectLst>
              </a:rPr>
              <a:t>r is…</a:t>
            </a:r>
            <a:endParaRPr lang="en-US" sz="5400" b="1" cap="none" spc="0" dirty="0">
              <a:ln w="17780" cmpd="sng">
                <a:solidFill>
                  <a:sysClr val="windowText" lastClr="000000"/>
                </a:solidFill>
                <a:prstDash val="solid"/>
                <a:miter lim="800000"/>
              </a:ln>
              <a:solidFill>
                <a:srgbClr val="CC00FF"/>
              </a:solidFill>
              <a:effectLst>
                <a:outerShdw blurRad="50800" algn="tl" rotWithShape="0">
                  <a:srgbClr val="000000"/>
                </a:outerShdw>
              </a:effectLst>
            </a:endParaRPr>
          </a:p>
        </p:txBody>
      </p:sp>
      <p:sp>
        <p:nvSpPr>
          <p:cNvPr id="4" name="Rectangle 3"/>
          <p:cNvSpPr/>
          <p:nvPr/>
        </p:nvSpPr>
        <p:spPr>
          <a:xfrm>
            <a:off x="762000" y="1676400"/>
            <a:ext cx="6819496" cy="1569660"/>
          </a:xfrm>
          <a:prstGeom prst="rect">
            <a:avLst/>
          </a:prstGeom>
          <a:noFill/>
        </p:spPr>
        <p:txBody>
          <a:bodyPr wrap="none" lIns="91440" tIns="45720" rIns="91440" bIns="45720">
            <a:spAutoFit/>
            <a:scene3d>
              <a:camera prst="perspectiveRelaxedModerately"/>
              <a:lightRig rig="threePt" dir="t"/>
            </a:scene3d>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Ribosomes</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751361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smtClean="0">
                <a:solidFill>
                  <a:schemeClr val="bg1"/>
                </a:solidFill>
                <a:latin typeface="Times New Roman" pitchFamily="18" charset="0"/>
              </a:rPr>
              <a:t>Name each of the boxes on the next slide when they light up.  </a:t>
            </a:r>
          </a:p>
        </p:txBody>
      </p:sp>
      <p:pic>
        <p:nvPicPr>
          <p:cNvPr id="8194" name="Picture 2" descr="http://img.alibaba.com/wsphoto/330820055/Wholesale-200pcs-lot-Flashing-light-up-wand-novelty-toy-glow-sti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1571374"/>
            <a:ext cx="9666514" cy="48199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5800" y="1428929"/>
            <a:ext cx="10134600" cy="4760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64771" y="6153240"/>
            <a:ext cx="10134600" cy="4760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022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266"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746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rad="4699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2416931" cy="1754326"/>
          </a:xfrm>
          <a:prstGeom prst="rect">
            <a:avLst/>
          </a:prstGeom>
          <a:noFill/>
        </p:spPr>
        <p:txBody>
          <a:bodyPr wrap="square" rtlCol="0">
            <a:spAutoFit/>
          </a:bodyPr>
          <a:lstStyle/>
          <a:p>
            <a:r>
              <a:rPr lang="en-US" dirty="0" smtClean="0"/>
              <a:t>This is what is produced?</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34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43589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a:effectLst>
            <a:glow rad="6477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3071879" cy="1384995"/>
          </a:xfrm>
          <a:prstGeom prst="rect">
            <a:avLst/>
          </a:prstGeom>
          <a:noFill/>
        </p:spPr>
        <p:txBody>
          <a:bodyPr wrap="square" rtlCol="0">
            <a:spAutoFit/>
          </a:bodyPr>
          <a:lstStyle/>
          <a:p>
            <a:r>
              <a:rPr lang="en-US" sz="2800" dirty="0" smtClean="0"/>
              <a:t>Small </a:t>
            </a:r>
            <a:r>
              <a:rPr lang="en-US" sz="2800" dirty="0"/>
              <a:t>molecule in cells that carries </a:t>
            </a:r>
            <a:r>
              <a:rPr lang="en-US" sz="2800" dirty="0" smtClean="0"/>
              <a:t>amino acids?</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95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smtClean="0"/>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04800" y="3124200"/>
            <a:ext cx="3071879" cy="1384995"/>
          </a:xfrm>
          <a:prstGeom prst="rect">
            <a:avLst/>
          </a:prstGeom>
          <a:noFill/>
        </p:spPr>
        <p:txBody>
          <a:bodyPr wrap="square" rtlCol="0">
            <a:spAutoFit/>
          </a:bodyPr>
          <a:lstStyle/>
          <a:p>
            <a:r>
              <a:rPr lang="en-US" sz="2800" dirty="0" smtClean="0"/>
              <a:t>Small </a:t>
            </a:r>
            <a:r>
              <a:rPr lang="en-US" sz="2800" dirty="0"/>
              <a:t>molecule in cells that carries </a:t>
            </a:r>
            <a:r>
              <a:rPr lang="en-US" sz="2800" dirty="0" smtClean="0"/>
              <a:t>amino acids?</a:t>
            </a:r>
            <a:endParaRPr lang="en-US" dirty="0"/>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30599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3305</Words>
  <Application>Microsoft Office PowerPoint</Application>
  <PresentationFormat>On-screen Show (4:3)</PresentationFormat>
  <Paragraphs>1160</Paragraphs>
  <Slides>112</Slides>
  <Notes>0</Notes>
  <HiddenSlides>0</HiddenSlides>
  <MMClips>0</MMClips>
  <ScaleCrop>false</ScaleCrop>
  <HeadingPairs>
    <vt:vector size="4" baseType="variant">
      <vt:variant>
        <vt:lpstr>Theme</vt:lpstr>
      </vt:variant>
      <vt:variant>
        <vt:i4>2</vt:i4>
      </vt:variant>
      <vt:variant>
        <vt:lpstr>Slide Titles</vt:lpstr>
      </vt:variant>
      <vt:variant>
        <vt:i4>112</vt:i4>
      </vt:variant>
    </vt:vector>
  </HeadingPairs>
  <TitlesOfParts>
    <vt:vector size="114" baseType="lpstr">
      <vt:lpstr>Default Design</vt: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James Madison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Bigler</dc:creator>
  <cp:lastModifiedBy>Ryan</cp:lastModifiedBy>
  <cp:revision>66</cp:revision>
  <dcterms:created xsi:type="dcterms:W3CDTF">2003-05-14T01:07:43Z</dcterms:created>
  <dcterms:modified xsi:type="dcterms:W3CDTF">2013-04-15T00:25:02Z</dcterms:modified>
</cp:coreProperties>
</file>