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3"/>
  </p:notesMasterIdLst>
  <p:handoutMasterIdLst>
    <p:handoutMasterId r:id="rId144"/>
  </p:handoutMasterIdLst>
  <p:sldIdLst>
    <p:sldId id="315" r:id="rId3"/>
    <p:sldId id="495" r:id="rId4"/>
    <p:sldId id="496" r:id="rId5"/>
    <p:sldId id="492" r:id="rId6"/>
    <p:sldId id="493" r:id="rId7"/>
    <p:sldId id="628" r:id="rId8"/>
    <p:sldId id="629" r:id="rId9"/>
    <p:sldId id="502" r:id="rId10"/>
    <p:sldId id="509" r:id="rId11"/>
    <p:sldId id="514" r:id="rId12"/>
    <p:sldId id="515" r:id="rId13"/>
    <p:sldId id="527" r:id="rId14"/>
    <p:sldId id="630" r:id="rId15"/>
    <p:sldId id="631" r:id="rId16"/>
    <p:sldId id="532" r:id="rId17"/>
    <p:sldId id="537" r:id="rId18"/>
    <p:sldId id="540" r:id="rId19"/>
    <p:sldId id="543" r:id="rId20"/>
    <p:sldId id="550" r:id="rId21"/>
    <p:sldId id="549" r:id="rId22"/>
    <p:sldId id="548" r:id="rId23"/>
    <p:sldId id="547" r:id="rId24"/>
    <p:sldId id="546" r:id="rId25"/>
    <p:sldId id="552" r:id="rId26"/>
    <p:sldId id="632" r:id="rId27"/>
    <p:sldId id="633" r:id="rId28"/>
    <p:sldId id="556" r:id="rId29"/>
    <p:sldId id="565" r:id="rId30"/>
    <p:sldId id="571" r:id="rId31"/>
    <p:sldId id="570" r:id="rId32"/>
    <p:sldId id="569" r:id="rId33"/>
    <p:sldId id="568" r:id="rId34"/>
    <p:sldId id="567" r:id="rId35"/>
    <p:sldId id="576" r:id="rId36"/>
    <p:sldId id="575" r:id="rId37"/>
    <p:sldId id="583" r:id="rId38"/>
    <p:sldId id="582" r:id="rId39"/>
    <p:sldId id="581" r:id="rId40"/>
    <p:sldId id="580" r:id="rId41"/>
    <p:sldId id="579" r:id="rId42"/>
    <p:sldId id="786" r:id="rId43"/>
    <p:sldId id="587" r:id="rId44"/>
    <p:sldId id="635" r:id="rId45"/>
    <p:sldId id="634" r:id="rId46"/>
    <p:sldId id="590" r:id="rId47"/>
    <p:sldId id="593" r:id="rId48"/>
    <p:sldId id="596" r:id="rId49"/>
    <p:sldId id="599" r:id="rId50"/>
    <p:sldId id="606" r:id="rId51"/>
    <p:sldId id="636" r:id="rId52"/>
    <p:sldId id="637" r:id="rId53"/>
    <p:sldId id="608" r:id="rId54"/>
    <p:sldId id="610" r:id="rId55"/>
    <p:sldId id="612" r:id="rId56"/>
    <p:sldId id="614" r:id="rId57"/>
    <p:sldId id="616" r:id="rId58"/>
    <p:sldId id="782" r:id="rId59"/>
    <p:sldId id="784" r:id="rId60"/>
    <p:sldId id="783" r:id="rId61"/>
    <p:sldId id="638" r:id="rId62"/>
    <p:sldId id="497" r:id="rId63"/>
    <p:sldId id="619" r:id="rId64"/>
    <p:sldId id="620" r:id="rId65"/>
    <p:sldId id="621" r:id="rId66"/>
    <p:sldId id="618" r:id="rId67"/>
    <p:sldId id="353" r:id="rId68"/>
    <p:sldId id="641" r:id="rId69"/>
    <p:sldId id="647" r:id="rId70"/>
    <p:sldId id="648" r:id="rId71"/>
    <p:sldId id="649" r:id="rId72"/>
    <p:sldId id="650" r:id="rId73"/>
    <p:sldId id="651" r:id="rId74"/>
    <p:sldId id="652" r:id="rId75"/>
    <p:sldId id="653" r:id="rId76"/>
    <p:sldId id="654" r:id="rId77"/>
    <p:sldId id="655" r:id="rId78"/>
    <p:sldId id="656" r:id="rId79"/>
    <p:sldId id="657" r:id="rId80"/>
    <p:sldId id="658" r:id="rId81"/>
    <p:sldId id="659" r:id="rId82"/>
    <p:sldId id="660" r:id="rId83"/>
    <p:sldId id="661" r:id="rId84"/>
    <p:sldId id="662" r:id="rId85"/>
    <p:sldId id="663" r:id="rId86"/>
    <p:sldId id="664" r:id="rId87"/>
    <p:sldId id="665" r:id="rId88"/>
    <p:sldId id="666" r:id="rId89"/>
    <p:sldId id="667" r:id="rId90"/>
    <p:sldId id="668" r:id="rId91"/>
    <p:sldId id="669" r:id="rId92"/>
    <p:sldId id="670" r:id="rId93"/>
    <p:sldId id="671" r:id="rId94"/>
    <p:sldId id="672" r:id="rId95"/>
    <p:sldId id="673" r:id="rId96"/>
    <p:sldId id="674" r:id="rId97"/>
    <p:sldId id="675" r:id="rId98"/>
    <p:sldId id="676" r:id="rId99"/>
    <p:sldId id="677" r:id="rId100"/>
    <p:sldId id="678" r:id="rId101"/>
    <p:sldId id="679" r:id="rId102"/>
    <p:sldId id="680" r:id="rId103"/>
    <p:sldId id="681" r:id="rId104"/>
    <p:sldId id="682" r:id="rId105"/>
    <p:sldId id="683" r:id="rId106"/>
    <p:sldId id="684" r:id="rId107"/>
    <p:sldId id="685" r:id="rId108"/>
    <p:sldId id="686" r:id="rId109"/>
    <p:sldId id="687" r:id="rId110"/>
    <p:sldId id="688" r:id="rId111"/>
    <p:sldId id="689" r:id="rId112"/>
    <p:sldId id="690" r:id="rId113"/>
    <p:sldId id="691" r:id="rId114"/>
    <p:sldId id="692" r:id="rId115"/>
    <p:sldId id="693" r:id="rId116"/>
    <p:sldId id="694" r:id="rId117"/>
    <p:sldId id="695" r:id="rId118"/>
    <p:sldId id="696" r:id="rId119"/>
    <p:sldId id="697" r:id="rId120"/>
    <p:sldId id="698" r:id="rId121"/>
    <p:sldId id="699" r:id="rId122"/>
    <p:sldId id="700" r:id="rId123"/>
    <p:sldId id="701" r:id="rId124"/>
    <p:sldId id="702" r:id="rId125"/>
    <p:sldId id="712" r:id="rId126"/>
    <p:sldId id="713" r:id="rId127"/>
    <p:sldId id="714" r:id="rId128"/>
    <p:sldId id="715" r:id="rId129"/>
    <p:sldId id="716" r:id="rId130"/>
    <p:sldId id="717" r:id="rId131"/>
    <p:sldId id="718" r:id="rId132"/>
    <p:sldId id="719" r:id="rId133"/>
    <p:sldId id="720" r:id="rId134"/>
    <p:sldId id="721" r:id="rId135"/>
    <p:sldId id="789" r:id="rId136"/>
    <p:sldId id="790" r:id="rId137"/>
    <p:sldId id="791" r:id="rId138"/>
    <p:sldId id="792" r:id="rId139"/>
    <p:sldId id="793" r:id="rId140"/>
    <p:sldId id="794" r:id="rId141"/>
    <p:sldId id="795" r:id="rId142"/>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5050"/>
    <a:srgbClr val="00FFFF"/>
    <a:srgbClr val="0000FF"/>
    <a:srgbClr val="996633"/>
    <a:srgbClr val="6699FF"/>
    <a:srgbClr val="66FF33"/>
    <a:srgbClr val="FFFF99"/>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30C947-5A7C-4B75-9AF4-3EE1E5C0375B}" type="slidenum">
              <a:rPr lang="en-US"/>
              <a:pPr>
                <a:defRPr/>
              </a:pPr>
              <a:t>‹#›</a:t>
            </a:fld>
            <a:endParaRPr lang="en-US"/>
          </a:p>
        </p:txBody>
      </p:sp>
    </p:spTree>
    <p:extLst>
      <p:ext uri="{BB962C8B-B14F-4D97-AF65-F5344CB8AC3E}">
        <p14:creationId xmlns:p14="http://schemas.microsoft.com/office/powerpoint/2010/main" val="334372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50D29E7-02E6-4444-BEB0-B8DE97DB71BB}" type="slidenum">
              <a:rPr lang="en-US"/>
              <a:pPr>
                <a:defRPr/>
              </a:pPr>
              <a:t>‹#›</a:t>
            </a:fld>
            <a:endParaRPr lang="en-US"/>
          </a:p>
        </p:txBody>
      </p:sp>
    </p:spTree>
    <p:extLst>
      <p:ext uri="{BB962C8B-B14F-4D97-AF65-F5344CB8AC3E}">
        <p14:creationId xmlns:p14="http://schemas.microsoft.com/office/powerpoint/2010/main" val="1178376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4944E-740C-4C26-9CAE-0B0AAB24DA30}" type="slidenum">
              <a:rPr lang="en-US"/>
              <a:pPr>
                <a:defRPr/>
              </a:pPr>
              <a:t>‹#›</a:t>
            </a:fld>
            <a:endParaRPr lang="en-US"/>
          </a:p>
        </p:txBody>
      </p:sp>
    </p:spTree>
    <p:extLst>
      <p:ext uri="{BB962C8B-B14F-4D97-AF65-F5344CB8AC3E}">
        <p14:creationId xmlns:p14="http://schemas.microsoft.com/office/powerpoint/2010/main" val="118917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A7765-60E7-4758-9915-A3C0B9988A36}" type="slidenum">
              <a:rPr lang="en-US"/>
              <a:pPr>
                <a:defRPr/>
              </a:pPr>
              <a:t>‹#›</a:t>
            </a:fld>
            <a:endParaRPr lang="en-US"/>
          </a:p>
        </p:txBody>
      </p:sp>
    </p:spTree>
    <p:extLst>
      <p:ext uri="{BB962C8B-B14F-4D97-AF65-F5344CB8AC3E}">
        <p14:creationId xmlns:p14="http://schemas.microsoft.com/office/powerpoint/2010/main" val="1315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73419-15D5-46DD-B82A-737CD29F90AA}" type="slidenum">
              <a:rPr lang="en-US"/>
              <a:pPr>
                <a:defRPr/>
              </a:pPr>
              <a:t>‹#›</a:t>
            </a:fld>
            <a:endParaRPr lang="en-US"/>
          </a:p>
        </p:txBody>
      </p:sp>
    </p:spTree>
    <p:extLst>
      <p:ext uri="{BB962C8B-B14F-4D97-AF65-F5344CB8AC3E}">
        <p14:creationId xmlns:p14="http://schemas.microsoft.com/office/powerpoint/2010/main" val="101746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655CFF0-3270-450A-B0C5-DF71EF51185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273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DF10A3ED-984A-48C9-92E3-3399C5A41618}"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235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44944E-740C-4C26-9CAE-0B0AAB24DA30}"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FE26D0-8DBD-4465-9E63-B11F839706BB}"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8621DC-6561-4435-A481-E14CAD5B9D50}"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BFE5A3-9CDC-4E36-AA24-83BCAF608202}"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D911A8-E437-4746-A83F-99C00E98FAD2}"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A96A191-44E4-407E-9382-2ACF736165D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E26D0-8DBD-4465-9E63-B11F839706BB}" type="slidenum">
              <a:rPr lang="en-US"/>
              <a:pPr>
                <a:defRPr/>
              </a:pPr>
              <a:t>‹#›</a:t>
            </a:fld>
            <a:endParaRPr lang="en-US"/>
          </a:p>
        </p:txBody>
      </p:sp>
    </p:spTree>
    <p:extLst>
      <p:ext uri="{BB962C8B-B14F-4D97-AF65-F5344CB8AC3E}">
        <p14:creationId xmlns:p14="http://schemas.microsoft.com/office/powerpoint/2010/main" val="65430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6F66D6B-717D-4A8E-9FAD-51109AE835D7}"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49F009-D764-4D90-ADFF-9A15036496C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553D32-901A-48B1-AC7D-B65E63BCDA3D}"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CA7765-60E7-4758-9915-A3C0B9988A36}"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773419-15D5-46DD-B82A-737CD29F90A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621DC-6561-4435-A481-E14CAD5B9D50}" type="slidenum">
              <a:rPr lang="en-US"/>
              <a:pPr>
                <a:defRPr/>
              </a:pPr>
              <a:t>‹#›</a:t>
            </a:fld>
            <a:endParaRPr lang="en-US"/>
          </a:p>
        </p:txBody>
      </p:sp>
    </p:spTree>
    <p:extLst>
      <p:ext uri="{BB962C8B-B14F-4D97-AF65-F5344CB8AC3E}">
        <p14:creationId xmlns:p14="http://schemas.microsoft.com/office/powerpoint/2010/main" val="35692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BFE5A3-9CDC-4E36-AA24-83BCAF608202}" type="slidenum">
              <a:rPr lang="en-US"/>
              <a:pPr>
                <a:defRPr/>
              </a:pPr>
              <a:t>‹#›</a:t>
            </a:fld>
            <a:endParaRPr lang="en-US"/>
          </a:p>
        </p:txBody>
      </p:sp>
    </p:spTree>
    <p:extLst>
      <p:ext uri="{BB962C8B-B14F-4D97-AF65-F5344CB8AC3E}">
        <p14:creationId xmlns:p14="http://schemas.microsoft.com/office/powerpoint/2010/main" val="322877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D911A8-E437-4746-A83F-99C00E98FAD2}" type="slidenum">
              <a:rPr lang="en-US"/>
              <a:pPr>
                <a:defRPr/>
              </a:pPr>
              <a:t>‹#›</a:t>
            </a:fld>
            <a:endParaRPr lang="en-US"/>
          </a:p>
        </p:txBody>
      </p:sp>
    </p:spTree>
    <p:extLst>
      <p:ext uri="{BB962C8B-B14F-4D97-AF65-F5344CB8AC3E}">
        <p14:creationId xmlns:p14="http://schemas.microsoft.com/office/powerpoint/2010/main" val="29524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6A191-44E4-407E-9382-2ACF736165D8}" type="slidenum">
              <a:rPr lang="en-US"/>
              <a:pPr>
                <a:defRPr/>
              </a:pPr>
              <a:t>‹#›</a:t>
            </a:fld>
            <a:endParaRPr lang="en-US"/>
          </a:p>
        </p:txBody>
      </p:sp>
    </p:spTree>
    <p:extLst>
      <p:ext uri="{BB962C8B-B14F-4D97-AF65-F5344CB8AC3E}">
        <p14:creationId xmlns:p14="http://schemas.microsoft.com/office/powerpoint/2010/main" val="38743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F66D6B-717D-4A8E-9FAD-51109AE835D7}" type="slidenum">
              <a:rPr lang="en-US"/>
              <a:pPr>
                <a:defRPr/>
              </a:pPr>
              <a:t>‹#›</a:t>
            </a:fld>
            <a:endParaRPr lang="en-US"/>
          </a:p>
        </p:txBody>
      </p:sp>
    </p:spTree>
    <p:extLst>
      <p:ext uri="{BB962C8B-B14F-4D97-AF65-F5344CB8AC3E}">
        <p14:creationId xmlns:p14="http://schemas.microsoft.com/office/powerpoint/2010/main" val="199087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9F009-D764-4D90-ADFF-9A15036496C9}" type="slidenum">
              <a:rPr lang="en-US"/>
              <a:pPr>
                <a:defRPr/>
              </a:pPr>
              <a:t>‹#›</a:t>
            </a:fld>
            <a:endParaRPr lang="en-US"/>
          </a:p>
        </p:txBody>
      </p:sp>
    </p:spTree>
    <p:extLst>
      <p:ext uri="{BB962C8B-B14F-4D97-AF65-F5344CB8AC3E}">
        <p14:creationId xmlns:p14="http://schemas.microsoft.com/office/powerpoint/2010/main" val="86499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53D32-901A-48B1-AC7D-B65E63BCDA3D}" type="slidenum">
              <a:rPr lang="en-US"/>
              <a:pPr>
                <a:defRPr/>
              </a:pPr>
              <a:t>‹#›</a:t>
            </a:fld>
            <a:endParaRPr lang="en-US"/>
          </a:p>
        </p:txBody>
      </p:sp>
    </p:spTree>
    <p:extLst>
      <p:ext uri="{BB962C8B-B14F-4D97-AF65-F5344CB8AC3E}">
        <p14:creationId xmlns:p14="http://schemas.microsoft.com/office/powerpoint/2010/main" val="31746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068AC1E-AD94-44FD-BC17-8411A64BB7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68AC1E-AD94-44FD-BC17-8411A64BB79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0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0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Yahoo%20SiteBuilder/sites/sciencepowerpoint.com/sitebuilder/preview/Cellular_Biology_Unit.html"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ciencepowerpoint.com/Cellular_Biology_Unit.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00305637"/>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304800"/>
            <a:ext cx="8229600" cy="6202363"/>
          </a:xfrm>
        </p:spPr>
        <p:txBody>
          <a:bodyPr/>
          <a:lstStyle/>
          <a:p>
            <a:pPr eaLnBrk="1" hangingPunct="1"/>
            <a:r>
              <a:rPr lang="en-US" dirty="0" smtClean="0"/>
              <a:t>Name this cellular organelle?</a:t>
            </a:r>
          </a:p>
          <a:p>
            <a:pPr eaLnBrk="1" hangingPunct="1"/>
            <a:endParaRPr lang="en-US" dirty="0" smtClean="0"/>
          </a:p>
        </p:txBody>
      </p:sp>
      <p:pic>
        <p:nvPicPr>
          <p:cNvPr id="62467" name="Picture 5" descr="Pleurotaeniumehrenbergi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10600" cy="5572125"/>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6701062" name="Line 6"/>
          <p:cNvSpPr>
            <a:spLocks noChangeShapeType="1"/>
          </p:cNvSpPr>
          <p:nvPr/>
        </p:nvSpPr>
        <p:spPr bwMode="auto">
          <a:xfrm>
            <a:off x="1600200" y="1447800"/>
            <a:ext cx="1295400" cy="1828800"/>
          </a:xfrm>
          <a:prstGeom prst="line">
            <a:avLst/>
          </a:prstGeom>
          <a:noFill/>
          <a:ln w="76200">
            <a:solidFill>
              <a:schemeClr val="bg1"/>
            </a:solidFill>
            <a:round/>
            <a:headEnd/>
            <a:tailEnd type="triangle" w="med" len="med"/>
          </a:ln>
          <a:effectLst/>
        </p:spPr>
        <p:txBody>
          <a:bodyPr/>
          <a:lstStyle/>
          <a:p>
            <a:pPr>
              <a:defRPr/>
            </a:pPr>
            <a:endParaRPr lang="en-US"/>
          </a:p>
        </p:txBody>
      </p:sp>
      <p:cxnSp>
        <p:nvCxnSpPr>
          <p:cNvPr id="6" name="Straight Arrow Connector 5"/>
          <p:cNvCxnSpPr>
            <a:stCxn id="6701062" idx="0"/>
          </p:cNvCxnSpPr>
          <p:nvPr/>
        </p:nvCxnSpPr>
        <p:spPr>
          <a:xfrm>
            <a:off x="1600200" y="1447800"/>
            <a:ext cx="1371600" cy="1905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886469" y="3045510"/>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3" name="Rectangle 2"/>
          <p:cNvSpPr/>
          <p:nvPr/>
        </p:nvSpPr>
        <p:spPr>
          <a:xfrm rot="532396">
            <a:off x="1308560" y="4337735"/>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17" name="Rounded Rectangle 16"/>
          <p:cNvSpPr/>
          <p:nvPr/>
        </p:nvSpPr>
        <p:spPr bwMode="auto">
          <a:xfrm rot="21069871">
            <a:off x="5435885" y="3596290"/>
            <a:ext cx="1219200" cy="428625"/>
          </a:xfrm>
          <a:prstGeom prst="roundRect">
            <a:avLst/>
          </a:prstGeom>
          <a:solidFill>
            <a:schemeClr val="tx1">
              <a:lumMod val="95000"/>
              <a:lumOff val="5000"/>
            </a:schemeClr>
          </a:solidFill>
          <a:ln w="28575" cap="flat" cmpd="sng" algn="ctr">
            <a:solidFill>
              <a:srgbClr val="FFFF0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rot="21069871">
            <a:off x="5512450" y="4053461"/>
            <a:ext cx="1219200" cy="433387"/>
          </a:xfrm>
          <a:prstGeom prst="roundRect">
            <a:avLst/>
          </a:prstGeom>
          <a:solidFill>
            <a:schemeClr val="tx1">
              <a:lumMod val="95000"/>
              <a:lumOff val="5000"/>
            </a:schemeClr>
          </a:solidFill>
          <a:ln w="28575" cap="flat" cmpd="sng" algn="ctr">
            <a:solidFill>
              <a:srgbClr val="FFFF00"/>
            </a:solidFill>
            <a:prstDash val="solid"/>
            <a:round/>
            <a:headEnd type="none" w="med" len="med"/>
            <a:tailEnd type="none" w="med" len="med"/>
          </a:ln>
          <a:effectLst/>
        </p:spPr>
        <p:txBody>
          <a:bodyPr/>
          <a:lstStyle/>
          <a:p>
            <a:pPr marL="342900" indent="-342900">
              <a:defRPr/>
            </a:pPr>
            <a:endParaRPr lang="en-US"/>
          </a:p>
        </p:txBody>
      </p:sp>
      <p:sp>
        <p:nvSpPr>
          <p:cNvPr id="8" name="Rectangle 7"/>
          <p:cNvSpPr/>
          <p:nvPr/>
        </p:nvSpPr>
        <p:spPr>
          <a:xfrm>
            <a:off x="164119" y="1366221"/>
            <a:ext cx="5527475" cy="523220"/>
          </a:xfrm>
          <a:prstGeom prst="rect">
            <a:avLst/>
          </a:prstGeom>
          <a:noFill/>
        </p:spPr>
        <p:txBody>
          <a:bodyPr wrap="none">
            <a:spAutoFit/>
          </a:bodyPr>
          <a:lstStyle/>
          <a:p>
            <a:pPr>
              <a:buFont typeface="Wingdings" pitchFamily="2" charset="2"/>
              <a:buNone/>
              <a:defRPr/>
            </a:pPr>
            <a:r>
              <a:rPr lang="en-US" sz="2800" b="1" dirty="0" err="1">
                <a:ln w="17780" cmpd="sng">
                  <a:solidFill>
                    <a:sysClr val="windowText" lastClr="000000"/>
                  </a:solidFill>
                  <a:prstDash val="solid"/>
                  <a:miter lim="800000"/>
                </a:ln>
                <a:solidFill>
                  <a:srgbClr val="00B0F0"/>
                </a:solidFill>
                <a:effectLst>
                  <a:outerShdw blurRad="50800" algn="tl" rotWithShape="0">
                    <a:srgbClr val="000000"/>
                  </a:outerShdw>
                </a:effectLst>
              </a:rPr>
              <a:t>philic</a:t>
            </a:r>
            <a:r>
              <a:rPr lang="en-US" sz="2800" b="1" dirty="0">
                <a:ln w="17780" cmpd="sng">
                  <a:solidFill>
                    <a:sysClr val="windowText" lastClr="000000"/>
                  </a:solidFill>
                  <a:prstDash val="solid"/>
                  <a:miter lim="800000"/>
                </a:ln>
                <a:solidFill>
                  <a:srgbClr val="00B0F0"/>
                </a:solidFill>
                <a:effectLst>
                  <a:outerShdw blurRad="50800" algn="tl" rotWithShape="0">
                    <a:srgbClr val="000000"/>
                  </a:outerShdw>
                </a:effectLst>
              </a:rPr>
              <a:t> = attraction to something</a:t>
            </a:r>
          </a:p>
        </p:txBody>
      </p:sp>
      <p:sp>
        <p:nvSpPr>
          <p:cNvPr id="21" name="Rectangle 20"/>
          <p:cNvSpPr/>
          <p:nvPr/>
        </p:nvSpPr>
        <p:spPr>
          <a:xfrm>
            <a:off x="2743200" y="4724400"/>
            <a:ext cx="684804"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2" name="Rectangle 21"/>
          <p:cNvSpPr/>
          <p:nvPr/>
        </p:nvSpPr>
        <p:spPr>
          <a:xfrm>
            <a:off x="62484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B</a:t>
            </a:r>
            <a:endParaRPr lang="en-US" sz="54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23" name="Rectangle 22"/>
          <p:cNvSpPr/>
          <p:nvPr/>
        </p:nvSpPr>
        <p:spPr>
          <a:xfrm>
            <a:off x="4038600" y="2590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25537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886469" y="3045510"/>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3" name="Rectangle 2"/>
          <p:cNvSpPr/>
          <p:nvPr/>
        </p:nvSpPr>
        <p:spPr>
          <a:xfrm rot="532396">
            <a:off x="1308560" y="4337735"/>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ysClr val="windowText" lastClr="000000"/>
                  </a:solidFill>
                  <a:prstDash val="solid"/>
                  <a:miter lim="800000"/>
                </a:ln>
                <a:solidFill>
                  <a:srgbClr val="FF00FF"/>
                </a:soli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ysClr val="windowText" lastClr="000000"/>
                  </a:solidFill>
                  <a:prstDash val="solid"/>
                  <a:miter lim="800000"/>
                </a:ln>
                <a:solidFill>
                  <a:srgbClr val="FF00FF"/>
                </a:soli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8" name="Rectangle 7"/>
          <p:cNvSpPr/>
          <p:nvPr/>
        </p:nvSpPr>
        <p:spPr>
          <a:xfrm>
            <a:off x="164119" y="1366221"/>
            <a:ext cx="5527475" cy="523220"/>
          </a:xfrm>
          <a:prstGeom prst="rect">
            <a:avLst/>
          </a:prstGeom>
          <a:noFill/>
        </p:spPr>
        <p:txBody>
          <a:bodyPr wrap="none">
            <a:spAutoFit/>
          </a:bodyPr>
          <a:lstStyle/>
          <a:p>
            <a:pPr>
              <a:buFont typeface="Wingdings" pitchFamily="2" charset="2"/>
              <a:buNone/>
              <a:defRPr/>
            </a:pPr>
            <a:r>
              <a:rPr lang="en-US" sz="2800" b="1" dirty="0" err="1">
                <a:ln w="17780" cmpd="sng">
                  <a:solidFill>
                    <a:sysClr val="windowText" lastClr="000000"/>
                  </a:solidFill>
                  <a:prstDash val="solid"/>
                  <a:miter lim="800000"/>
                </a:ln>
                <a:solidFill>
                  <a:srgbClr val="00B0F0"/>
                </a:solidFill>
                <a:effectLst>
                  <a:outerShdw blurRad="50800" algn="tl" rotWithShape="0">
                    <a:srgbClr val="000000"/>
                  </a:outerShdw>
                </a:effectLst>
              </a:rPr>
              <a:t>philic</a:t>
            </a:r>
            <a:r>
              <a:rPr lang="en-US" sz="2800" b="1" dirty="0">
                <a:ln w="17780" cmpd="sng">
                  <a:solidFill>
                    <a:sysClr val="windowText" lastClr="000000"/>
                  </a:solidFill>
                  <a:prstDash val="solid"/>
                  <a:miter lim="800000"/>
                </a:ln>
                <a:solidFill>
                  <a:srgbClr val="00B0F0"/>
                </a:solidFill>
                <a:effectLst>
                  <a:outerShdw blurRad="50800" algn="tl" rotWithShape="0">
                    <a:srgbClr val="000000"/>
                  </a:outerShdw>
                </a:effectLst>
              </a:rPr>
              <a:t> = attraction to something</a:t>
            </a:r>
          </a:p>
        </p:txBody>
      </p:sp>
      <p:sp>
        <p:nvSpPr>
          <p:cNvPr id="9" name="Rectangle 8"/>
          <p:cNvSpPr/>
          <p:nvPr/>
        </p:nvSpPr>
        <p:spPr>
          <a:xfrm>
            <a:off x="130950" y="1887665"/>
            <a:ext cx="6269850" cy="523220"/>
          </a:xfrm>
          <a:prstGeom prst="rect">
            <a:avLst/>
          </a:prstGeom>
          <a:noFill/>
        </p:spPr>
        <p:txBody>
          <a:bodyPr>
            <a:spAutoFit/>
          </a:bodyPr>
          <a:lstStyle/>
          <a:p>
            <a:pPr>
              <a:buFont typeface="Wingdings" pitchFamily="2" charset="2"/>
              <a:buNone/>
              <a:defRPr/>
            </a:pPr>
            <a:r>
              <a:rPr lang="en-US" sz="2800" b="1" dirty="0">
                <a:ln w="17780" cmpd="sng">
                  <a:solidFill>
                    <a:sysClr val="windowText" lastClr="000000"/>
                  </a:solidFill>
                  <a:prstDash val="solid"/>
                  <a:miter lim="800000"/>
                </a:ln>
                <a:solidFill>
                  <a:srgbClr val="FF00FF"/>
                </a:solidFill>
                <a:effectLst>
                  <a:outerShdw blurRad="50800" algn="tl" rotWithShape="0">
                    <a:srgbClr val="000000"/>
                  </a:outerShdw>
                </a:effectLst>
              </a:rPr>
              <a:t>phobic = Afraid of / repelled</a:t>
            </a:r>
          </a:p>
        </p:txBody>
      </p:sp>
      <p:sp>
        <p:nvSpPr>
          <p:cNvPr id="21" name="Rectangle 20"/>
          <p:cNvSpPr/>
          <p:nvPr/>
        </p:nvSpPr>
        <p:spPr>
          <a:xfrm>
            <a:off x="2743200" y="4724400"/>
            <a:ext cx="684804"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2" name="Rectangle 21"/>
          <p:cNvSpPr/>
          <p:nvPr/>
        </p:nvSpPr>
        <p:spPr>
          <a:xfrm>
            <a:off x="6629400" y="3581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00FF"/>
                </a:solidFill>
                <a:effectLst>
                  <a:outerShdw blurRad="50800" algn="tl" rotWithShape="0">
                    <a:srgbClr val="000000"/>
                  </a:outerShdw>
                </a:effectLst>
              </a:rPr>
              <a:t>B</a:t>
            </a:r>
            <a:endPar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endParaRPr>
          </a:p>
        </p:txBody>
      </p:sp>
      <p:sp>
        <p:nvSpPr>
          <p:cNvPr id="23" name="Rectangle 22"/>
          <p:cNvSpPr/>
          <p:nvPr/>
        </p:nvSpPr>
        <p:spPr>
          <a:xfrm>
            <a:off x="4038600" y="2590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689513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28600" y="304800"/>
            <a:ext cx="8915400" cy="5791200"/>
          </a:xfrm>
        </p:spPr>
        <p:txBody>
          <a:bodyPr/>
          <a:lstStyle/>
          <a:p>
            <a:pPr eaLnBrk="1" hangingPunct="1"/>
            <a:r>
              <a:rPr lang="en-US" dirty="0" smtClean="0">
                <a:solidFill>
                  <a:srgbClr val="FF99FF"/>
                </a:solidFill>
              </a:rPr>
              <a:t>Name some things an animal cell would want to let in.  (1 point each) The cell wants to let in...</a:t>
            </a:r>
          </a:p>
          <a:p>
            <a:pPr lvl="1" eaLnBrk="1" hangingPunct="1"/>
            <a:r>
              <a:rPr lang="en-US" dirty="0" smtClean="0">
                <a:solidFill>
                  <a:srgbClr val="6699FF"/>
                </a:solidFill>
              </a:rPr>
              <a:t> Oxygen.</a:t>
            </a:r>
          </a:p>
          <a:p>
            <a:pPr lvl="1" eaLnBrk="1" hangingPunct="1"/>
            <a:r>
              <a:rPr lang="en-US" dirty="0" smtClean="0">
                <a:solidFill>
                  <a:schemeClr val="hlink"/>
                </a:solidFill>
              </a:rPr>
              <a:t> Water.</a:t>
            </a:r>
          </a:p>
          <a:p>
            <a:pPr lvl="1" eaLnBrk="1" hangingPunct="1"/>
            <a:r>
              <a:rPr lang="en-US" dirty="0" smtClean="0">
                <a:solidFill>
                  <a:srgbClr val="FF9900"/>
                </a:solidFill>
              </a:rPr>
              <a:t> Food.</a:t>
            </a:r>
          </a:p>
          <a:p>
            <a:pPr lvl="2" eaLnBrk="1" hangingPunct="1"/>
            <a:r>
              <a:rPr lang="en-US" dirty="0" smtClean="0">
                <a:solidFill>
                  <a:schemeClr val="tx1">
                    <a:lumMod val="95000"/>
                    <a:lumOff val="5000"/>
                  </a:schemeClr>
                </a:solidFill>
              </a:rPr>
              <a:t>Molecules</a:t>
            </a:r>
          </a:p>
          <a:p>
            <a:pPr lvl="1" eaLnBrk="1" hangingPunct="1"/>
            <a:r>
              <a:rPr lang="en-US" dirty="0" smtClean="0">
                <a:solidFill>
                  <a:srgbClr val="66FF66"/>
                </a:solidFill>
              </a:rPr>
              <a:t> Protein.</a:t>
            </a:r>
          </a:p>
          <a:p>
            <a:pPr lvl="1" eaLnBrk="1" hangingPunct="1"/>
            <a:r>
              <a:rPr lang="en-US" dirty="0" smtClean="0">
                <a:solidFill>
                  <a:srgbClr val="9900FF"/>
                </a:solidFill>
              </a:rPr>
              <a:t> Minerals </a:t>
            </a:r>
          </a:p>
          <a:p>
            <a:pPr lvl="1" eaLnBrk="1" hangingPunct="1">
              <a:buFontTx/>
              <a:buNone/>
            </a:pPr>
            <a:r>
              <a:rPr lang="en-US" dirty="0" smtClean="0">
                <a:solidFill>
                  <a:srgbClr val="9900FF"/>
                </a:solidFill>
              </a:rPr>
              <a:t>    Vitamins</a:t>
            </a:r>
          </a:p>
          <a:p>
            <a:pPr lvl="1" eaLnBrk="1" hangingPunct="1">
              <a:buFontTx/>
              <a:buNone/>
            </a:pPr>
            <a:r>
              <a:rPr lang="en-US" dirty="0" smtClean="0">
                <a:solidFill>
                  <a:srgbClr val="9900FF"/>
                </a:solidFill>
              </a:rPr>
              <a:t>     </a:t>
            </a:r>
          </a:p>
          <a:p>
            <a:pPr eaLnBrk="1" hangingPunct="1">
              <a:buFontTx/>
              <a:buNone/>
            </a:pPr>
            <a:endParaRPr lang="en-US" dirty="0" smtClean="0">
              <a:solidFill>
                <a:srgbClr val="9900FF"/>
              </a:solidFill>
            </a:endParaRPr>
          </a:p>
        </p:txBody>
      </p:sp>
      <p:sp>
        <p:nvSpPr>
          <p:cNvPr id="132100" name="Rectangle 4"/>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0114" name="Picture 2" descr="https://encrypted-tbn3.gstatic.com/images?q=tbn:ANd9GcRUTPg4xfdm9KdRVBF8MIaHl2k-nExQ4hT2c9dIlh0MFYcTzHGz"/>
          <p:cNvPicPr>
            <a:picLocks noChangeAspect="1" noChangeArrowheads="1"/>
          </p:cNvPicPr>
          <p:nvPr/>
        </p:nvPicPr>
        <p:blipFill>
          <a:blip r:embed="rId2" cstate="print"/>
          <a:srcRect/>
          <a:stretch>
            <a:fillRect/>
          </a:stretch>
        </p:blipFill>
        <p:spPr bwMode="auto">
          <a:xfrm>
            <a:off x="3352800" y="1600200"/>
            <a:ext cx="5486400" cy="3733800"/>
          </a:xfrm>
          <a:prstGeom prst="rect">
            <a:avLst/>
          </a:prstGeom>
          <a:noFill/>
          <a:ln w="38100">
            <a:solidFill>
              <a:srgbClr val="FF00FF"/>
            </a:solidFill>
          </a:ln>
        </p:spPr>
      </p:pic>
      <p:sp>
        <p:nvSpPr>
          <p:cNvPr id="8" name="Oval 7"/>
          <p:cNvSpPr/>
          <p:nvPr/>
        </p:nvSpPr>
        <p:spPr>
          <a:xfrm>
            <a:off x="4953000" y="2895600"/>
            <a:ext cx="1219200" cy="1066800"/>
          </a:xfrm>
          <a:prstGeom prst="ellipse">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3124200"/>
            <a:ext cx="1219200" cy="1066800"/>
          </a:xfrm>
          <a:prstGeom prst="ellipse">
            <a:avLst/>
          </a:prstGeom>
          <a:solidFill>
            <a:srgbClr val="FF00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3276600"/>
            <a:ext cx="1219200" cy="1066800"/>
          </a:xfrm>
          <a:prstGeom prst="ellipse">
            <a:avLst/>
          </a:prstGeom>
          <a:solidFill>
            <a:srgbClr val="FF99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62400" y="3124200"/>
            <a:ext cx="1219200" cy="1066800"/>
          </a:xfrm>
          <a:prstGeom prst="ellipse">
            <a:avLst/>
          </a:prstGeom>
          <a:solidFill>
            <a:srgbClr val="FF99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bwMode="auto">
          <a:xfrm>
            <a:off x="1066800" y="15240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4" name="Rounded Rectangle 13"/>
          <p:cNvSpPr/>
          <p:nvPr/>
        </p:nvSpPr>
        <p:spPr bwMode="auto">
          <a:xfrm>
            <a:off x="1066800" y="19812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5" name="Rounded Rectangle 14"/>
          <p:cNvSpPr/>
          <p:nvPr/>
        </p:nvSpPr>
        <p:spPr bwMode="auto">
          <a:xfrm>
            <a:off x="1066800" y="25146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a:off x="1066800" y="34290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a:off x="1066800" y="3962400"/>
            <a:ext cx="14478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a:off x="1066800" y="4495800"/>
            <a:ext cx="14478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9" name="Rectangle 18"/>
          <p:cNvSpPr/>
          <p:nvPr/>
        </p:nvSpPr>
        <p:spPr>
          <a:xfrm>
            <a:off x="80772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34687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28600" y="304800"/>
            <a:ext cx="8915400" cy="5791200"/>
          </a:xfrm>
        </p:spPr>
        <p:txBody>
          <a:bodyPr/>
          <a:lstStyle/>
          <a:p>
            <a:pPr eaLnBrk="1" hangingPunct="1"/>
            <a:r>
              <a:rPr lang="en-US" dirty="0" smtClean="0">
                <a:solidFill>
                  <a:srgbClr val="FF99FF"/>
                </a:solidFill>
              </a:rPr>
              <a:t>Name some things an animal cell would want to let in.  (1 point each) The cell wants to let in...</a:t>
            </a:r>
          </a:p>
          <a:p>
            <a:pPr lvl="1" eaLnBrk="1" hangingPunct="1"/>
            <a:r>
              <a:rPr lang="en-US" dirty="0" smtClean="0">
                <a:solidFill>
                  <a:srgbClr val="6699FF"/>
                </a:solidFill>
              </a:rPr>
              <a:t> Oxygen.</a:t>
            </a:r>
          </a:p>
          <a:p>
            <a:pPr lvl="1" eaLnBrk="1" hangingPunct="1"/>
            <a:r>
              <a:rPr lang="en-US" dirty="0" smtClean="0">
                <a:solidFill>
                  <a:schemeClr val="hlink"/>
                </a:solidFill>
              </a:rPr>
              <a:t> Water.</a:t>
            </a:r>
          </a:p>
          <a:p>
            <a:pPr lvl="1" eaLnBrk="1" hangingPunct="1"/>
            <a:r>
              <a:rPr lang="en-US" dirty="0" smtClean="0">
                <a:solidFill>
                  <a:srgbClr val="FF9900"/>
                </a:solidFill>
              </a:rPr>
              <a:t> Food.</a:t>
            </a:r>
          </a:p>
          <a:p>
            <a:pPr lvl="2" eaLnBrk="1" hangingPunct="1"/>
            <a:r>
              <a:rPr lang="en-US" dirty="0" smtClean="0">
                <a:solidFill>
                  <a:schemeClr val="tx1">
                    <a:lumMod val="95000"/>
                    <a:lumOff val="5000"/>
                  </a:schemeClr>
                </a:solidFill>
              </a:rPr>
              <a:t>Molecules</a:t>
            </a:r>
          </a:p>
          <a:p>
            <a:pPr lvl="1" eaLnBrk="1" hangingPunct="1"/>
            <a:r>
              <a:rPr lang="en-US" dirty="0" smtClean="0">
                <a:solidFill>
                  <a:srgbClr val="66FF66"/>
                </a:solidFill>
              </a:rPr>
              <a:t> Protein.</a:t>
            </a:r>
          </a:p>
          <a:p>
            <a:pPr lvl="1" eaLnBrk="1" hangingPunct="1"/>
            <a:r>
              <a:rPr lang="en-US" dirty="0" smtClean="0">
                <a:solidFill>
                  <a:srgbClr val="9900FF"/>
                </a:solidFill>
              </a:rPr>
              <a:t> Minerals </a:t>
            </a:r>
          </a:p>
          <a:p>
            <a:pPr lvl="1" eaLnBrk="1" hangingPunct="1">
              <a:buFontTx/>
              <a:buNone/>
            </a:pPr>
            <a:r>
              <a:rPr lang="en-US" dirty="0" smtClean="0">
                <a:solidFill>
                  <a:srgbClr val="9900FF"/>
                </a:solidFill>
              </a:rPr>
              <a:t>    Vitamins</a:t>
            </a:r>
          </a:p>
          <a:p>
            <a:pPr lvl="1" eaLnBrk="1" hangingPunct="1">
              <a:buFontTx/>
              <a:buNone/>
            </a:pPr>
            <a:r>
              <a:rPr lang="en-US" dirty="0" smtClean="0">
                <a:solidFill>
                  <a:srgbClr val="9900FF"/>
                </a:solidFill>
              </a:rPr>
              <a:t>     </a:t>
            </a:r>
          </a:p>
          <a:p>
            <a:pPr eaLnBrk="1" hangingPunct="1">
              <a:buFontTx/>
              <a:buNone/>
            </a:pPr>
            <a:endParaRPr lang="en-US" dirty="0" smtClean="0">
              <a:solidFill>
                <a:srgbClr val="9900FF"/>
              </a:solidFill>
            </a:endParaRPr>
          </a:p>
        </p:txBody>
      </p:sp>
      <p:sp>
        <p:nvSpPr>
          <p:cNvPr id="132100" name="Rectangle 4"/>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0114" name="Picture 2" descr="https://encrypted-tbn3.gstatic.com/images?q=tbn:ANd9GcRUTPg4xfdm9KdRVBF8MIaHl2k-nExQ4hT2c9dIlh0MFYcTzHGz"/>
          <p:cNvPicPr>
            <a:picLocks noChangeAspect="1" noChangeArrowheads="1"/>
          </p:cNvPicPr>
          <p:nvPr/>
        </p:nvPicPr>
        <p:blipFill>
          <a:blip r:embed="rId2" cstate="print"/>
          <a:srcRect/>
          <a:stretch>
            <a:fillRect/>
          </a:stretch>
        </p:blipFill>
        <p:spPr bwMode="auto">
          <a:xfrm>
            <a:off x="3352800" y="1600200"/>
            <a:ext cx="5486400" cy="3733800"/>
          </a:xfrm>
          <a:prstGeom prst="rect">
            <a:avLst/>
          </a:prstGeom>
          <a:noFill/>
          <a:ln w="38100">
            <a:solidFill>
              <a:srgbClr val="FF00FF"/>
            </a:solidFill>
          </a:ln>
        </p:spPr>
      </p:pic>
      <p:sp>
        <p:nvSpPr>
          <p:cNvPr id="8" name="Oval 7"/>
          <p:cNvSpPr/>
          <p:nvPr/>
        </p:nvSpPr>
        <p:spPr>
          <a:xfrm>
            <a:off x="4953000" y="2895600"/>
            <a:ext cx="1219200" cy="1066800"/>
          </a:xfrm>
          <a:prstGeom prst="ellipse">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3124200"/>
            <a:ext cx="1219200" cy="1066800"/>
          </a:xfrm>
          <a:prstGeom prst="ellipse">
            <a:avLst/>
          </a:prstGeom>
          <a:solidFill>
            <a:srgbClr val="FF00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3276600"/>
            <a:ext cx="1219200" cy="1066800"/>
          </a:xfrm>
          <a:prstGeom prst="ellipse">
            <a:avLst/>
          </a:prstGeom>
          <a:solidFill>
            <a:srgbClr val="FF99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62400" y="3124200"/>
            <a:ext cx="1219200" cy="1066800"/>
          </a:xfrm>
          <a:prstGeom prst="ellipse">
            <a:avLst/>
          </a:prstGeom>
          <a:solidFill>
            <a:srgbClr val="FF99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bwMode="auto">
          <a:xfrm>
            <a:off x="1066800" y="15240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4" name="Rounded Rectangle 13"/>
          <p:cNvSpPr/>
          <p:nvPr/>
        </p:nvSpPr>
        <p:spPr bwMode="auto">
          <a:xfrm>
            <a:off x="1066800" y="1981200"/>
            <a:ext cx="1219200" cy="428625"/>
          </a:xfrm>
          <a:prstGeom prst="roundRect">
            <a:avLst/>
          </a:prstGeom>
          <a:solidFill>
            <a:schemeClr val="tx1">
              <a:lumMod val="95000"/>
              <a:lumOff val="5000"/>
            </a:schemeClr>
          </a:solidFill>
          <a:ln w="28575" cap="flat" cmpd="sng" algn="ctr">
            <a:solidFill>
              <a:schemeClr val="bg1"/>
            </a:solidFill>
            <a:prstDash val="solid"/>
            <a:round/>
            <a:headEnd type="none" w="med" len="med"/>
            <a:tailEnd type="none" w="med" len="med"/>
          </a:ln>
          <a:effectLst/>
        </p:spPr>
        <p:txBody>
          <a:bodyPr/>
          <a:lstStyle/>
          <a:p>
            <a:pPr marL="342900" indent="-342900">
              <a:defRPr/>
            </a:pPr>
            <a:endParaRPr lang="en-US"/>
          </a:p>
        </p:txBody>
      </p:sp>
      <p:sp>
        <p:nvSpPr>
          <p:cNvPr id="15" name="Rounded Rectangle 14"/>
          <p:cNvSpPr/>
          <p:nvPr/>
        </p:nvSpPr>
        <p:spPr bwMode="auto">
          <a:xfrm>
            <a:off x="1066800" y="2514600"/>
            <a:ext cx="1219200" cy="428625"/>
          </a:xfrm>
          <a:prstGeom prst="roundRect">
            <a:avLst/>
          </a:prstGeom>
          <a:solidFill>
            <a:schemeClr val="tx1">
              <a:lumMod val="95000"/>
              <a:lumOff val="5000"/>
            </a:schemeClr>
          </a:solidFill>
          <a:ln w="28575" cap="flat" cmpd="sng" algn="ctr">
            <a:solidFill>
              <a:srgbClr val="FF990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a:off x="1066800" y="3429000"/>
            <a:ext cx="1219200" cy="428625"/>
          </a:xfrm>
          <a:prstGeom prst="roundRect">
            <a:avLst/>
          </a:prstGeom>
          <a:solidFill>
            <a:schemeClr val="tx1">
              <a:lumMod val="95000"/>
              <a:lumOff val="5000"/>
            </a:schemeClr>
          </a:solidFill>
          <a:ln w="28575" cap="flat" cmpd="sng" algn="ctr">
            <a:solidFill>
              <a:srgbClr val="66FF33"/>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a:off x="1066800" y="3962400"/>
            <a:ext cx="1447800" cy="428625"/>
          </a:xfrm>
          <a:prstGeom prst="roundRect">
            <a:avLst/>
          </a:prstGeom>
          <a:solidFill>
            <a:schemeClr val="tx1">
              <a:lumMod val="95000"/>
              <a:lumOff val="5000"/>
            </a:schemeClr>
          </a:solidFill>
          <a:ln w="28575" cap="flat" cmpd="sng" algn="ctr">
            <a:solidFill>
              <a:srgbClr val="7030A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a:off x="1066800" y="4495800"/>
            <a:ext cx="1447800" cy="428625"/>
          </a:xfrm>
          <a:prstGeom prst="roundRect">
            <a:avLst/>
          </a:prstGeom>
          <a:solidFill>
            <a:schemeClr val="tx1">
              <a:lumMod val="95000"/>
              <a:lumOff val="5000"/>
            </a:schemeClr>
          </a:solidFill>
          <a:ln w="28575" cap="flat" cmpd="sng" algn="ctr">
            <a:solidFill>
              <a:srgbClr val="FF5050"/>
            </a:solidFill>
            <a:prstDash val="solid"/>
            <a:round/>
            <a:headEnd type="none" w="med" len="med"/>
            <a:tailEnd type="none" w="med" len="med"/>
          </a:ln>
          <a:effectLst/>
        </p:spPr>
        <p:txBody>
          <a:bodyPr/>
          <a:lstStyle/>
          <a:p>
            <a:pPr marL="342900" indent="-342900">
              <a:defRPr/>
            </a:pPr>
            <a:endParaRPr lang="en-US"/>
          </a:p>
        </p:txBody>
      </p:sp>
      <p:sp>
        <p:nvSpPr>
          <p:cNvPr id="19" name="Rectangle 18"/>
          <p:cNvSpPr/>
          <p:nvPr/>
        </p:nvSpPr>
        <p:spPr>
          <a:xfrm>
            <a:off x="80772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38172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28600" y="304800"/>
            <a:ext cx="8915400" cy="5791200"/>
          </a:xfrm>
        </p:spPr>
        <p:txBody>
          <a:bodyPr/>
          <a:lstStyle/>
          <a:p>
            <a:pPr eaLnBrk="1" hangingPunct="1"/>
            <a:r>
              <a:rPr lang="en-US" dirty="0" smtClean="0">
                <a:solidFill>
                  <a:srgbClr val="FF99FF"/>
                </a:solidFill>
              </a:rPr>
              <a:t>Name some things an animal cell would want to let in.  (1 point each) The cell wants to let in...</a:t>
            </a:r>
          </a:p>
          <a:p>
            <a:pPr lvl="1" eaLnBrk="1" hangingPunct="1"/>
            <a:r>
              <a:rPr lang="en-US" dirty="0" smtClean="0">
                <a:solidFill>
                  <a:srgbClr val="6699FF"/>
                </a:solidFill>
              </a:rPr>
              <a:t> Oxygen.</a:t>
            </a:r>
          </a:p>
          <a:p>
            <a:pPr lvl="1" eaLnBrk="1" hangingPunct="1"/>
            <a:r>
              <a:rPr lang="en-US" dirty="0" smtClean="0">
                <a:solidFill>
                  <a:schemeClr val="hlink"/>
                </a:solidFill>
              </a:rPr>
              <a:t> Water.</a:t>
            </a:r>
          </a:p>
          <a:p>
            <a:pPr lvl="1" eaLnBrk="1" hangingPunct="1"/>
            <a:r>
              <a:rPr lang="en-US" dirty="0" smtClean="0">
                <a:solidFill>
                  <a:srgbClr val="FF9900"/>
                </a:solidFill>
              </a:rPr>
              <a:t> Food.</a:t>
            </a:r>
          </a:p>
          <a:p>
            <a:pPr lvl="2" eaLnBrk="1" hangingPunct="1"/>
            <a:r>
              <a:rPr lang="en-US" dirty="0" smtClean="0">
                <a:solidFill>
                  <a:srgbClr val="FFC000"/>
                </a:solidFill>
              </a:rPr>
              <a:t>Molecules</a:t>
            </a:r>
          </a:p>
          <a:p>
            <a:pPr lvl="1" eaLnBrk="1" hangingPunct="1"/>
            <a:r>
              <a:rPr lang="en-US" dirty="0" smtClean="0">
                <a:solidFill>
                  <a:srgbClr val="66FF66"/>
                </a:solidFill>
              </a:rPr>
              <a:t> Protein.</a:t>
            </a:r>
          </a:p>
          <a:p>
            <a:pPr lvl="1" eaLnBrk="1" hangingPunct="1"/>
            <a:r>
              <a:rPr lang="en-US" dirty="0" smtClean="0">
                <a:solidFill>
                  <a:srgbClr val="9900FF"/>
                </a:solidFill>
              </a:rPr>
              <a:t> Minerals</a:t>
            </a:r>
          </a:p>
          <a:p>
            <a:pPr lvl="1" eaLnBrk="1" hangingPunct="1"/>
            <a:r>
              <a:rPr lang="en-US" dirty="0" smtClean="0">
                <a:solidFill>
                  <a:srgbClr val="FF5050"/>
                </a:solidFill>
              </a:rPr>
              <a:t>Vitamins</a:t>
            </a:r>
          </a:p>
          <a:p>
            <a:pPr lvl="1" eaLnBrk="1" hangingPunct="1">
              <a:buFontTx/>
              <a:buNone/>
            </a:pPr>
            <a:r>
              <a:rPr lang="en-US" dirty="0" smtClean="0">
                <a:solidFill>
                  <a:srgbClr val="9900FF"/>
                </a:solidFill>
              </a:rPr>
              <a:t>     </a:t>
            </a:r>
          </a:p>
          <a:p>
            <a:pPr eaLnBrk="1" hangingPunct="1">
              <a:buFontTx/>
              <a:buNone/>
            </a:pPr>
            <a:endParaRPr lang="en-US" dirty="0" smtClean="0">
              <a:solidFill>
                <a:srgbClr val="9900FF"/>
              </a:solidFill>
            </a:endParaRPr>
          </a:p>
        </p:txBody>
      </p:sp>
      <p:sp>
        <p:nvSpPr>
          <p:cNvPr id="132100" name="Rectangle 4"/>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0114" name="Picture 2" descr="https://encrypted-tbn3.gstatic.com/images?q=tbn:ANd9GcRUTPg4xfdm9KdRVBF8MIaHl2k-nExQ4hT2c9dIlh0MFYcTzHGz"/>
          <p:cNvPicPr>
            <a:picLocks noChangeAspect="1" noChangeArrowheads="1"/>
          </p:cNvPicPr>
          <p:nvPr/>
        </p:nvPicPr>
        <p:blipFill>
          <a:blip r:embed="rId2" cstate="print"/>
          <a:srcRect/>
          <a:stretch>
            <a:fillRect/>
          </a:stretch>
        </p:blipFill>
        <p:spPr bwMode="auto">
          <a:xfrm>
            <a:off x="3352800" y="1600200"/>
            <a:ext cx="5486400" cy="3733800"/>
          </a:xfrm>
          <a:prstGeom prst="rect">
            <a:avLst/>
          </a:prstGeom>
          <a:noFill/>
          <a:ln w="38100">
            <a:solidFill>
              <a:srgbClr val="FF00FF"/>
            </a:solidFill>
          </a:ln>
        </p:spPr>
      </p:pic>
      <p:sp>
        <p:nvSpPr>
          <p:cNvPr id="8" name="Oval 7"/>
          <p:cNvSpPr/>
          <p:nvPr/>
        </p:nvSpPr>
        <p:spPr>
          <a:xfrm>
            <a:off x="4953000" y="2895600"/>
            <a:ext cx="1219200" cy="1066800"/>
          </a:xfrm>
          <a:prstGeom prst="ellipse">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3124200"/>
            <a:ext cx="1219200" cy="1066800"/>
          </a:xfrm>
          <a:prstGeom prst="ellipse">
            <a:avLst/>
          </a:prstGeom>
          <a:solidFill>
            <a:srgbClr val="FF00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3276600"/>
            <a:ext cx="1219200" cy="1066800"/>
          </a:xfrm>
          <a:prstGeom prst="ellipse">
            <a:avLst/>
          </a:prstGeom>
          <a:solidFill>
            <a:srgbClr val="FF99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62400" y="3124200"/>
            <a:ext cx="1219200" cy="1066800"/>
          </a:xfrm>
          <a:prstGeom prst="ellipse">
            <a:avLst/>
          </a:prstGeom>
          <a:solidFill>
            <a:srgbClr val="FF99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772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68349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457200" y="228600"/>
            <a:ext cx="8001000" cy="5897563"/>
          </a:xfrm>
        </p:spPr>
        <p:txBody>
          <a:bodyPr/>
          <a:lstStyle/>
          <a:p>
            <a:pPr eaLnBrk="1" hangingPunct="1"/>
            <a:r>
              <a:rPr lang="en-US" dirty="0" smtClean="0">
                <a:solidFill>
                  <a:srgbClr val="FF99FF"/>
                </a:solidFill>
              </a:rPr>
              <a:t>The cell doesn’t want to let in…</a:t>
            </a:r>
          </a:p>
          <a:p>
            <a:pPr lvl="1" eaLnBrk="1" hangingPunct="1"/>
            <a:r>
              <a:rPr lang="en-US" dirty="0" smtClean="0">
                <a:solidFill>
                  <a:srgbClr val="6699FF"/>
                </a:solidFill>
              </a:rPr>
              <a:t> Carbon Dioxide.</a:t>
            </a:r>
          </a:p>
          <a:p>
            <a:pPr lvl="1" eaLnBrk="1" hangingPunct="1"/>
            <a:r>
              <a:rPr lang="en-US" dirty="0" smtClean="0">
                <a:solidFill>
                  <a:srgbClr val="FF9900"/>
                </a:solidFill>
              </a:rPr>
              <a:t> Waste.</a:t>
            </a:r>
          </a:p>
          <a:p>
            <a:pPr lvl="1" eaLnBrk="1" hangingPunct="1"/>
            <a:r>
              <a:rPr lang="en-US" dirty="0" smtClean="0">
                <a:solidFill>
                  <a:srgbClr val="66FF66"/>
                </a:solidFill>
              </a:rPr>
              <a:t> Viruses.</a:t>
            </a:r>
          </a:p>
          <a:p>
            <a:pPr lvl="1" eaLnBrk="1" hangingPunct="1"/>
            <a:r>
              <a:rPr lang="en-US" dirty="0" smtClean="0">
                <a:solidFill>
                  <a:srgbClr val="FF5050"/>
                </a:solidFill>
              </a:rPr>
              <a:t> Bacteria.</a:t>
            </a:r>
          </a:p>
          <a:p>
            <a:pPr eaLnBrk="1" hangingPunct="1"/>
            <a:endParaRPr lang="en-US" dirty="0" smtClean="0">
              <a:solidFill>
                <a:srgbClr val="FF5050"/>
              </a:solidFill>
            </a:endParaRPr>
          </a:p>
        </p:txBody>
      </p:sp>
      <p:pic>
        <p:nvPicPr>
          <p:cNvPr id="139267"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14400"/>
            <a:ext cx="4876800" cy="4953000"/>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139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68828"/>
            <a:ext cx="4800600" cy="5029200"/>
          </a:xfrm>
          <a:prstGeom prst="rect">
            <a:avLst/>
          </a:prstGeom>
          <a:noFill/>
          <a:ln w="76200"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92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79714"/>
            <a:ext cx="4800600" cy="5029200"/>
          </a:xfrm>
          <a:prstGeom prst="rect">
            <a:avLst/>
          </a:prstGeom>
          <a:noFill/>
          <a:ln w="9525"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098185" name="Text Box 9"/>
          <p:cNvSpPr txBox="1">
            <a:spLocks noChangeArrowheads="1"/>
          </p:cNvSpPr>
          <p:nvPr/>
        </p:nvSpPr>
        <p:spPr bwMode="auto">
          <a:xfrm>
            <a:off x="4191000" y="1371600"/>
            <a:ext cx="2438400" cy="10668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effectLst>
                  <a:outerShdw blurRad="38100" dist="38100" dir="2700000" algn="tl">
                    <a:srgbClr val="336699"/>
                  </a:outerShdw>
                </a:effectLst>
              </a:rPr>
              <a:t>  </a:t>
            </a:r>
            <a:r>
              <a:rPr lang="en-US">
                <a:solidFill>
                  <a:srgbClr val="FF5050"/>
                </a:solidFill>
                <a:effectLst>
                  <a:outerShdw blurRad="38100" dist="38100" dir="2700000" algn="tl">
                    <a:srgbClr val="FFFFFF"/>
                  </a:outerShdw>
                </a:effectLst>
              </a:rPr>
              <a:t>Harmful bacteria</a:t>
            </a:r>
          </a:p>
        </p:txBody>
      </p:sp>
      <p:pic>
        <p:nvPicPr>
          <p:cNvPr id="8"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892628"/>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59165" y="194884"/>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ounded Rectangle 9"/>
          <p:cNvSpPr/>
          <p:nvPr/>
        </p:nvSpPr>
        <p:spPr bwMode="auto">
          <a:xfrm>
            <a:off x="1295400" y="892628"/>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1" name="Rounded Rectangle 10"/>
          <p:cNvSpPr/>
          <p:nvPr/>
        </p:nvSpPr>
        <p:spPr bwMode="auto">
          <a:xfrm>
            <a:off x="1295400" y="1371600"/>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
        <p:nvSpPr>
          <p:cNvPr id="12" name="Rounded Rectangle 11"/>
          <p:cNvSpPr/>
          <p:nvPr/>
        </p:nvSpPr>
        <p:spPr bwMode="auto">
          <a:xfrm>
            <a:off x="1295400" y="1836283"/>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
        <p:nvSpPr>
          <p:cNvPr id="13" name="Rounded Rectangle 12"/>
          <p:cNvSpPr/>
          <p:nvPr/>
        </p:nvSpPr>
        <p:spPr bwMode="auto">
          <a:xfrm>
            <a:off x="1295400" y="2366281"/>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Tree>
    <p:extLst>
      <p:ext uri="{BB962C8B-B14F-4D97-AF65-F5344CB8AC3E}">
        <p14:creationId xmlns:p14="http://schemas.microsoft.com/office/powerpoint/2010/main" val="1893655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457200" y="228600"/>
            <a:ext cx="8001000" cy="5897563"/>
          </a:xfrm>
        </p:spPr>
        <p:txBody>
          <a:bodyPr/>
          <a:lstStyle/>
          <a:p>
            <a:pPr eaLnBrk="1" hangingPunct="1"/>
            <a:r>
              <a:rPr lang="en-US" dirty="0" smtClean="0">
                <a:solidFill>
                  <a:srgbClr val="FF99FF"/>
                </a:solidFill>
              </a:rPr>
              <a:t>The cell doesn’t want to let in…</a:t>
            </a:r>
          </a:p>
          <a:p>
            <a:pPr lvl="1" eaLnBrk="1" hangingPunct="1"/>
            <a:r>
              <a:rPr lang="en-US" dirty="0" smtClean="0">
                <a:solidFill>
                  <a:srgbClr val="6699FF"/>
                </a:solidFill>
              </a:rPr>
              <a:t> Carbon Dioxide.</a:t>
            </a:r>
          </a:p>
          <a:p>
            <a:pPr lvl="1" eaLnBrk="1" hangingPunct="1"/>
            <a:r>
              <a:rPr lang="en-US" dirty="0" smtClean="0">
                <a:solidFill>
                  <a:srgbClr val="FF9900"/>
                </a:solidFill>
              </a:rPr>
              <a:t> Waste.</a:t>
            </a:r>
          </a:p>
          <a:p>
            <a:pPr lvl="1" eaLnBrk="1" hangingPunct="1"/>
            <a:r>
              <a:rPr lang="en-US" dirty="0" smtClean="0">
                <a:solidFill>
                  <a:srgbClr val="66FF66"/>
                </a:solidFill>
              </a:rPr>
              <a:t> Viruses.</a:t>
            </a:r>
          </a:p>
          <a:p>
            <a:pPr lvl="1" eaLnBrk="1" hangingPunct="1"/>
            <a:r>
              <a:rPr lang="en-US" dirty="0" smtClean="0">
                <a:solidFill>
                  <a:srgbClr val="FF5050"/>
                </a:solidFill>
              </a:rPr>
              <a:t> Bacteria.</a:t>
            </a:r>
          </a:p>
          <a:p>
            <a:pPr eaLnBrk="1" hangingPunct="1"/>
            <a:endParaRPr lang="en-US" dirty="0" smtClean="0">
              <a:solidFill>
                <a:srgbClr val="FF5050"/>
              </a:solidFill>
            </a:endParaRPr>
          </a:p>
        </p:txBody>
      </p:sp>
      <p:pic>
        <p:nvPicPr>
          <p:cNvPr id="139267"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14400"/>
            <a:ext cx="4876800" cy="4953000"/>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139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68828"/>
            <a:ext cx="4800600" cy="5029200"/>
          </a:xfrm>
          <a:prstGeom prst="rect">
            <a:avLst/>
          </a:prstGeom>
          <a:noFill/>
          <a:ln w="76200"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92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79714"/>
            <a:ext cx="4800600" cy="5029200"/>
          </a:xfrm>
          <a:prstGeom prst="rect">
            <a:avLst/>
          </a:prstGeom>
          <a:noFill/>
          <a:ln w="9525"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098185" name="Text Box 9"/>
          <p:cNvSpPr txBox="1">
            <a:spLocks noChangeArrowheads="1"/>
          </p:cNvSpPr>
          <p:nvPr/>
        </p:nvSpPr>
        <p:spPr bwMode="auto">
          <a:xfrm>
            <a:off x="4191000" y="1371600"/>
            <a:ext cx="2438400" cy="10668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effectLst>
                  <a:outerShdw blurRad="38100" dist="38100" dir="2700000" algn="tl">
                    <a:srgbClr val="336699"/>
                  </a:outerShdw>
                </a:effectLst>
              </a:rPr>
              <a:t>  </a:t>
            </a:r>
            <a:r>
              <a:rPr lang="en-US">
                <a:solidFill>
                  <a:srgbClr val="FF5050"/>
                </a:solidFill>
                <a:effectLst>
                  <a:outerShdw blurRad="38100" dist="38100" dir="2700000" algn="tl">
                    <a:srgbClr val="FFFFFF"/>
                  </a:outerShdw>
                </a:effectLst>
              </a:rPr>
              <a:t>Harmful bacteria</a:t>
            </a:r>
          </a:p>
        </p:txBody>
      </p:sp>
      <p:pic>
        <p:nvPicPr>
          <p:cNvPr id="8"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892628"/>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59165" y="194884"/>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ounded Rectangle 9"/>
          <p:cNvSpPr/>
          <p:nvPr/>
        </p:nvSpPr>
        <p:spPr bwMode="auto">
          <a:xfrm>
            <a:off x="1295400" y="892628"/>
            <a:ext cx="2438400" cy="428625"/>
          </a:xfrm>
          <a:prstGeom prst="roundRect">
            <a:avLst/>
          </a:prstGeom>
          <a:solidFill>
            <a:schemeClr val="tx1">
              <a:lumMod val="95000"/>
              <a:lumOff val="5000"/>
            </a:schemeClr>
          </a:solidFill>
          <a:ln w="28575" cap="flat" cmpd="sng" algn="ctr">
            <a:solidFill>
              <a:srgbClr val="0070C0"/>
            </a:solidFill>
            <a:prstDash val="solid"/>
            <a:round/>
            <a:headEnd type="none" w="med" len="med"/>
            <a:tailEnd type="none" w="med" len="med"/>
          </a:ln>
          <a:effectLst/>
        </p:spPr>
        <p:txBody>
          <a:bodyPr/>
          <a:lstStyle/>
          <a:p>
            <a:pPr marL="342900" indent="-342900">
              <a:defRPr/>
            </a:pPr>
            <a:endParaRPr lang="en-US"/>
          </a:p>
        </p:txBody>
      </p:sp>
      <p:sp>
        <p:nvSpPr>
          <p:cNvPr id="11" name="Rounded Rectangle 10"/>
          <p:cNvSpPr/>
          <p:nvPr/>
        </p:nvSpPr>
        <p:spPr bwMode="auto">
          <a:xfrm>
            <a:off x="1295400" y="1371600"/>
            <a:ext cx="2438400" cy="428625"/>
          </a:xfrm>
          <a:prstGeom prst="roundRect">
            <a:avLst/>
          </a:prstGeom>
          <a:solidFill>
            <a:schemeClr val="tx1">
              <a:lumMod val="95000"/>
              <a:lumOff val="5000"/>
            </a:schemeClr>
          </a:solidFill>
          <a:ln w="28575" cap="flat" cmpd="sng" algn="ctr">
            <a:solidFill>
              <a:srgbClr val="FF9900"/>
            </a:solidFill>
            <a:prstDash val="solid"/>
            <a:round/>
            <a:headEnd type="none" w="med" len="med"/>
            <a:tailEnd type="none" w="med" len="med"/>
          </a:ln>
          <a:effectLst/>
        </p:spPr>
        <p:txBody>
          <a:bodyPr/>
          <a:lstStyle/>
          <a:p>
            <a:pPr marL="342900" indent="-342900">
              <a:defRPr/>
            </a:pPr>
            <a:endParaRPr lang="en-US" b="1" dirty="0"/>
          </a:p>
        </p:txBody>
      </p:sp>
      <p:sp>
        <p:nvSpPr>
          <p:cNvPr id="12" name="Rounded Rectangle 11"/>
          <p:cNvSpPr/>
          <p:nvPr/>
        </p:nvSpPr>
        <p:spPr bwMode="auto">
          <a:xfrm>
            <a:off x="1295400" y="1836283"/>
            <a:ext cx="2438400" cy="428625"/>
          </a:xfrm>
          <a:prstGeom prst="roundRect">
            <a:avLst/>
          </a:prstGeom>
          <a:solidFill>
            <a:schemeClr val="tx1">
              <a:lumMod val="95000"/>
              <a:lumOff val="5000"/>
            </a:schemeClr>
          </a:solidFill>
          <a:ln w="28575" cap="flat" cmpd="sng" algn="ctr">
            <a:solidFill>
              <a:srgbClr val="66FF33"/>
            </a:solidFill>
            <a:prstDash val="solid"/>
            <a:round/>
            <a:headEnd type="none" w="med" len="med"/>
            <a:tailEnd type="none" w="med" len="med"/>
          </a:ln>
          <a:effectLst/>
        </p:spPr>
        <p:txBody>
          <a:bodyPr/>
          <a:lstStyle/>
          <a:p>
            <a:pPr marL="342900" indent="-342900">
              <a:defRPr/>
            </a:pPr>
            <a:endParaRPr lang="en-US" b="1" dirty="0"/>
          </a:p>
        </p:txBody>
      </p:sp>
      <p:sp>
        <p:nvSpPr>
          <p:cNvPr id="13" name="Rounded Rectangle 12"/>
          <p:cNvSpPr/>
          <p:nvPr/>
        </p:nvSpPr>
        <p:spPr bwMode="auto">
          <a:xfrm>
            <a:off x="1295400" y="2366281"/>
            <a:ext cx="2438400" cy="428625"/>
          </a:xfrm>
          <a:prstGeom prst="roundRect">
            <a:avLst/>
          </a:prstGeom>
          <a:solidFill>
            <a:schemeClr val="tx1">
              <a:lumMod val="95000"/>
              <a:lumOff val="5000"/>
            </a:schemeClr>
          </a:solidFill>
          <a:ln w="28575" cap="flat" cmpd="sng" algn="ctr">
            <a:solidFill>
              <a:srgbClr val="FF5050"/>
            </a:solidFill>
            <a:prstDash val="solid"/>
            <a:round/>
            <a:headEnd type="none" w="med" len="med"/>
            <a:tailEnd type="none" w="med" len="med"/>
          </a:ln>
          <a:effectLst/>
        </p:spPr>
        <p:txBody>
          <a:bodyPr/>
          <a:lstStyle/>
          <a:p>
            <a:pPr marL="342900" indent="-342900">
              <a:defRPr/>
            </a:pPr>
            <a:endParaRPr lang="en-US" b="1" dirty="0"/>
          </a:p>
        </p:txBody>
      </p:sp>
    </p:spTree>
    <p:extLst>
      <p:ext uri="{BB962C8B-B14F-4D97-AF65-F5344CB8AC3E}">
        <p14:creationId xmlns:p14="http://schemas.microsoft.com/office/powerpoint/2010/main" val="24104197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457200" y="228600"/>
            <a:ext cx="8001000" cy="5897563"/>
          </a:xfrm>
        </p:spPr>
        <p:txBody>
          <a:bodyPr/>
          <a:lstStyle/>
          <a:p>
            <a:pPr eaLnBrk="1" hangingPunct="1"/>
            <a:r>
              <a:rPr lang="en-US" dirty="0" smtClean="0">
                <a:solidFill>
                  <a:srgbClr val="FF99FF"/>
                </a:solidFill>
              </a:rPr>
              <a:t>The cell doesn’t want to let in…</a:t>
            </a:r>
          </a:p>
          <a:p>
            <a:pPr lvl="1" eaLnBrk="1" hangingPunct="1"/>
            <a:r>
              <a:rPr lang="en-US" dirty="0" smtClean="0">
                <a:solidFill>
                  <a:srgbClr val="6699FF"/>
                </a:solidFill>
              </a:rPr>
              <a:t> Carbon Dioxide.</a:t>
            </a:r>
          </a:p>
          <a:p>
            <a:pPr lvl="1" eaLnBrk="1" hangingPunct="1"/>
            <a:r>
              <a:rPr lang="en-US" dirty="0" smtClean="0">
                <a:solidFill>
                  <a:srgbClr val="FF9900"/>
                </a:solidFill>
              </a:rPr>
              <a:t> Waste.</a:t>
            </a:r>
          </a:p>
          <a:p>
            <a:pPr lvl="1" eaLnBrk="1" hangingPunct="1"/>
            <a:r>
              <a:rPr lang="en-US" dirty="0" smtClean="0">
                <a:solidFill>
                  <a:srgbClr val="66FF66"/>
                </a:solidFill>
              </a:rPr>
              <a:t> Viruses.</a:t>
            </a:r>
          </a:p>
          <a:p>
            <a:pPr lvl="1" eaLnBrk="1" hangingPunct="1"/>
            <a:r>
              <a:rPr lang="en-US" dirty="0" smtClean="0">
                <a:solidFill>
                  <a:srgbClr val="FF5050"/>
                </a:solidFill>
              </a:rPr>
              <a:t> Bacteria.</a:t>
            </a:r>
          </a:p>
          <a:p>
            <a:pPr eaLnBrk="1" hangingPunct="1"/>
            <a:endParaRPr lang="en-US" dirty="0" smtClean="0">
              <a:solidFill>
                <a:srgbClr val="FF5050"/>
              </a:solidFill>
            </a:endParaRPr>
          </a:p>
        </p:txBody>
      </p:sp>
      <p:pic>
        <p:nvPicPr>
          <p:cNvPr id="139267"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14400"/>
            <a:ext cx="4876800" cy="4953000"/>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139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68828"/>
            <a:ext cx="4800600" cy="5029200"/>
          </a:xfrm>
          <a:prstGeom prst="rect">
            <a:avLst/>
          </a:prstGeom>
          <a:noFill/>
          <a:ln w="76200"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92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79714"/>
            <a:ext cx="4800600" cy="5029200"/>
          </a:xfrm>
          <a:prstGeom prst="rect">
            <a:avLst/>
          </a:prstGeom>
          <a:noFill/>
          <a:ln w="9525"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098185" name="Text Box 9"/>
          <p:cNvSpPr txBox="1">
            <a:spLocks noChangeArrowheads="1"/>
          </p:cNvSpPr>
          <p:nvPr/>
        </p:nvSpPr>
        <p:spPr bwMode="auto">
          <a:xfrm>
            <a:off x="4191000" y="1371600"/>
            <a:ext cx="2438400" cy="10668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effectLst>
                  <a:outerShdw blurRad="38100" dist="38100" dir="2700000" algn="tl">
                    <a:srgbClr val="336699"/>
                  </a:outerShdw>
                </a:effectLst>
              </a:rPr>
              <a:t>  </a:t>
            </a:r>
            <a:r>
              <a:rPr lang="en-US">
                <a:solidFill>
                  <a:srgbClr val="FF5050"/>
                </a:solidFill>
                <a:effectLst>
                  <a:outerShdw blurRad="38100" dist="38100" dir="2700000" algn="tl">
                    <a:srgbClr val="FFFFFF"/>
                  </a:outerShdw>
                </a:effectLst>
              </a:rPr>
              <a:t>Harmful bacteria</a:t>
            </a:r>
          </a:p>
        </p:txBody>
      </p:sp>
      <p:pic>
        <p:nvPicPr>
          <p:cNvPr id="8"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892628"/>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59165" y="194884"/>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024011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a:t>
            </a:r>
            <a:r>
              <a:rPr lang="en-US" sz="2400" dirty="0" smtClean="0">
                <a:solidFill>
                  <a:schemeClr val="tx1"/>
                </a:solidFill>
              </a:rPr>
              <a:t>Osmosis</a:t>
            </a:r>
          </a:p>
          <a:p>
            <a:pPr lvl="1" eaLnBrk="1" hangingPunct="1"/>
            <a:r>
              <a:rPr lang="en-US" sz="2400" dirty="0" smtClean="0">
                <a:solidFill>
                  <a:srgbClr val="FF9900"/>
                </a:solidFill>
              </a:rPr>
              <a:t>B.) </a:t>
            </a:r>
            <a:r>
              <a:rPr lang="en-US" sz="2400" dirty="0" smtClean="0">
                <a:solidFill>
                  <a:schemeClr val="tx1"/>
                </a:solidFill>
              </a:rPr>
              <a:t>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612678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a:t>
            </a:r>
            <a:r>
              <a:rPr lang="en-US" sz="2400" dirty="0" smtClean="0">
                <a:solidFill>
                  <a:schemeClr val="tx1"/>
                </a:solidFill>
              </a:rPr>
              <a:t>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6794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plants, bacteria,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4" name="Rounded Rectangle 13"/>
          <p:cNvSpPr/>
          <p:nvPr/>
        </p:nvSpPr>
        <p:spPr>
          <a:xfrm>
            <a:off x="2819400" y="838200"/>
            <a:ext cx="762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038600" y="838200"/>
            <a:ext cx="9906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424154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123655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648786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98713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706070"/>
            <a:ext cx="6686446"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00FF"/>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endParaRPr>
          </a:p>
        </p:txBody>
      </p:sp>
    </p:spTree>
    <p:extLst>
      <p:ext uri="{BB962C8B-B14F-4D97-AF65-F5344CB8AC3E}">
        <p14:creationId xmlns:p14="http://schemas.microsoft.com/office/powerpoint/2010/main" val="32045560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706070"/>
            <a:ext cx="6686446"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00FF"/>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endParaRPr>
          </a:p>
        </p:txBody>
      </p:sp>
      <p:sp>
        <p:nvSpPr>
          <p:cNvPr id="4" name="Rounded Rectangle 3"/>
          <p:cNvSpPr/>
          <p:nvPr/>
        </p:nvSpPr>
        <p:spPr>
          <a:xfrm>
            <a:off x="718457" y="1295400"/>
            <a:ext cx="2895600" cy="426660"/>
          </a:xfrm>
          <a:prstGeom prst="roundRect">
            <a:avLst/>
          </a:prstGeom>
          <a:solidFill>
            <a:srgbClr val="FFC000">
              <a:alpha val="12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04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706070"/>
            <a:ext cx="6686446"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00FF"/>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endParaRPr>
          </a:p>
        </p:txBody>
      </p:sp>
      <p:sp>
        <p:nvSpPr>
          <p:cNvPr id="4" name="Rounded Rectangle 3"/>
          <p:cNvSpPr/>
          <p:nvPr/>
        </p:nvSpPr>
        <p:spPr>
          <a:xfrm>
            <a:off x="718457" y="1295400"/>
            <a:ext cx="2895600" cy="426660"/>
          </a:xfrm>
          <a:prstGeom prst="roundRect">
            <a:avLst/>
          </a:prstGeom>
          <a:solidFill>
            <a:srgbClr val="FFC000">
              <a:alpha val="12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02452" y="1295400"/>
            <a:ext cx="4459875" cy="461665"/>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Also called passive transport</a:t>
            </a:r>
            <a:endParaRPr lang="en-US" sz="2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16326636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699" name="Rectangle 3"/>
          <p:cNvSpPr>
            <a:spLocks noGrp="1" noChangeArrowheads="1"/>
          </p:cNvSpPr>
          <p:nvPr>
            <p:ph type="body" idx="4294967295"/>
          </p:nvPr>
        </p:nvSpPr>
        <p:spPr>
          <a:xfrm>
            <a:off x="228600" y="76200"/>
            <a:ext cx="8458200" cy="6054725"/>
          </a:xfrm>
        </p:spPr>
        <p:txBody>
          <a:bodyPr/>
          <a:lstStyle/>
          <a:p>
            <a:pPr eaLnBrk="1" hangingPunct="1">
              <a:defRPr/>
            </a:pPr>
            <a:r>
              <a:rPr lang="en-US" dirty="0" smtClean="0">
                <a:solidFill>
                  <a:srgbClr val="CC00FF"/>
                </a:solidFill>
              </a:rPr>
              <a:t>Molecules try to reach equilibrium.</a:t>
            </a:r>
          </a:p>
          <a:p>
            <a:pPr lvl="1" eaLnBrk="1" hangingPunct="1">
              <a:defRPr/>
            </a:pPr>
            <a:r>
              <a:rPr lang="en-US" dirty="0" smtClean="0">
                <a:solidFill>
                  <a:srgbClr val="FF99FF"/>
                </a:solidFill>
              </a:rPr>
              <a:t>They go from areas of…(finish)</a:t>
            </a:r>
          </a:p>
          <a:p>
            <a:pPr eaLnBrk="1" hangingPunct="1">
              <a:defRPr/>
            </a:pPr>
            <a:endParaRPr lang="en-US" dirty="0" smtClean="0"/>
          </a:p>
        </p:txBody>
      </p:sp>
      <p:pic>
        <p:nvPicPr>
          <p:cNvPr id="161795" name="Picture 7" descr="The image “http://iweb.tntech.edu/mcaprio/diffusion-animated.gif” cannot be displayed, because it contains error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337927" name="Rectangle 7"/>
          <p:cNvSpPr>
            <a:spLocks noChangeArrowheads="1"/>
          </p:cNvSpPr>
          <p:nvPr/>
        </p:nvSpPr>
        <p:spPr bwMode="auto">
          <a:xfrm>
            <a:off x="304800" y="1219200"/>
            <a:ext cx="8610600" cy="54102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394427" y="76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19969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699" name="Rectangle 3"/>
          <p:cNvSpPr>
            <a:spLocks noGrp="1" noChangeArrowheads="1"/>
          </p:cNvSpPr>
          <p:nvPr>
            <p:ph type="body" idx="4294967295"/>
          </p:nvPr>
        </p:nvSpPr>
        <p:spPr>
          <a:xfrm>
            <a:off x="228600" y="76200"/>
            <a:ext cx="8458200" cy="6054725"/>
          </a:xfrm>
        </p:spPr>
        <p:txBody>
          <a:bodyPr/>
          <a:lstStyle/>
          <a:p>
            <a:pPr eaLnBrk="1" hangingPunct="1">
              <a:defRPr/>
            </a:pPr>
            <a:r>
              <a:rPr lang="en-US" dirty="0" smtClean="0">
                <a:solidFill>
                  <a:srgbClr val="CC00FF"/>
                </a:solidFill>
              </a:rPr>
              <a:t>Molecules try to reach equilibrium.</a:t>
            </a:r>
          </a:p>
          <a:p>
            <a:pPr lvl="1" eaLnBrk="1" hangingPunct="1">
              <a:defRPr/>
            </a:pPr>
            <a:r>
              <a:rPr lang="en-US" dirty="0" smtClean="0">
                <a:solidFill>
                  <a:srgbClr val="FF99FF"/>
                </a:solidFill>
              </a:rPr>
              <a:t>They go from areas of…(finish)</a:t>
            </a:r>
          </a:p>
          <a:p>
            <a:pPr eaLnBrk="1" hangingPunct="1">
              <a:defRPr/>
            </a:pPr>
            <a:endParaRPr lang="en-US" dirty="0" smtClean="0"/>
          </a:p>
        </p:txBody>
      </p:sp>
      <p:pic>
        <p:nvPicPr>
          <p:cNvPr id="161795" name="Picture 7" descr="The image “http://iweb.tntech.edu/mcaprio/diffusion-animated.gif” cannot be displayed, because it contains error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337927" name="Rectangle 7"/>
          <p:cNvSpPr>
            <a:spLocks noChangeArrowheads="1"/>
          </p:cNvSpPr>
          <p:nvPr/>
        </p:nvSpPr>
        <p:spPr bwMode="auto">
          <a:xfrm>
            <a:off x="304800" y="1219200"/>
            <a:ext cx="8610600" cy="54102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394427" y="76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143000" y="5105400"/>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CC00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CC00FF"/>
              </a:solidFill>
              <a:effectLst>
                <a:outerShdw blurRad="50800" algn="tl" rotWithShape="0">
                  <a:srgbClr val="000000"/>
                </a:outerShdw>
              </a:effectLst>
            </a:endParaRPr>
          </a:p>
        </p:txBody>
      </p:sp>
    </p:spTree>
    <p:extLst>
      <p:ext uri="{BB962C8B-B14F-4D97-AF65-F5344CB8AC3E}">
        <p14:creationId xmlns:p14="http://schemas.microsoft.com/office/powerpoint/2010/main" val="7190579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699" name="Rectangle 3"/>
          <p:cNvSpPr>
            <a:spLocks noGrp="1" noChangeArrowheads="1"/>
          </p:cNvSpPr>
          <p:nvPr>
            <p:ph type="body" idx="4294967295"/>
          </p:nvPr>
        </p:nvSpPr>
        <p:spPr>
          <a:xfrm>
            <a:off x="228600" y="76200"/>
            <a:ext cx="8458200" cy="6054725"/>
          </a:xfrm>
        </p:spPr>
        <p:txBody>
          <a:bodyPr/>
          <a:lstStyle/>
          <a:p>
            <a:pPr eaLnBrk="1" hangingPunct="1">
              <a:defRPr/>
            </a:pPr>
            <a:r>
              <a:rPr lang="en-US" dirty="0" smtClean="0">
                <a:solidFill>
                  <a:srgbClr val="CC00FF"/>
                </a:solidFill>
              </a:rPr>
              <a:t>Molecules try to reach equilibrium.</a:t>
            </a:r>
          </a:p>
          <a:p>
            <a:pPr lvl="1" eaLnBrk="1" hangingPunct="1">
              <a:defRPr/>
            </a:pPr>
            <a:r>
              <a:rPr lang="en-US" dirty="0" smtClean="0">
                <a:solidFill>
                  <a:srgbClr val="FF99FF"/>
                </a:solidFill>
              </a:rPr>
              <a:t>They go from areas of…(finish)</a:t>
            </a:r>
          </a:p>
          <a:p>
            <a:pPr eaLnBrk="1" hangingPunct="1">
              <a:defRPr/>
            </a:pPr>
            <a:endParaRPr lang="en-US" dirty="0" smtClean="0"/>
          </a:p>
        </p:txBody>
      </p:sp>
      <p:pic>
        <p:nvPicPr>
          <p:cNvPr id="161795" name="Picture 7" descr="The image “http://iweb.tntech.edu/mcaprio/diffusion-animated.gif” cannot be displayed, because it contains error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337927" name="Rectangle 7"/>
          <p:cNvSpPr>
            <a:spLocks noChangeArrowheads="1"/>
          </p:cNvSpPr>
          <p:nvPr/>
        </p:nvSpPr>
        <p:spPr bwMode="auto">
          <a:xfrm>
            <a:off x="304800" y="1219200"/>
            <a:ext cx="8610600" cy="54102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394427" y="76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143000" y="5105400"/>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CC00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CC00FF"/>
              </a:solidFill>
              <a:effectLst>
                <a:outerShdw blurRad="50800" algn="tl" rotWithShape="0">
                  <a:srgbClr val="000000"/>
                </a:outerShdw>
              </a:effectLst>
            </a:endParaRPr>
          </a:p>
        </p:txBody>
      </p:sp>
      <p:sp>
        <p:nvSpPr>
          <p:cNvPr id="4" name="Rectangle 3"/>
          <p:cNvSpPr/>
          <p:nvPr/>
        </p:nvSpPr>
        <p:spPr>
          <a:xfrm>
            <a:off x="1239180" y="1905000"/>
            <a:ext cx="6417141" cy="2585323"/>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h</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igh </a:t>
            </a: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oncentration</a:t>
            </a:r>
          </a:p>
          <a:p>
            <a:pPr algn="ct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t</a:t>
            </a: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o areas of low </a:t>
            </a:r>
          </a:p>
          <a:p>
            <a:pPr algn="ct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concentration</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187871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773826203"/>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41599872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744718653"/>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FFFF"/>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41535182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1" name="Rectangle 3"/>
          <p:cNvSpPr>
            <a:spLocks noGrp="1" noChangeArrowheads="1"/>
          </p:cNvSpPr>
          <p:nvPr>
            <p:ph type="body" idx="4294967295"/>
          </p:nvPr>
        </p:nvSpPr>
        <p:spPr>
          <a:xfrm>
            <a:off x="228600" y="228600"/>
            <a:ext cx="8305800" cy="5902325"/>
          </a:xfrm>
        </p:spPr>
        <p:txBody>
          <a:bodyPr/>
          <a:lstStyle/>
          <a:p>
            <a:pPr eaLnBrk="1" hangingPunct="1">
              <a:defRPr/>
            </a:pPr>
            <a:r>
              <a:rPr lang="en-US" dirty="0" smtClean="0"/>
              <a:t>What process is this?</a:t>
            </a:r>
          </a:p>
        </p:txBody>
      </p:sp>
      <p:pic>
        <p:nvPicPr>
          <p:cNvPr id="184323" name="Picture 6" descr="http://www.indiana.edu/~phys215/lecture/lecnotes/lecgraphics/diffusion.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85510" name="Rectangle 6"/>
          <p:cNvSpPr>
            <a:spLocks noChangeArrowheads="1"/>
          </p:cNvSpPr>
          <p:nvPr/>
        </p:nvSpPr>
        <p:spPr bwMode="auto">
          <a:xfrm>
            <a:off x="228600" y="1676400"/>
            <a:ext cx="8610600" cy="48768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23928" y="792148"/>
            <a:ext cx="8196475"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Semi</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FFC000"/>
                </a:solidFill>
                <a:effectLst>
                  <a:outerShdw blurRad="50800" algn="tl" rotWithShape="0">
                    <a:srgbClr val="000000"/>
                  </a:outerShdw>
                </a:effectLst>
              </a:rPr>
              <a:t>permeable</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membrane</a:t>
            </a:r>
            <a:endParaRPr lang="en-US" sz="4800" b="1" cap="none" spc="0" dirty="0">
              <a:ln w="17780" cmpd="sng">
                <a:solidFill>
                  <a:srgbClr val="FFFFFF"/>
                </a:solidFill>
                <a:prstDash val="solid"/>
                <a:miter lim="800000"/>
              </a:ln>
              <a:solidFill>
                <a:srgbClr val="0000FF"/>
              </a:solidFill>
              <a:effectLst>
                <a:outerShdw blurRad="50800" algn="tl" rotWithShape="0">
                  <a:srgbClr val="000000"/>
                </a:outerShdw>
              </a:effectLst>
            </a:endParaRPr>
          </a:p>
        </p:txBody>
      </p:sp>
      <p:sp>
        <p:nvSpPr>
          <p:cNvPr id="3" name="Rectangle 2"/>
          <p:cNvSpPr/>
          <p:nvPr/>
        </p:nvSpPr>
        <p:spPr>
          <a:xfrm>
            <a:off x="7200900" y="1752600"/>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199295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1" name="Rectangle 3"/>
          <p:cNvSpPr>
            <a:spLocks noGrp="1" noChangeArrowheads="1"/>
          </p:cNvSpPr>
          <p:nvPr>
            <p:ph type="body" idx="4294967295"/>
          </p:nvPr>
        </p:nvSpPr>
        <p:spPr>
          <a:xfrm>
            <a:off x="228600" y="228600"/>
            <a:ext cx="8305800" cy="5902325"/>
          </a:xfrm>
        </p:spPr>
        <p:txBody>
          <a:bodyPr/>
          <a:lstStyle/>
          <a:p>
            <a:pPr eaLnBrk="1" hangingPunct="1">
              <a:defRPr/>
            </a:pPr>
            <a:r>
              <a:rPr lang="en-US" dirty="0" smtClean="0"/>
              <a:t>What process is this?</a:t>
            </a:r>
          </a:p>
        </p:txBody>
      </p:sp>
      <p:pic>
        <p:nvPicPr>
          <p:cNvPr id="184323" name="Picture 6" descr="http://www.indiana.edu/~phys215/lecture/lecnotes/lecgraphics/diffusion.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85510" name="Rectangle 6"/>
          <p:cNvSpPr>
            <a:spLocks noChangeArrowheads="1"/>
          </p:cNvSpPr>
          <p:nvPr/>
        </p:nvSpPr>
        <p:spPr bwMode="auto">
          <a:xfrm>
            <a:off x="228600" y="1676400"/>
            <a:ext cx="8610600" cy="48768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23928" y="792148"/>
            <a:ext cx="8196475"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Semi</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FFC000"/>
                </a:solidFill>
                <a:effectLst>
                  <a:outerShdw blurRad="50800" algn="tl" rotWithShape="0">
                    <a:srgbClr val="000000"/>
                  </a:outerShdw>
                </a:effectLst>
              </a:rPr>
              <a:t>permeable</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membrane</a:t>
            </a:r>
            <a:endParaRPr lang="en-US" sz="4800" b="1" cap="none" spc="0" dirty="0">
              <a:ln w="17780" cmpd="sng">
                <a:solidFill>
                  <a:srgbClr val="FFFFFF"/>
                </a:solidFill>
                <a:prstDash val="solid"/>
                <a:miter lim="800000"/>
              </a:ln>
              <a:solidFill>
                <a:srgbClr val="0000FF"/>
              </a:solidFill>
              <a:effectLst>
                <a:outerShdw blurRad="50800" algn="tl" rotWithShape="0">
                  <a:srgbClr val="000000"/>
                </a:outerShdw>
              </a:effectLst>
            </a:endParaRPr>
          </a:p>
        </p:txBody>
      </p:sp>
      <p:sp>
        <p:nvSpPr>
          <p:cNvPr id="3" name="Rectangle 2"/>
          <p:cNvSpPr/>
          <p:nvPr/>
        </p:nvSpPr>
        <p:spPr>
          <a:xfrm>
            <a:off x="7200900" y="1752600"/>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1880397" y="2967335"/>
            <a:ext cx="5383205" cy="1569660"/>
          </a:xfrm>
          <a:prstGeom prst="rect">
            <a:avLst/>
          </a:prstGeom>
          <a:noFill/>
        </p:spPr>
        <p:txBody>
          <a:bodyPr wrap="none" lIns="91440" tIns="45720" rIns="91440" bIns="45720">
            <a:spAutoFit/>
          </a:bodyPr>
          <a:lstStyle/>
          <a:p>
            <a:pPr algn="ctr"/>
            <a:r>
              <a:rPr lang="en-US" sz="9600" b="1" dirty="0" smtClean="0">
                <a:ln w="17780" cmpd="sng">
                  <a:solidFill>
                    <a:sysClr val="windowText" lastClr="000000"/>
                  </a:solidFill>
                  <a:prstDash val="solid"/>
                  <a:miter lim="800000"/>
                </a:ln>
                <a:solidFill>
                  <a:srgbClr val="66FF33"/>
                </a:solidFill>
                <a:effectLst>
                  <a:outerShdw blurRad="50800" algn="tl" rotWithShape="0">
                    <a:srgbClr val="000000"/>
                  </a:outerShdw>
                </a:effectLst>
              </a:rPr>
              <a:t>Osmosis</a:t>
            </a:r>
            <a:endParaRPr lang="en-US" sz="9600" b="1" cap="none" spc="0" dirty="0">
              <a:ln w="17780" cmpd="sng">
                <a:solidFill>
                  <a:sysClr val="windowText" lastClr="000000"/>
                </a:solidFill>
                <a:prstDash val="solid"/>
                <a:miter lim="800000"/>
              </a:ln>
              <a:solidFill>
                <a:srgbClr val="66FF33"/>
              </a:solidFill>
              <a:effectLst>
                <a:outerShdw blurRad="50800" algn="tl" rotWithShape="0">
                  <a:srgbClr val="000000"/>
                </a:outerShdw>
              </a:effectLst>
            </a:endParaRPr>
          </a:p>
        </p:txBody>
      </p:sp>
    </p:spTree>
    <p:extLst>
      <p:ext uri="{BB962C8B-B14F-4D97-AF65-F5344CB8AC3E}">
        <p14:creationId xmlns:p14="http://schemas.microsoft.com/office/powerpoint/2010/main" val="7304710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a:t>
            </a:r>
            <a:r>
              <a:rPr lang="en-US" dirty="0" smtClean="0">
                <a:solidFill>
                  <a:schemeClr val="tx1"/>
                </a:solidFill>
              </a:rPr>
              <a:t>Hypotonic</a:t>
            </a:r>
          </a:p>
          <a:p>
            <a:pPr lvl="1" eaLnBrk="1" hangingPunct="1"/>
            <a:r>
              <a:rPr lang="en-US" dirty="0" smtClean="0">
                <a:solidFill>
                  <a:srgbClr val="CC00FF"/>
                </a:solidFill>
              </a:rPr>
              <a:t>B.) </a:t>
            </a:r>
            <a:r>
              <a:rPr lang="en-US" dirty="0" smtClean="0">
                <a:solidFill>
                  <a:schemeClr val="tx1"/>
                </a:solidFill>
              </a:rPr>
              <a:t>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528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a:t>
            </a:r>
            <a:r>
              <a:rPr lang="en-US" dirty="0" smtClean="0">
                <a:solidFill>
                  <a:schemeClr val="tx1"/>
                </a:solidFill>
              </a:rPr>
              <a:t>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469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4910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499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5811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4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198616762"/>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5892225"/>
            <a:ext cx="4100802" cy="584775"/>
          </a:xfrm>
          <a:prstGeom prst="rect">
            <a:avLst/>
          </a:prstGeom>
          <a:noFill/>
        </p:spPr>
        <p:txBody>
          <a:bodyPr wrap="none" lIns="91440" tIns="45720" rIns="91440" bIns="45720">
            <a:spAutoFit/>
          </a:bodyPr>
          <a:lstStyle/>
          <a:p>
            <a:pPr algn="ctr"/>
            <a:r>
              <a:rPr lang="en-US" sz="3200" b="1" cap="none" spc="0" dirty="0" smtClean="0">
                <a:ln w="17780" cmpd="sng">
                  <a:solidFill>
                    <a:sysClr val="windowText" lastClr="000000"/>
                  </a:solidFill>
                  <a:prstDash val="solid"/>
                  <a:miter lim="800000"/>
                </a:ln>
                <a:solidFill>
                  <a:srgbClr val="FF9900"/>
                </a:solidFill>
                <a:effectLst>
                  <a:outerShdw blurRad="50800" algn="tl" rotWithShape="0">
                    <a:srgbClr val="000000"/>
                  </a:outerShdw>
                </a:effectLst>
              </a:rPr>
              <a:t>And the answer is…</a:t>
            </a:r>
            <a:endParaRPr lang="en-US" sz="3200" b="1" cap="none" spc="0" dirty="0">
              <a:ln w="17780" cmpd="sng">
                <a:solidFill>
                  <a:sysClr val="windowText" lastClr="000000"/>
                </a:solidFill>
                <a:prstDash val="solid"/>
                <a:miter lim="800000"/>
              </a:ln>
              <a:solidFill>
                <a:srgbClr val="FF9900"/>
              </a:solidFill>
              <a:effectLst>
                <a:outerShdw blurRad="50800" algn="tl" rotWithShape="0">
                  <a:srgbClr val="000000"/>
                </a:outerShdw>
              </a:effectLst>
            </a:endParaRPr>
          </a:p>
        </p:txBody>
      </p:sp>
    </p:spTree>
    <p:extLst>
      <p:ext uri="{BB962C8B-B14F-4D97-AF65-F5344CB8AC3E}">
        <p14:creationId xmlns:p14="http://schemas.microsoft.com/office/powerpoint/2010/main" val="145789933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5892225"/>
            <a:ext cx="4100802" cy="584775"/>
          </a:xfrm>
          <a:prstGeom prst="rect">
            <a:avLst/>
          </a:prstGeom>
          <a:noFill/>
        </p:spPr>
        <p:txBody>
          <a:bodyPr wrap="none" lIns="91440" tIns="45720" rIns="91440" bIns="45720">
            <a:spAutoFit/>
          </a:bodyPr>
          <a:lstStyle/>
          <a:p>
            <a:pPr algn="ctr"/>
            <a:r>
              <a:rPr lang="en-US" sz="3200" b="1" cap="none" spc="0" dirty="0" smtClean="0">
                <a:ln w="17780" cmpd="sng">
                  <a:solidFill>
                    <a:sysClr val="windowText" lastClr="000000"/>
                  </a:solidFill>
                  <a:prstDash val="solid"/>
                  <a:miter lim="800000"/>
                </a:ln>
                <a:solidFill>
                  <a:srgbClr val="FF9900"/>
                </a:solidFill>
                <a:effectLst>
                  <a:outerShdw blurRad="50800" algn="tl" rotWithShape="0">
                    <a:srgbClr val="000000"/>
                  </a:outerShdw>
                </a:effectLst>
              </a:rPr>
              <a:t>And the answer is…</a:t>
            </a:r>
            <a:endParaRPr lang="en-US" sz="3200" b="1" cap="none" spc="0" dirty="0">
              <a:ln w="17780" cmpd="sng">
                <a:solidFill>
                  <a:sysClr val="windowText" lastClr="000000"/>
                </a:solidFill>
                <a:prstDash val="solid"/>
                <a:miter lim="800000"/>
              </a:ln>
              <a:solidFill>
                <a:srgbClr val="FF9900"/>
              </a:solidFill>
              <a:effectLst>
                <a:outerShdw blurRad="50800" algn="tl" rotWithShape="0">
                  <a:srgbClr val="000000"/>
                </a:outerShdw>
              </a:effectLst>
            </a:endParaRPr>
          </a:p>
        </p:txBody>
      </p:sp>
      <p:sp>
        <p:nvSpPr>
          <p:cNvPr id="6" name="Rounded Rectangle 5"/>
          <p:cNvSpPr/>
          <p:nvPr/>
        </p:nvSpPr>
        <p:spPr>
          <a:xfrm>
            <a:off x="642257" y="1828800"/>
            <a:ext cx="2895600" cy="426660"/>
          </a:xfrm>
          <a:prstGeom prst="roundRect">
            <a:avLst/>
          </a:prstGeom>
          <a:solidFill>
            <a:srgbClr val="CC00FF">
              <a:alpha val="12000"/>
            </a:srgb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8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5892225"/>
            <a:ext cx="4100802" cy="584775"/>
          </a:xfrm>
          <a:prstGeom prst="rect">
            <a:avLst/>
          </a:prstGeom>
          <a:noFill/>
        </p:spPr>
        <p:txBody>
          <a:bodyPr wrap="none" lIns="91440" tIns="45720" rIns="91440" bIns="45720">
            <a:spAutoFit/>
          </a:bodyPr>
          <a:lstStyle/>
          <a:p>
            <a:pPr algn="ctr"/>
            <a:r>
              <a:rPr lang="en-US" sz="3200" b="1" cap="none" spc="0" dirty="0" smtClean="0">
                <a:ln w="17780" cmpd="sng">
                  <a:solidFill>
                    <a:sysClr val="windowText" lastClr="000000"/>
                  </a:solidFill>
                  <a:prstDash val="solid"/>
                  <a:miter lim="800000"/>
                </a:ln>
                <a:solidFill>
                  <a:srgbClr val="FF9900"/>
                </a:solidFill>
                <a:effectLst>
                  <a:outerShdw blurRad="50800" algn="tl" rotWithShape="0">
                    <a:srgbClr val="000000"/>
                  </a:outerShdw>
                </a:effectLst>
              </a:rPr>
              <a:t>And the answer is…</a:t>
            </a:r>
            <a:endParaRPr lang="en-US" sz="3200" b="1" cap="none" spc="0" dirty="0">
              <a:ln w="17780" cmpd="sng">
                <a:solidFill>
                  <a:sysClr val="windowText" lastClr="000000"/>
                </a:solidFill>
                <a:prstDash val="solid"/>
                <a:miter lim="800000"/>
              </a:ln>
              <a:solidFill>
                <a:srgbClr val="FF9900"/>
              </a:solidFill>
              <a:effectLst>
                <a:outerShdw blurRad="50800" algn="tl" rotWithShape="0">
                  <a:srgbClr val="000000"/>
                </a:outerShdw>
              </a:effectLst>
            </a:endParaRPr>
          </a:p>
        </p:txBody>
      </p:sp>
      <p:sp>
        <p:nvSpPr>
          <p:cNvPr id="6" name="Rounded Rectangle 5"/>
          <p:cNvSpPr/>
          <p:nvPr/>
        </p:nvSpPr>
        <p:spPr>
          <a:xfrm>
            <a:off x="642257" y="1828800"/>
            <a:ext cx="2895600" cy="426660"/>
          </a:xfrm>
          <a:prstGeom prst="roundRect">
            <a:avLst/>
          </a:prstGeom>
          <a:solidFill>
            <a:srgbClr val="CC00FF">
              <a:alpha val="12000"/>
            </a:srgb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493163">
            <a:off x="4554653" y="2326189"/>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493163">
            <a:off x="6231054" y="289811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7454584">
            <a:off x="5457074" y="259064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748579">
            <a:off x="5659553" y="4715229"/>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6748579">
            <a:off x="4790323" y="4428843"/>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6748579">
            <a:off x="3875923" y="4063282"/>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436325">
            <a:off x="6757946" y="4246581"/>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2400152">
            <a:off x="3454340" y="289811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6705" y="920821"/>
            <a:ext cx="58335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Water moves out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2499154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5892225"/>
            <a:ext cx="4100802" cy="584775"/>
          </a:xfrm>
          <a:prstGeom prst="rect">
            <a:avLst/>
          </a:prstGeom>
          <a:noFill/>
        </p:spPr>
        <p:txBody>
          <a:bodyPr wrap="none" lIns="91440" tIns="45720" rIns="91440" bIns="45720">
            <a:spAutoFit/>
          </a:bodyPr>
          <a:lstStyle/>
          <a:p>
            <a:pPr algn="ctr"/>
            <a:r>
              <a:rPr lang="en-US" sz="3200" b="1" cap="none" spc="0" dirty="0" smtClean="0">
                <a:ln w="17780" cmpd="sng">
                  <a:solidFill>
                    <a:sysClr val="windowText" lastClr="000000"/>
                  </a:solidFill>
                  <a:prstDash val="solid"/>
                  <a:miter lim="800000"/>
                </a:ln>
                <a:solidFill>
                  <a:srgbClr val="FF9900"/>
                </a:solidFill>
                <a:effectLst>
                  <a:outerShdw blurRad="50800" algn="tl" rotWithShape="0">
                    <a:srgbClr val="000000"/>
                  </a:outerShdw>
                </a:effectLst>
              </a:rPr>
              <a:t>And the answer is…</a:t>
            </a:r>
            <a:endParaRPr lang="en-US" sz="3200" b="1" cap="none" spc="0" dirty="0">
              <a:ln w="17780" cmpd="sng">
                <a:solidFill>
                  <a:sysClr val="windowText" lastClr="000000"/>
                </a:solidFill>
                <a:prstDash val="solid"/>
                <a:miter lim="800000"/>
              </a:ln>
              <a:solidFill>
                <a:srgbClr val="FF9900"/>
              </a:solidFill>
              <a:effectLst>
                <a:outerShdw blurRad="50800" algn="tl" rotWithShape="0">
                  <a:srgbClr val="000000"/>
                </a:outerShdw>
              </a:effectLst>
            </a:endParaRPr>
          </a:p>
        </p:txBody>
      </p:sp>
      <p:sp>
        <p:nvSpPr>
          <p:cNvPr id="6" name="Rounded Rectangle 5"/>
          <p:cNvSpPr/>
          <p:nvPr/>
        </p:nvSpPr>
        <p:spPr>
          <a:xfrm>
            <a:off x="642257" y="1828800"/>
            <a:ext cx="2895600" cy="426660"/>
          </a:xfrm>
          <a:prstGeom prst="roundRect">
            <a:avLst/>
          </a:prstGeom>
          <a:solidFill>
            <a:srgbClr val="CC00FF">
              <a:alpha val="12000"/>
            </a:srgb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493163">
            <a:off x="4554653" y="2326189"/>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493163">
            <a:off x="6231054" y="289811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7454584">
            <a:off x="5457074" y="259064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748579">
            <a:off x="5659553" y="4715229"/>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6748579">
            <a:off x="4790323" y="4428843"/>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6748579">
            <a:off x="3875923" y="4063282"/>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436325">
            <a:off x="6757946" y="4246581"/>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2400152">
            <a:off x="3454340" y="2898115"/>
            <a:ext cx="1101493" cy="38422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6705" y="920821"/>
            <a:ext cx="58335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Water moves out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rot="1120440">
            <a:off x="4496985" y="3411429"/>
            <a:ext cx="2260554" cy="523220"/>
          </a:xfrm>
          <a:prstGeom prst="rect">
            <a:avLst/>
          </a:prstGeom>
          <a:noFill/>
        </p:spPr>
        <p:txBody>
          <a:bodyPr wrap="none" lIns="91440" tIns="45720" rIns="91440" bIns="45720">
            <a:spAutoFit/>
          </a:bodyPr>
          <a:lstStyle/>
          <a:p>
            <a:pPr algn="ctr"/>
            <a:r>
              <a:rPr lang="en-US" sz="2800" b="1" cap="none" spc="0" dirty="0" smtClean="0">
                <a:ln w="17780" cmpd="sng">
                  <a:solidFill>
                    <a:schemeClr val="tx1">
                      <a:lumMod val="95000"/>
                      <a:lumOff val="5000"/>
                    </a:schemeClr>
                  </a:solidFill>
                  <a:prstDash val="solid"/>
                  <a:miter lim="800000"/>
                </a:ln>
                <a:solidFill>
                  <a:srgbClr val="66FF33"/>
                </a:solidFill>
                <a:effectLst>
                  <a:outerShdw blurRad="50800" algn="tl" rotWithShape="0">
                    <a:srgbClr val="000000"/>
                  </a:outerShdw>
                </a:effectLst>
              </a:rPr>
              <a:t>Cell Shrinks</a:t>
            </a:r>
            <a:endParaRPr lang="en-US" sz="2800" b="1" cap="none" spc="0" dirty="0">
              <a:ln w="17780" cmpd="sng">
                <a:solidFill>
                  <a:schemeClr val="tx1">
                    <a:lumMod val="95000"/>
                    <a:lumOff val="5000"/>
                  </a:schemeClr>
                </a:solidFill>
                <a:prstDash val="solid"/>
                <a:miter lim="800000"/>
              </a:ln>
              <a:solidFill>
                <a:srgbClr val="66FF33"/>
              </a:solidFill>
              <a:effectLst>
                <a:outerShdw blurRad="50800" algn="tl" rotWithShape="0">
                  <a:srgbClr val="000000"/>
                </a:outerShdw>
              </a:effectLst>
            </a:endParaRPr>
          </a:p>
        </p:txBody>
      </p:sp>
    </p:spTree>
    <p:extLst>
      <p:ext uri="{BB962C8B-B14F-4D97-AF65-F5344CB8AC3E}">
        <p14:creationId xmlns:p14="http://schemas.microsoft.com/office/powerpoint/2010/main" val="9023517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buFont typeface="Wingdings" pitchFamily="2" charset="2"/>
              <a:buNone/>
            </a:pPr>
            <a:r>
              <a:rPr lang="en-US" sz="3600" kern="1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218115"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13560352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1" y="228600"/>
            <a:ext cx="8991600" cy="5897563"/>
          </a:xfrm>
        </p:spPr>
        <p:txBody>
          <a:bodyPr/>
          <a:lstStyle/>
          <a:p>
            <a:r>
              <a:rPr lang="en-US" dirty="0" smtClean="0"/>
              <a:t>Introduction to Cells PowerPoint Review Game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12" y="838200"/>
            <a:ext cx="8763000" cy="5700713"/>
          </a:xfrm>
          <a:prstGeom prst="rect">
            <a:avLst/>
          </a:prstGeom>
          <a:noFill/>
          <a:ln w="5715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886200" y="4114800"/>
            <a:ext cx="2191627"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294268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152400"/>
            <a:ext cx="8229600" cy="5973763"/>
          </a:xfrm>
        </p:spPr>
        <p:txBody>
          <a:bodyPr/>
          <a:lstStyle/>
          <a:p>
            <a:pPr>
              <a:lnSpc>
                <a:spcPct val="90000"/>
              </a:lnSpc>
            </a:pPr>
            <a:r>
              <a:rPr lang="en-US" sz="2400" dirty="0" smtClean="0"/>
              <a:t>The Cellular Biology Unit Includes….</a:t>
            </a:r>
          </a:p>
          <a:p>
            <a:pPr>
              <a:lnSpc>
                <a:spcPct val="90000"/>
              </a:lnSpc>
            </a:pPr>
            <a:r>
              <a:rPr lang="en-US" sz="2400" dirty="0" smtClean="0">
                <a:solidFill>
                  <a:srgbClr val="99FFCC"/>
                </a:solidFill>
              </a:rPr>
              <a:t>3 Part 2,200 slide PowerPoint roadmap</a:t>
            </a:r>
          </a:p>
          <a:p>
            <a:pPr>
              <a:lnSpc>
                <a:spcPct val="90000"/>
              </a:lnSpc>
            </a:pPr>
            <a:r>
              <a:rPr lang="en-US" sz="2400" dirty="0" smtClean="0">
                <a:solidFill>
                  <a:srgbClr val="FFCC66"/>
                </a:solidFill>
              </a:rPr>
              <a:t>11 page bundled homework package that chronologically follows the PowerPoint slideshow.  Modified version and answer keys provided.</a:t>
            </a:r>
          </a:p>
          <a:p>
            <a:pPr>
              <a:lnSpc>
                <a:spcPct val="90000"/>
              </a:lnSpc>
            </a:pPr>
            <a:r>
              <a:rPr lang="en-US" sz="2400" dirty="0" smtClean="0">
                <a:solidFill>
                  <a:srgbClr val="9966FF"/>
                </a:solidFill>
              </a:rPr>
              <a:t>16 pages of unit notes that follow slideshow for students who require assistance and support professionals.</a:t>
            </a:r>
          </a:p>
          <a:p>
            <a:pPr>
              <a:lnSpc>
                <a:spcPct val="90000"/>
              </a:lnSpc>
            </a:pPr>
            <a:r>
              <a:rPr lang="en-US" sz="2400" dirty="0">
                <a:solidFill>
                  <a:srgbClr val="969696"/>
                </a:solidFill>
              </a:rPr>
              <a:t>3</a:t>
            </a:r>
            <a:r>
              <a:rPr lang="en-US" sz="2400" dirty="0" smtClean="0">
                <a:solidFill>
                  <a:srgbClr val="969696"/>
                </a:solidFill>
              </a:rPr>
              <a:t> PowerPoint review games with answers.</a:t>
            </a:r>
          </a:p>
          <a:p>
            <a:pPr>
              <a:lnSpc>
                <a:spcPct val="90000"/>
              </a:lnSpc>
            </a:pPr>
            <a:r>
              <a:rPr lang="en-US" sz="2400" dirty="0" smtClean="0">
                <a:solidFill>
                  <a:srgbClr val="FF66FF"/>
                </a:solidFill>
              </a:rPr>
              <a:t>Available worksheets that follow slideshow, built-in quizzes, video links, rubrics, curriculum guide, and much more included.</a:t>
            </a:r>
          </a:p>
          <a:p>
            <a:pPr>
              <a:lnSpc>
                <a:spcPct val="90000"/>
              </a:lnSpc>
            </a:pPr>
            <a:r>
              <a:rPr lang="en-US" sz="2400" dirty="0" smtClean="0">
                <a:hlinkClick r:id="rId2" action="ppaction://hlinkfile"/>
              </a:rPr>
              <a:t>file:///C:/Yahoo%20SiteBuilder/sites/sciencepowerpoint.com/sitebuilder/preview/Cellular_Biology_Unit.html</a:t>
            </a:r>
            <a:r>
              <a:rPr lang="en-US" sz="2400" dirty="0" smtClean="0"/>
              <a:t> </a:t>
            </a:r>
          </a:p>
          <a:p>
            <a:pPr>
              <a:lnSpc>
                <a:spcPct val="90000"/>
              </a:lnSpc>
            </a:pPr>
            <a:endParaRPr lang="en-US" sz="2400" dirty="0" smtClean="0"/>
          </a:p>
        </p:txBody>
      </p:sp>
    </p:spTree>
    <p:extLst>
      <p:ext uri="{BB962C8B-B14F-4D97-AF65-F5344CB8AC3E}">
        <p14:creationId xmlns:p14="http://schemas.microsoft.com/office/powerpoint/2010/main" val="3155019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ell Biology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a:off x="381000" y="457200"/>
            <a:ext cx="6400800" cy="914400"/>
          </a:xfrm>
          <a:prstGeom prst="rect">
            <a:avLst/>
          </a:prstGeom>
        </p:spPr>
        <p:txBody>
          <a:bodyPr wrap="none" fromWordArt="1">
            <a:prstTxWarp prst="textPlain">
              <a:avLst>
                <a:gd name="adj" fmla="val 50000"/>
              </a:avLst>
            </a:prstTxWarp>
          </a:bodyPr>
          <a:lstStyle/>
          <a:p>
            <a:pPr algn="ctr">
              <a:buNone/>
            </a:pPr>
            <a:r>
              <a:rPr lang="en-US" sz="3600" kern="10" spc="720" dirty="0">
                <a:ln w="19050">
                  <a:solidFill>
                    <a:schemeClr val="bg1"/>
                  </a:solidFill>
                  <a:round/>
                  <a:headEnd/>
                  <a:tailEnd/>
                </a:ln>
                <a:solidFill>
                  <a:srgbClr val="FF00FF"/>
                </a:solidFill>
                <a:effectLst>
                  <a:outerShdw dist="45791" dir="3378596" algn="ctr" rotWithShape="0">
                    <a:srgbClr val="4D4D4D">
                      <a:alpha val="79999"/>
                    </a:srgbClr>
                  </a:outerShdw>
                </a:effectLst>
                <a:latin typeface="Arial Black"/>
              </a:rPr>
              <a:t>Cellular Biology Unit</a:t>
            </a:r>
          </a:p>
        </p:txBody>
      </p:sp>
    </p:spTree>
    <p:extLst>
      <p:ext uri="{BB962C8B-B14F-4D97-AF65-F5344CB8AC3E}">
        <p14:creationId xmlns:p14="http://schemas.microsoft.com/office/powerpoint/2010/main" val="19479149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ell Biology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a:off x="381000" y="457200"/>
            <a:ext cx="6400800" cy="914400"/>
          </a:xfrm>
          <a:prstGeom prst="rect">
            <a:avLst/>
          </a:prstGeom>
        </p:spPr>
        <p:txBody>
          <a:bodyPr wrap="none" fromWordArt="1">
            <a:prstTxWarp prst="textPlain">
              <a:avLst>
                <a:gd name="adj" fmla="val 50000"/>
              </a:avLst>
            </a:prstTxWarp>
          </a:bodyPr>
          <a:lstStyle/>
          <a:p>
            <a:pPr algn="ctr">
              <a:buNone/>
            </a:pPr>
            <a:r>
              <a:rPr lang="en-US" sz="3600" kern="10" spc="720" dirty="0">
                <a:ln w="19050">
                  <a:solidFill>
                    <a:schemeClr val="bg1"/>
                  </a:solidFill>
                  <a:round/>
                  <a:headEnd/>
                  <a:tailEnd/>
                </a:ln>
                <a:solidFill>
                  <a:srgbClr val="FF00FF"/>
                </a:solidFill>
                <a:effectLst>
                  <a:outerShdw dist="45791" dir="3378596" algn="ctr" rotWithShape="0">
                    <a:srgbClr val="4D4D4D">
                      <a:alpha val="79999"/>
                    </a:srgbClr>
                  </a:outerShdw>
                </a:effectLst>
                <a:latin typeface="Arial Black"/>
              </a:rPr>
              <a:t>Cellular Biology Unit</a:t>
            </a:r>
          </a:p>
        </p:txBody>
      </p:sp>
      <p:sp>
        <p:nvSpPr>
          <p:cNvPr id="8" name="Rounded Rectangle 7"/>
          <p:cNvSpPr/>
          <p:nvPr/>
        </p:nvSpPr>
        <p:spPr>
          <a:xfrm>
            <a:off x="905043" y="5486400"/>
            <a:ext cx="7229139" cy="948466"/>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US" dirty="0"/>
          </a:p>
        </p:txBody>
      </p:sp>
      <p:sp>
        <p:nvSpPr>
          <p:cNvPr id="7" name="Rounded Rectangle 6"/>
          <p:cNvSpPr/>
          <p:nvPr/>
        </p:nvSpPr>
        <p:spPr>
          <a:xfrm>
            <a:off x="633413" y="1600200"/>
            <a:ext cx="7772400" cy="3660775"/>
          </a:xfrm>
          <a:prstGeom prst="roundRect">
            <a:avLst/>
          </a:prstGeom>
          <a:solidFill>
            <a:schemeClr val="tx1"/>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392" name="TextBox 1"/>
          <p:cNvSpPr txBox="1">
            <a:spLocks noChangeArrowheads="1"/>
          </p:cNvSpPr>
          <p:nvPr/>
        </p:nvSpPr>
        <p:spPr bwMode="auto">
          <a:xfrm>
            <a:off x="762000" y="1720850"/>
            <a:ext cx="7620000"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dirty="0">
                <a:solidFill>
                  <a:srgbClr val="FF99FF"/>
                </a:solidFill>
              </a:rPr>
              <a:t>Areas of Focus within the Cellular Biology Unit </a:t>
            </a:r>
            <a:r>
              <a:rPr lang="en-US" sz="1800" dirty="0"/>
              <a:t> </a:t>
            </a:r>
          </a:p>
          <a:p>
            <a:pPr eaLnBrk="1" hangingPunct="1"/>
            <a:r>
              <a:rPr lang="en-US" sz="1800" dirty="0">
                <a:solidFill>
                  <a:srgbClr val="FFFF99"/>
                </a:solidFill>
              </a:rPr>
              <a:t>What is SPONCH?, Biologically Important Molecules, % of SPONCH in Living Things, What does it mean to be living?, Characteristics of Living Things, Needs of Living Things, Cellular Biology, History of Cellular Biology, Modern Cell Theory, Types of Cells, Prokaryotic Cells, Eukaryotic Cells, Cellular Organelles, Cell Wall, Plasma Membrane, Passive Transport, Diffusion, Osmosis, Active Transport, The Nucleus, Chromatin / Chromosomes, Nucleolus, Nuclear Membrane, Rough Endoplasmic Reticulum, Smooth Endoplasmic Reticulum, Ribosomes, Protein Synthesis, Golgi Apparatus, Lysosomes, Cytoskeleton / </a:t>
            </a:r>
            <a:r>
              <a:rPr lang="en-US" sz="1800" dirty="0" err="1">
                <a:solidFill>
                  <a:srgbClr val="FFFF99"/>
                </a:solidFill>
              </a:rPr>
              <a:t>Mictrotubules</a:t>
            </a:r>
            <a:r>
              <a:rPr lang="en-US" sz="1800" dirty="0">
                <a:solidFill>
                  <a:srgbClr val="FFFF99"/>
                </a:solidFill>
              </a:rPr>
              <a:t> / Microfilaments, Centrioles, Plastid, Mitochondria, Vacuoles, Organelles by real images, and much more.</a:t>
            </a:r>
          </a:p>
        </p:txBody>
      </p:sp>
      <p:sp>
        <p:nvSpPr>
          <p:cNvPr id="3" name="TextBox 2"/>
          <p:cNvSpPr txBox="1"/>
          <p:nvPr/>
        </p:nvSpPr>
        <p:spPr>
          <a:xfrm>
            <a:off x="1219200" y="5638800"/>
            <a:ext cx="6858000" cy="769441"/>
          </a:xfrm>
          <a:prstGeom prst="rect">
            <a:avLst/>
          </a:prstGeom>
          <a:noFill/>
        </p:spPr>
        <p:txBody>
          <a:bodyPr wrap="square" rtlCol="0">
            <a:spAutoFit/>
          </a:bodyPr>
          <a:lstStyle/>
          <a:p>
            <a:r>
              <a:rPr lang="en-US" sz="2000" dirty="0" smtClean="0">
                <a:hlinkClick r:id="rId3"/>
              </a:rPr>
              <a:t>http://sciencepowerpoint.com/Cellular_Biology_Unit.html</a:t>
            </a:r>
            <a:endParaRPr lang="en-US" sz="2000" dirty="0" smtClean="0"/>
          </a:p>
          <a:p>
            <a:endParaRPr lang="en-US" sz="2000" dirty="0"/>
          </a:p>
        </p:txBody>
      </p:sp>
    </p:spTree>
    <p:extLst>
      <p:ext uri="{BB962C8B-B14F-4D97-AF65-F5344CB8AC3E}">
        <p14:creationId xmlns:p14="http://schemas.microsoft.com/office/powerpoint/2010/main" val="56590315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57200" y="304800"/>
            <a:ext cx="8229600" cy="5821363"/>
          </a:xfrm>
        </p:spPr>
        <p:txBody>
          <a:bodyPr/>
          <a:lstStyle/>
          <a:p>
            <a:r>
              <a:rPr lang="en-US" smtClean="0"/>
              <a:t>More Units Available at…</a:t>
            </a:r>
          </a:p>
        </p:txBody>
      </p:sp>
      <p:pic>
        <p:nvPicPr>
          <p:cNvPr id="5123" name="Picture 4"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457200" y="3886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lgn="ctr">
              <a:spcBef>
                <a:spcPct val="50000"/>
              </a:spcBef>
              <a:buClrTx/>
              <a:buSzTx/>
              <a:buFontTx/>
              <a:buNone/>
            </a:pPr>
            <a:endParaRPr lang="en-US" sz="1800">
              <a:effectLst/>
              <a:latin typeface="Verdana" pitchFamily="34" charset="0"/>
            </a:endParaRPr>
          </a:p>
        </p:txBody>
      </p:sp>
      <p:sp>
        <p:nvSpPr>
          <p:cNvPr id="5125" name="Text Box 6"/>
          <p:cNvSpPr txBox="1">
            <a:spLocks noChangeArrowheads="1"/>
          </p:cNvSpPr>
          <p:nvPr/>
        </p:nvSpPr>
        <p:spPr bwMode="auto">
          <a:xfrm>
            <a:off x="304800" y="2057400"/>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rgbClr val="FF9900"/>
                </a:solidFill>
                <a:effectLst/>
                <a:latin typeface="Verdana" pitchFamily="34" charset="0"/>
              </a:rPr>
              <a:t>Earth Science</a:t>
            </a:r>
            <a:r>
              <a:rPr lang="en-US" sz="1800">
                <a:solidFill>
                  <a:srgbClr val="FF9900"/>
                </a:solidFill>
                <a:effectLst/>
                <a:latin typeface="Verdana" pitchFamily="34" charset="0"/>
              </a:rPr>
              <a:t>: The Soil Science and Glaciers Unit, The Geology Topics Unit, The Astronomy Topics Unit, The Weather and Climate Unit, and The River Unit, The Water Molecule Unit.</a:t>
            </a:r>
          </a:p>
        </p:txBody>
      </p:sp>
      <p:sp>
        <p:nvSpPr>
          <p:cNvPr id="5126" name="Text Box 7"/>
          <p:cNvSpPr txBox="1">
            <a:spLocks noChangeArrowheads="1"/>
          </p:cNvSpPr>
          <p:nvPr/>
        </p:nvSpPr>
        <p:spPr bwMode="auto">
          <a:xfrm>
            <a:off x="304800" y="3048000"/>
            <a:ext cx="868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rgbClr val="99FFCC"/>
                </a:solidFill>
                <a:effectLst/>
                <a:latin typeface="Verdana" pitchFamily="34" charset="0"/>
              </a:rPr>
              <a:t>Physical Science</a:t>
            </a:r>
            <a:r>
              <a:rPr lang="en-US" sz="1800">
                <a:solidFill>
                  <a:srgbClr val="99FFCC"/>
                </a:solidFill>
                <a:effectLst/>
                <a:latin typeface="Verdana" pitchFamily="34" charset="0"/>
              </a:rPr>
              <a:t>: The Laws of Motion and Machines Unit, The Atoms and Periodic Table Unit, The Energy and the Environment Unit, and The Introduction to Science / Metric Unit.</a:t>
            </a:r>
          </a:p>
        </p:txBody>
      </p:sp>
      <p:sp>
        <p:nvSpPr>
          <p:cNvPr id="5127" name="Text Box 8"/>
          <p:cNvSpPr txBox="1">
            <a:spLocks noChangeArrowheads="1"/>
          </p:cNvSpPr>
          <p:nvPr/>
        </p:nvSpPr>
        <p:spPr bwMode="auto">
          <a:xfrm>
            <a:off x="304800" y="39624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chemeClr val="hlink"/>
                </a:solidFill>
                <a:effectLst/>
                <a:latin typeface="Verdana" pitchFamily="34" charset="0"/>
              </a:rPr>
              <a:t>Life Science</a:t>
            </a:r>
            <a:r>
              <a:rPr lang="en-US" sz="1800">
                <a:solidFill>
                  <a:schemeClr val="hlink"/>
                </a:solidFill>
                <a:effectLst/>
                <a:latin typeface="Verdana" pitchFamily="34" charset="0"/>
              </a:rPr>
              <a:t>: The Infectious Diseases Unit, The Cellular Biology Unit, The DNA and Genetics Unit, The Plant Unit, The Taxonomy and Classification Unit, Ecology: Feeding Levels Unit, Ecology: Interactions Unit, Ecology: Abiotic Factors, The Evolution and Natural Selection Unit and the Human Body System and Health Topics Unit.</a:t>
            </a:r>
          </a:p>
        </p:txBody>
      </p:sp>
      <p:sp>
        <p:nvSpPr>
          <p:cNvPr id="512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spcBef>
                <a:spcPct val="0"/>
              </a:spcBef>
              <a:buClrTx/>
              <a:buSzTx/>
              <a:buFontTx/>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1393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862021648"/>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66CC"/>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2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982649" y="3076288"/>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3" name="Rectangle 2"/>
          <p:cNvSpPr/>
          <p:nvPr/>
        </p:nvSpPr>
        <p:spPr>
          <a:xfrm rot="532396">
            <a:off x="1404740" y="4368513"/>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7" name="Rounded Rectangle 6"/>
          <p:cNvSpPr/>
          <p:nvPr/>
        </p:nvSpPr>
        <p:spPr bwMode="auto">
          <a:xfrm rot="377931">
            <a:off x="3316288" y="3308350"/>
            <a:ext cx="118745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rot="474179">
            <a:off x="2719388" y="4559300"/>
            <a:ext cx="118745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rot="21069871">
            <a:off x="5435885" y="359629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rot="21069871">
            <a:off x="5512450" y="4053461"/>
            <a:ext cx="1219200" cy="433387"/>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21" name="Rectangle 20"/>
          <p:cNvSpPr/>
          <p:nvPr/>
        </p:nvSpPr>
        <p:spPr>
          <a:xfrm>
            <a:off x="2743200" y="45720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62484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4038600" y="28956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28600" y="304800"/>
            <a:ext cx="8915400" cy="5791200"/>
          </a:xfrm>
        </p:spPr>
        <p:txBody>
          <a:bodyPr/>
          <a:lstStyle/>
          <a:p>
            <a:pPr eaLnBrk="1" hangingPunct="1"/>
            <a:r>
              <a:rPr lang="en-US" dirty="0" smtClean="0">
                <a:solidFill>
                  <a:srgbClr val="FF99FF"/>
                </a:solidFill>
              </a:rPr>
              <a:t>Name some things an animal cell would want to let in.  (1 point each) The cell wants to let in...</a:t>
            </a:r>
          </a:p>
          <a:p>
            <a:pPr lvl="1" eaLnBrk="1" hangingPunct="1"/>
            <a:r>
              <a:rPr lang="en-US" dirty="0" smtClean="0">
                <a:solidFill>
                  <a:srgbClr val="6699FF"/>
                </a:solidFill>
              </a:rPr>
              <a:t> Oxygen.</a:t>
            </a:r>
          </a:p>
          <a:p>
            <a:pPr lvl="1" eaLnBrk="1" hangingPunct="1"/>
            <a:r>
              <a:rPr lang="en-US" dirty="0" smtClean="0">
                <a:solidFill>
                  <a:schemeClr val="hlink"/>
                </a:solidFill>
              </a:rPr>
              <a:t> Water.</a:t>
            </a:r>
          </a:p>
          <a:p>
            <a:pPr lvl="1" eaLnBrk="1" hangingPunct="1"/>
            <a:r>
              <a:rPr lang="en-US" dirty="0" smtClean="0">
                <a:solidFill>
                  <a:srgbClr val="FF9900"/>
                </a:solidFill>
              </a:rPr>
              <a:t> Food.</a:t>
            </a:r>
          </a:p>
          <a:p>
            <a:pPr lvl="2" eaLnBrk="1" hangingPunct="1"/>
            <a:r>
              <a:rPr lang="en-US" dirty="0" smtClean="0">
                <a:solidFill>
                  <a:schemeClr val="tx1">
                    <a:lumMod val="95000"/>
                    <a:lumOff val="5000"/>
                  </a:schemeClr>
                </a:solidFill>
              </a:rPr>
              <a:t>Molecules</a:t>
            </a:r>
          </a:p>
          <a:p>
            <a:pPr lvl="1" eaLnBrk="1" hangingPunct="1"/>
            <a:r>
              <a:rPr lang="en-US" dirty="0" smtClean="0">
                <a:solidFill>
                  <a:srgbClr val="66FF66"/>
                </a:solidFill>
              </a:rPr>
              <a:t> Protein.</a:t>
            </a:r>
          </a:p>
          <a:p>
            <a:pPr lvl="1" eaLnBrk="1" hangingPunct="1"/>
            <a:r>
              <a:rPr lang="en-US" dirty="0" smtClean="0">
                <a:solidFill>
                  <a:srgbClr val="9900FF"/>
                </a:solidFill>
              </a:rPr>
              <a:t> Minerals </a:t>
            </a:r>
          </a:p>
          <a:p>
            <a:pPr lvl="1" eaLnBrk="1" hangingPunct="1">
              <a:buFontTx/>
              <a:buNone/>
            </a:pPr>
            <a:r>
              <a:rPr lang="en-US" dirty="0" smtClean="0">
                <a:solidFill>
                  <a:srgbClr val="9900FF"/>
                </a:solidFill>
              </a:rPr>
              <a:t>    Vitamins</a:t>
            </a:r>
          </a:p>
          <a:p>
            <a:pPr lvl="1" eaLnBrk="1" hangingPunct="1">
              <a:buFontTx/>
              <a:buNone/>
            </a:pPr>
            <a:r>
              <a:rPr lang="en-US" dirty="0" smtClean="0">
                <a:solidFill>
                  <a:srgbClr val="9900FF"/>
                </a:solidFill>
              </a:rPr>
              <a:t>     </a:t>
            </a:r>
          </a:p>
          <a:p>
            <a:pPr eaLnBrk="1" hangingPunct="1">
              <a:buFontTx/>
              <a:buNone/>
            </a:pPr>
            <a:endParaRPr lang="en-US" dirty="0" smtClean="0">
              <a:solidFill>
                <a:srgbClr val="9900FF"/>
              </a:solidFill>
            </a:endParaRPr>
          </a:p>
        </p:txBody>
      </p:sp>
      <p:sp>
        <p:nvSpPr>
          <p:cNvPr id="132100" name="Rectangle 4"/>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0114" name="Picture 2" descr="https://encrypted-tbn3.gstatic.com/images?q=tbn:ANd9GcRUTPg4xfdm9KdRVBF8MIaHl2k-nExQ4hT2c9dIlh0MFYcTzHGz"/>
          <p:cNvPicPr>
            <a:picLocks noChangeAspect="1" noChangeArrowheads="1"/>
          </p:cNvPicPr>
          <p:nvPr/>
        </p:nvPicPr>
        <p:blipFill>
          <a:blip r:embed="rId2" cstate="print"/>
          <a:srcRect/>
          <a:stretch>
            <a:fillRect/>
          </a:stretch>
        </p:blipFill>
        <p:spPr bwMode="auto">
          <a:xfrm>
            <a:off x="3352800" y="1600200"/>
            <a:ext cx="5486400" cy="3733800"/>
          </a:xfrm>
          <a:prstGeom prst="rect">
            <a:avLst/>
          </a:prstGeom>
          <a:noFill/>
          <a:ln w="38100">
            <a:solidFill>
              <a:srgbClr val="FF00FF"/>
            </a:solidFill>
          </a:ln>
        </p:spPr>
      </p:pic>
      <p:sp>
        <p:nvSpPr>
          <p:cNvPr id="8" name="Oval 7"/>
          <p:cNvSpPr/>
          <p:nvPr/>
        </p:nvSpPr>
        <p:spPr>
          <a:xfrm>
            <a:off x="4953000" y="2895600"/>
            <a:ext cx="1219200" cy="1066800"/>
          </a:xfrm>
          <a:prstGeom prst="ellipse">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3124200"/>
            <a:ext cx="1219200" cy="1066800"/>
          </a:xfrm>
          <a:prstGeom prst="ellipse">
            <a:avLst/>
          </a:prstGeom>
          <a:solidFill>
            <a:srgbClr val="FF00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3276600"/>
            <a:ext cx="1219200" cy="1066800"/>
          </a:xfrm>
          <a:prstGeom prst="ellipse">
            <a:avLst/>
          </a:prstGeom>
          <a:solidFill>
            <a:srgbClr val="FF99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62400" y="3124200"/>
            <a:ext cx="1219200" cy="1066800"/>
          </a:xfrm>
          <a:prstGeom prst="ellipse">
            <a:avLst/>
          </a:prstGeom>
          <a:solidFill>
            <a:srgbClr val="FF99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bwMode="auto">
          <a:xfrm>
            <a:off x="1066800" y="15240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4" name="Rounded Rectangle 13"/>
          <p:cNvSpPr/>
          <p:nvPr/>
        </p:nvSpPr>
        <p:spPr bwMode="auto">
          <a:xfrm>
            <a:off x="1066800" y="19812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5" name="Rounded Rectangle 14"/>
          <p:cNvSpPr/>
          <p:nvPr/>
        </p:nvSpPr>
        <p:spPr bwMode="auto">
          <a:xfrm>
            <a:off x="1066800" y="25146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a:off x="1066800" y="342900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a:off x="1066800" y="3962400"/>
            <a:ext cx="14478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a:off x="1066800" y="4495800"/>
            <a:ext cx="14478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9" name="Rectangle 18"/>
          <p:cNvSpPr/>
          <p:nvPr/>
        </p:nvSpPr>
        <p:spPr>
          <a:xfrm>
            <a:off x="80772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457200" y="228600"/>
            <a:ext cx="8001000" cy="5897563"/>
          </a:xfrm>
        </p:spPr>
        <p:txBody>
          <a:bodyPr/>
          <a:lstStyle/>
          <a:p>
            <a:pPr eaLnBrk="1" hangingPunct="1"/>
            <a:r>
              <a:rPr lang="en-US" dirty="0" smtClean="0">
                <a:solidFill>
                  <a:srgbClr val="FF99FF"/>
                </a:solidFill>
              </a:rPr>
              <a:t>The cell doesn’t want to let in…</a:t>
            </a:r>
          </a:p>
          <a:p>
            <a:pPr lvl="1" eaLnBrk="1" hangingPunct="1"/>
            <a:r>
              <a:rPr lang="en-US" dirty="0" smtClean="0">
                <a:solidFill>
                  <a:srgbClr val="6699FF"/>
                </a:solidFill>
              </a:rPr>
              <a:t> Carbon Dioxide.</a:t>
            </a:r>
          </a:p>
          <a:p>
            <a:pPr lvl="1" eaLnBrk="1" hangingPunct="1"/>
            <a:r>
              <a:rPr lang="en-US" dirty="0" smtClean="0">
                <a:solidFill>
                  <a:srgbClr val="FF9900"/>
                </a:solidFill>
              </a:rPr>
              <a:t> Waste.</a:t>
            </a:r>
          </a:p>
          <a:p>
            <a:pPr lvl="1" eaLnBrk="1" hangingPunct="1"/>
            <a:r>
              <a:rPr lang="en-US" dirty="0" smtClean="0">
                <a:solidFill>
                  <a:srgbClr val="66FF66"/>
                </a:solidFill>
              </a:rPr>
              <a:t> Viruses.</a:t>
            </a:r>
          </a:p>
          <a:p>
            <a:pPr lvl="1" eaLnBrk="1" hangingPunct="1"/>
            <a:r>
              <a:rPr lang="en-US" dirty="0" smtClean="0">
                <a:solidFill>
                  <a:srgbClr val="FF5050"/>
                </a:solidFill>
              </a:rPr>
              <a:t> Bacteria.</a:t>
            </a:r>
          </a:p>
          <a:p>
            <a:pPr eaLnBrk="1" hangingPunct="1"/>
            <a:endParaRPr lang="en-US" dirty="0" smtClean="0">
              <a:solidFill>
                <a:srgbClr val="FF5050"/>
              </a:solidFill>
            </a:endParaRPr>
          </a:p>
        </p:txBody>
      </p:sp>
      <p:pic>
        <p:nvPicPr>
          <p:cNvPr id="139267"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14400"/>
            <a:ext cx="4876800" cy="4953000"/>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139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68828"/>
            <a:ext cx="4800600" cy="5029200"/>
          </a:xfrm>
          <a:prstGeom prst="rect">
            <a:avLst/>
          </a:prstGeom>
          <a:noFill/>
          <a:ln w="76200"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92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79714"/>
            <a:ext cx="4800600" cy="5029200"/>
          </a:xfrm>
          <a:prstGeom prst="rect">
            <a:avLst/>
          </a:prstGeom>
          <a:noFill/>
          <a:ln w="9525"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098185" name="Text Box 9"/>
          <p:cNvSpPr txBox="1">
            <a:spLocks noChangeArrowheads="1"/>
          </p:cNvSpPr>
          <p:nvPr/>
        </p:nvSpPr>
        <p:spPr bwMode="auto">
          <a:xfrm>
            <a:off x="4191000" y="1371600"/>
            <a:ext cx="2438400" cy="10668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effectLst>
                  <a:outerShdw blurRad="38100" dist="38100" dir="2700000" algn="tl">
                    <a:srgbClr val="336699"/>
                  </a:outerShdw>
                </a:effectLst>
              </a:rPr>
              <a:t>  </a:t>
            </a:r>
            <a:r>
              <a:rPr lang="en-US">
                <a:solidFill>
                  <a:srgbClr val="FF5050"/>
                </a:solidFill>
                <a:effectLst>
                  <a:outerShdw blurRad="38100" dist="38100" dir="2700000" algn="tl">
                    <a:srgbClr val="FFFFFF"/>
                  </a:outerShdw>
                </a:effectLst>
              </a:rPr>
              <a:t>Harmful bacteria</a:t>
            </a:r>
          </a:p>
        </p:txBody>
      </p:sp>
      <p:pic>
        <p:nvPicPr>
          <p:cNvPr id="8" name="Picture 7" descr="38_customs_in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892628"/>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59165" y="194884"/>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ounded Rectangle 9"/>
          <p:cNvSpPr/>
          <p:nvPr/>
        </p:nvSpPr>
        <p:spPr bwMode="auto">
          <a:xfrm>
            <a:off x="1295400" y="892628"/>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1" name="Rounded Rectangle 10"/>
          <p:cNvSpPr/>
          <p:nvPr/>
        </p:nvSpPr>
        <p:spPr bwMode="auto">
          <a:xfrm>
            <a:off x="1295400" y="1371600"/>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
        <p:nvSpPr>
          <p:cNvPr id="12" name="Rounded Rectangle 11"/>
          <p:cNvSpPr/>
          <p:nvPr/>
        </p:nvSpPr>
        <p:spPr bwMode="auto">
          <a:xfrm>
            <a:off x="1295400" y="1836283"/>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
        <p:nvSpPr>
          <p:cNvPr id="13" name="Rounded Rectangle 12"/>
          <p:cNvSpPr/>
          <p:nvPr/>
        </p:nvSpPr>
        <p:spPr bwMode="auto">
          <a:xfrm>
            <a:off x="1295400" y="2366281"/>
            <a:ext cx="24384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a:t>
            </a:r>
            <a:r>
              <a:rPr lang="en-US" sz="2400" dirty="0" smtClean="0">
                <a:solidFill>
                  <a:schemeClr val="tx1"/>
                </a:solidFill>
              </a:rPr>
              <a:t>Osmosis</a:t>
            </a:r>
          </a:p>
          <a:p>
            <a:pPr lvl="1" eaLnBrk="1" hangingPunct="1"/>
            <a:r>
              <a:rPr lang="en-US" sz="2400" dirty="0" smtClean="0">
                <a:solidFill>
                  <a:srgbClr val="FF9900"/>
                </a:solidFill>
              </a:rPr>
              <a:t>B.) </a:t>
            </a:r>
            <a:r>
              <a:rPr lang="en-US" sz="2400" dirty="0" smtClean="0">
                <a:solidFill>
                  <a:schemeClr val="tx1"/>
                </a:solidFill>
              </a:rPr>
              <a:t>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33141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a:t>
            </a:r>
            <a:r>
              <a:rPr lang="en-US" sz="2400" dirty="0" smtClean="0">
                <a:solidFill>
                  <a:schemeClr val="tx1"/>
                </a:solidFill>
              </a:rPr>
              <a:t>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055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smtClean="0"/>
              <a:t>How to play…</a:t>
            </a:r>
          </a:p>
          <a:p>
            <a:pPr lvl="1"/>
            <a:r>
              <a:rPr lang="en-US" smtClean="0">
                <a:solidFill>
                  <a:srgbClr val="6699FF"/>
                </a:solidFill>
              </a:rPr>
              <a:t>Don’t play like Jeo_ _ _ _ y.</a:t>
            </a:r>
          </a:p>
          <a:p>
            <a:pPr lvl="1"/>
            <a:r>
              <a:rPr lang="en-US" smtClean="0">
                <a:solidFill>
                  <a:srgbClr val="FF99FF"/>
                </a:solidFill>
              </a:rPr>
              <a:t>Class should be divided into several small groups.</a:t>
            </a:r>
          </a:p>
          <a:p>
            <a:pPr lvl="1"/>
            <a:r>
              <a:rPr lang="en-US" smtClean="0">
                <a:solidFill>
                  <a:srgbClr val="FFCC99"/>
                </a:solidFill>
              </a:rPr>
              <a:t>Groups should use science journal (red slide notes), homework, and other available materials to assist you.</a:t>
            </a:r>
          </a:p>
          <a:p>
            <a:pPr lvl="1"/>
            <a:r>
              <a:rPr lang="en-US" smtClean="0">
                <a:solidFill>
                  <a:srgbClr val="66FFCC"/>
                </a:solidFill>
              </a:rPr>
              <a:t>Groups can communicate </a:t>
            </a:r>
            <a:r>
              <a:rPr lang="en-US" b="1" u="sng" smtClean="0"/>
              <a:t>quietly</a:t>
            </a:r>
            <a:r>
              <a:rPr lang="en-US" smtClean="0"/>
              <a:t> </a:t>
            </a:r>
            <a:r>
              <a:rPr lang="en-US" smtClean="0">
                <a:solidFill>
                  <a:srgbClr val="66FFCC"/>
                </a:solidFill>
              </a:rPr>
              <a:t>with each other but no sharing answers between groups.</a:t>
            </a:r>
          </a:p>
          <a:p>
            <a:pPr lvl="2"/>
            <a:r>
              <a:rPr lang="en-US" smtClean="0">
                <a:solidFill>
                  <a:srgbClr val="9966FF"/>
                </a:solidFill>
              </a:rPr>
              <a:t>Practice quietly communicating right now?</a:t>
            </a:r>
          </a:p>
          <a:p>
            <a:pPr lvl="2"/>
            <a:r>
              <a:rPr lang="en-US" smtClean="0">
                <a:solidFill>
                  <a:srgbClr val="9966FF"/>
                </a:solidFill>
              </a:rPr>
              <a:t>Practice Communication Question:</a:t>
            </a:r>
          </a:p>
          <a:p>
            <a:pPr lvl="2"/>
            <a:r>
              <a:rPr lang="en-US" smtClean="0">
                <a:solidFill>
                  <a:srgbClr val="FFFF66"/>
                </a:solidFill>
              </a:rPr>
              <a:t>Your group gets to order one pizza and you can have two toppings.  What does your group want?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t>
            </a:r>
            <a:r>
              <a:rPr lang="en-US" sz="2400" dirty="0" smtClean="0">
                <a:solidFill>
                  <a:schemeClr val="tx1"/>
                </a:solidFill>
              </a:rPr>
              <a:t>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055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t>
            </a:r>
            <a:r>
              <a:rPr lang="en-US" sz="2400" dirty="0" smtClean="0">
                <a:solidFill>
                  <a:schemeClr val="tx1"/>
                </a:solidFill>
              </a:rPr>
              <a:t>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055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t>
            </a:r>
            <a:r>
              <a:rPr lang="en-US" sz="2400" dirty="0" smtClean="0">
                <a:solidFill>
                  <a:schemeClr val="tx1"/>
                </a:solidFill>
              </a:rPr>
              <a:t>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0551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sz="half" idx="4294967295"/>
          </p:nvPr>
        </p:nvSpPr>
        <p:spPr>
          <a:xfrm>
            <a:off x="304800" y="304800"/>
            <a:ext cx="8229600" cy="5791200"/>
          </a:xfrm>
        </p:spPr>
        <p:txBody>
          <a:bodyPr/>
          <a:lstStyle/>
          <a:p>
            <a:pPr eaLnBrk="1" hangingPunct="1"/>
            <a:r>
              <a:rPr lang="en-US" sz="2800" dirty="0" smtClean="0">
                <a:solidFill>
                  <a:srgbClr val="FFFF99"/>
                </a:solidFill>
              </a:rPr>
              <a:t>The animation below best represents…</a:t>
            </a:r>
          </a:p>
          <a:p>
            <a:pPr lvl="1" eaLnBrk="1" hangingPunct="1"/>
            <a:r>
              <a:rPr lang="en-US" sz="2400" dirty="0" smtClean="0">
                <a:solidFill>
                  <a:srgbClr val="CCFF99"/>
                </a:solidFill>
              </a:rPr>
              <a:t>A.) Osmosis</a:t>
            </a:r>
          </a:p>
          <a:p>
            <a:pPr lvl="1" eaLnBrk="1" hangingPunct="1"/>
            <a:r>
              <a:rPr lang="en-US" sz="2400" dirty="0" smtClean="0">
                <a:solidFill>
                  <a:srgbClr val="FF9900"/>
                </a:solidFill>
              </a:rPr>
              <a:t>B.) Diffusion</a:t>
            </a:r>
          </a:p>
          <a:p>
            <a:pPr lvl="1" eaLnBrk="1" hangingPunct="1"/>
            <a:r>
              <a:rPr lang="en-US" sz="2400" dirty="0" smtClean="0">
                <a:solidFill>
                  <a:srgbClr val="6699FF"/>
                </a:solidFill>
              </a:rPr>
              <a:t>C.) Active Transport</a:t>
            </a:r>
          </a:p>
          <a:p>
            <a:pPr lvl="1" eaLnBrk="1" hangingPunct="1"/>
            <a:r>
              <a:rPr lang="en-US" sz="2400" dirty="0" smtClean="0">
                <a:solidFill>
                  <a:srgbClr val="CC00FF"/>
                </a:solidFill>
              </a:rPr>
              <a:t>D.) An unbalanced gradient</a:t>
            </a:r>
          </a:p>
          <a:p>
            <a:pPr lvl="1" eaLnBrk="1" hangingPunct="1"/>
            <a:r>
              <a:rPr lang="en-US" sz="2400" dirty="0" smtClean="0">
                <a:solidFill>
                  <a:srgbClr val="FF5050"/>
                </a:solidFill>
              </a:rPr>
              <a:t>E.) A balanced gradient</a:t>
            </a:r>
          </a:p>
        </p:txBody>
      </p:sp>
      <p:pic>
        <p:nvPicPr>
          <p:cNvPr id="158723" name="Picture 4" descr="http://upload.wikimedia.org/wikipedia/commons/5/5f/Chemical_surface_diffusion_slow.gif"/>
          <p:cNvPicPr>
            <a:picLocks noGrp="1" noChangeAspect="1" noChangeArrowheads="1" noCro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3124200"/>
            <a:ext cx="8458200" cy="3505200"/>
          </a:xfrm>
          <a:noFill/>
          <a:ln w="76200">
            <a:solidFill>
              <a:srgbClr val="FF00FF"/>
            </a:solidFill>
          </a:ln>
        </p:spPr>
      </p:pic>
      <p:sp>
        <p:nvSpPr>
          <p:cNvPr id="1587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73222" name="Rectangle 6"/>
          <p:cNvSpPr>
            <a:spLocks noChangeArrowheads="1"/>
          </p:cNvSpPr>
          <p:nvPr/>
        </p:nvSpPr>
        <p:spPr bwMode="auto">
          <a:xfrm>
            <a:off x="304800" y="3124200"/>
            <a:ext cx="8458200" cy="3505200"/>
          </a:xfrm>
          <a:prstGeom prst="rect">
            <a:avLst/>
          </a:prstGeom>
          <a:noFill/>
          <a:ln w="76200" cmpd="tri" algn="ctr">
            <a:solidFill>
              <a:srgbClr val="B2B2B2"/>
            </a:solidFill>
            <a:miter lim="800000"/>
            <a:headEnd/>
            <a:tailEnd/>
          </a:ln>
          <a:effectLst/>
        </p:spPr>
        <p:txBody>
          <a:bodyPr wrap="none" anchor="ctr"/>
          <a:lstStyle/>
          <a:p>
            <a:pPr>
              <a:defRPr/>
            </a:pPr>
            <a:endParaRPr lang="en-US"/>
          </a:p>
        </p:txBody>
      </p:sp>
      <p:sp>
        <p:nvSpPr>
          <p:cNvPr id="2" name="Rectangle 1"/>
          <p:cNvSpPr/>
          <p:nvPr/>
        </p:nvSpPr>
        <p:spPr>
          <a:xfrm>
            <a:off x="80010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0551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699" name="Rectangle 3"/>
          <p:cNvSpPr>
            <a:spLocks noGrp="1" noChangeArrowheads="1"/>
          </p:cNvSpPr>
          <p:nvPr>
            <p:ph type="body" idx="4294967295"/>
          </p:nvPr>
        </p:nvSpPr>
        <p:spPr>
          <a:xfrm>
            <a:off x="228600" y="76200"/>
            <a:ext cx="8458200" cy="6054725"/>
          </a:xfrm>
        </p:spPr>
        <p:txBody>
          <a:bodyPr/>
          <a:lstStyle/>
          <a:p>
            <a:pPr eaLnBrk="1" hangingPunct="1">
              <a:defRPr/>
            </a:pPr>
            <a:r>
              <a:rPr lang="en-US" dirty="0" smtClean="0">
                <a:solidFill>
                  <a:srgbClr val="CC00FF"/>
                </a:solidFill>
              </a:rPr>
              <a:t>Molecules try to reach equilibrium.</a:t>
            </a:r>
          </a:p>
          <a:p>
            <a:pPr lvl="1" eaLnBrk="1" hangingPunct="1">
              <a:defRPr/>
            </a:pPr>
            <a:r>
              <a:rPr lang="en-US" dirty="0" smtClean="0">
                <a:solidFill>
                  <a:srgbClr val="FF99FF"/>
                </a:solidFill>
              </a:rPr>
              <a:t>They go from areas of…(finish)</a:t>
            </a:r>
          </a:p>
          <a:p>
            <a:pPr eaLnBrk="1" hangingPunct="1">
              <a:defRPr/>
            </a:pPr>
            <a:endParaRPr lang="en-US" dirty="0" smtClean="0"/>
          </a:p>
        </p:txBody>
      </p:sp>
      <p:pic>
        <p:nvPicPr>
          <p:cNvPr id="161795" name="Picture 7" descr="The image “http://iweb.tntech.edu/mcaprio/diffusion-animated.gif” cannot be displayed, because it contains error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337927" name="Rectangle 7"/>
          <p:cNvSpPr>
            <a:spLocks noChangeArrowheads="1"/>
          </p:cNvSpPr>
          <p:nvPr/>
        </p:nvSpPr>
        <p:spPr bwMode="auto">
          <a:xfrm>
            <a:off x="304800" y="1219200"/>
            <a:ext cx="8610600" cy="54102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394427" y="76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22259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198616762"/>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7301880"/>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FFFF"/>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1" name="Rectangle 3"/>
          <p:cNvSpPr>
            <a:spLocks noGrp="1" noChangeArrowheads="1"/>
          </p:cNvSpPr>
          <p:nvPr>
            <p:ph type="body" idx="4294967295"/>
          </p:nvPr>
        </p:nvSpPr>
        <p:spPr>
          <a:xfrm>
            <a:off x="228600" y="228600"/>
            <a:ext cx="8305800" cy="5902325"/>
          </a:xfrm>
        </p:spPr>
        <p:txBody>
          <a:bodyPr/>
          <a:lstStyle/>
          <a:p>
            <a:pPr eaLnBrk="1" hangingPunct="1">
              <a:defRPr/>
            </a:pPr>
            <a:r>
              <a:rPr lang="en-US" dirty="0" smtClean="0"/>
              <a:t>What process is this?</a:t>
            </a:r>
          </a:p>
        </p:txBody>
      </p:sp>
      <p:pic>
        <p:nvPicPr>
          <p:cNvPr id="184323" name="Picture 6" descr="http://www.indiana.edu/~phys215/lecture/lecnotes/lecgraphics/diffusion.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1685510" name="Rectangle 6"/>
          <p:cNvSpPr>
            <a:spLocks noChangeArrowheads="1"/>
          </p:cNvSpPr>
          <p:nvPr/>
        </p:nvSpPr>
        <p:spPr bwMode="auto">
          <a:xfrm>
            <a:off x="228600" y="1676400"/>
            <a:ext cx="8610600" cy="4876800"/>
          </a:xfrm>
          <a:prstGeom prst="rect">
            <a:avLst/>
          </a:prstGeom>
          <a:noFill/>
          <a:ln w="76200" algn="ctr">
            <a:solidFill>
              <a:schemeClr val="accent2"/>
            </a:solidFill>
            <a:miter lim="800000"/>
            <a:headEnd/>
            <a:tailEnd/>
          </a:ln>
          <a:effectLst/>
        </p:spPr>
        <p:txBody>
          <a:bodyPr wrap="none" anchor="ctr"/>
          <a:lstStyle/>
          <a:p>
            <a:pPr>
              <a:defRPr/>
            </a:pPr>
            <a:endParaRPr lang="en-US"/>
          </a:p>
        </p:txBody>
      </p:sp>
      <p:sp>
        <p:nvSpPr>
          <p:cNvPr id="2" name="Rectangle 1"/>
          <p:cNvSpPr/>
          <p:nvPr/>
        </p:nvSpPr>
        <p:spPr>
          <a:xfrm>
            <a:off x="723928" y="792148"/>
            <a:ext cx="8196475"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Semi</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FFC000"/>
                </a:solidFill>
                <a:effectLst>
                  <a:outerShdw blurRad="50800" algn="tl" rotWithShape="0">
                    <a:srgbClr val="000000"/>
                  </a:outerShdw>
                </a:effectLst>
              </a:rPr>
              <a:t>permeable</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rgbClr val="0000FF"/>
                </a:solidFill>
                <a:effectLst>
                  <a:outerShdw blurRad="50800" algn="tl" rotWithShape="0">
                    <a:srgbClr val="000000"/>
                  </a:outerShdw>
                </a:effectLst>
              </a:rPr>
              <a:t>membrane</a:t>
            </a:r>
            <a:endParaRPr lang="en-US" sz="4800" b="1" cap="none" spc="0" dirty="0">
              <a:ln w="17780" cmpd="sng">
                <a:solidFill>
                  <a:srgbClr val="FFFFFF"/>
                </a:solidFill>
                <a:prstDash val="solid"/>
                <a:miter lim="800000"/>
              </a:ln>
              <a:solidFill>
                <a:srgbClr val="0000FF"/>
              </a:solidFill>
              <a:effectLst>
                <a:outerShdw blurRad="50800" algn="tl" rotWithShape="0">
                  <a:srgbClr val="000000"/>
                </a:outerShdw>
              </a:effectLst>
            </a:endParaRPr>
          </a:p>
        </p:txBody>
      </p:sp>
      <p:sp>
        <p:nvSpPr>
          <p:cNvPr id="3" name="Rectangle 2"/>
          <p:cNvSpPr/>
          <p:nvPr/>
        </p:nvSpPr>
        <p:spPr>
          <a:xfrm>
            <a:off x="7200900" y="1752600"/>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32752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a:t>
            </a:r>
            <a:r>
              <a:rPr lang="en-US" dirty="0" smtClean="0">
                <a:solidFill>
                  <a:schemeClr val="tx1"/>
                </a:solidFill>
              </a:rPr>
              <a:t>Hypotonic</a:t>
            </a:r>
          </a:p>
          <a:p>
            <a:pPr lvl="1" eaLnBrk="1" hangingPunct="1"/>
            <a:r>
              <a:rPr lang="en-US" dirty="0" smtClean="0">
                <a:solidFill>
                  <a:srgbClr val="CC00FF"/>
                </a:solidFill>
              </a:rPr>
              <a:t>B.) </a:t>
            </a:r>
            <a:r>
              <a:rPr lang="en-US" dirty="0" smtClean="0">
                <a:solidFill>
                  <a:schemeClr val="tx1"/>
                </a:solidFill>
              </a:rPr>
              <a:t>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72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a:t>
            </a:r>
            <a:r>
              <a:rPr lang="en-US" dirty="0" smtClean="0">
                <a:solidFill>
                  <a:schemeClr val="tx1"/>
                </a:solidFill>
              </a:rPr>
              <a:t>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r>
              <a:rPr lang="en-US">
                <a:solidFill>
                  <a:schemeClr val="bg1"/>
                </a:solidFill>
              </a:rPr>
              <a:t>Questions 1-20 = 5pts Each</a:t>
            </a:r>
          </a:p>
          <a:p>
            <a:pPr algn="ctr" eaLnBrk="1" hangingPunct="1"/>
            <a:r>
              <a:rPr lang="en-US">
                <a:solidFill>
                  <a:schemeClr val="bg1"/>
                </a:solidFill>
              </a:rPr>
              <a:t>Final Category (Bonus) = 1pt Each</a:t>
            </a:r>
          </a:p>
          <a:p>
            <a:pPr algn="ctr" eaLnBrk="1" hangingPunct="1"/>
            <a:r>
              <a:rPr lang="en-US">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a:solidFill>
                <a:schemeClr val="bg1"/>
              </a:solidFill>
            </a:endParaRPr>
          </a:p>
          <a:p>
            <a:pPr algn="ctr" eaLnBrk="1" hangingPunct="1"/>
            <a:r>
              <a:rPr lang="en-US">
                <a:solidFill>
                  <a:schemeClr val="bg1"/>
                </a:solidFill>
              </a:rPr>
              <a:t>Find the Owl =</a:t>
            </a:r>
          </a:p>
          <a:p>
            <a:pPr algn="ctr" eaLnBrk="1" hangingPunct="1"/>
            <a:r>
              <a:rPr lang="en-US"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0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0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600" y="4907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287" descr="Elodeaplasmo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914400"/>
            <a:ext cx="5562600" cy="5715000"/>
          </a:xfrm>
          <a:prstGeom prst="rect">
            <a:avLst/>
          </a:prstGeom>
          <a:noFill/>
          <a:ln w="5715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0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6" name="Picture 7" descr="eggd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86"/>
            <a:ext cx="9144000" cy="6792686"/>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05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a:t>
            </a:r>
            <a:r>
              <a:rPr lang="en-US" dirty="0" smtClean="0">
                <a:solidFill>
                  <a:schemeClr val="tx1">
                    <a:lumMod val="95000"/>
                    <a:lumOff val="5000"/>
                  </a:schemeClr>
                </a:solidFill>
              </a:rPr>
              <a:t>Hypotonic</a:t>
            </a:r>
          </a:p>
          <a:p>
            <a:pPr lvl="1" eaLnBrk="1" hangingPunct="1"/>
            <a:r>
              <a:rPr lang="en-US" dirty="0" smtClean="0">
                <a:solidFill>
                  <a:srgbClr val="CC00FF"/>
                </a:solidFill>
              </a:rPr>
              <a:t>B.) </a:t>
            </a:r>
            <a:r>
              <a:rPr lang="en-US" dirty="0" smtClean="0">
                <a:solidFill>
                  <a:schemeClr val="tx1">
                    <a:lumMod val="95000"/>
                    <a:lumOff val="5000"/>
                  </a:schemeClr>
                </a:solidFill>
              </a:rPr>
              <a:t>Hypertonic</a:t>
            </a:r>
          </a:p>
          <a:p>
            <a:pPr lvl="1" eaLnBrk="1" hangingPunct="1"/>
            <a:r>
              <a:rPr lang="en-US" dirty="0" smtClean="0">
                <a:solidFill>
                  <a:srgbClr val="FF9900"/>
                </a:solidFill>
              </a:rPr>
              <a:t>C.) </a:t>
            </a:r>
            <a:r>
              <a:rPr lang="en-US" dirty="0" smtClean="0">
                <a:solidFill>
                  <a:schemeClr val="tx1">
                    <a:lumMod val="95000"/>
                    <a:lumOff val="5000"/>
                  </a:schemeClr>
                </a:solidFill>
              </a:rPr>
              <a:t>Isotonic</a:t>
            </a:r>
          </a:p>
          <a:p>
            <a:pPr lvl="1" eaLnBrk="1" hangingPunct="1"/>
            <a:r>
              <a:rPr lang="en-US" dirty="0" smtClean="0">
                <a:solidFill>
                  <a:srgbClr val="6699FF"/>
                </a:solidFill>
              </a:rPr>
              <a:t>D.) </a:t>
            </a:r>
            <a:r>
              <a:rPr lang="en-US" dirty="0" smtClean="0">
                <a:solidFill>
                  <a:schemeClr val="tx1">
                    <a:lumMod val="95000"/>
                    <a:lumOff val="5000"/>
                  </a:schemeClr>
                </a:solidFill>
              </a:rPr>
              <a:t>Facilitated</a:t>
            </a:r>
          </a:p>
          <a:p>
            <a:pPr lvl="1" eaLnBrk="1" hangingPunct="1"/>
            <a:r>
              <a:rPr lang="en-US" dirty="0" smtClean="0">
                <a:solidFill>
                  <a:srgbClr val="CCFF99"/>
                </a:solidFill>
              </a:rPr>
              <a:t>E.) </a:t>
            </a:r>
            <a:r>
              <a:rPr lang="en-US" dirty="0" smtClean="0">
                <a:solidFill>
                  <a:schemeClr val="tx1">
                    <a:lumMod val="95000"/>
                    <a:lumOff val="5000"/>
                  </a:schemeClr>
                </a:solidFill>
              </a:rPr>
              <a:t>None of the </a:t>
            </a:r>
          </a:p>
          <a:p>
            <a:pPr marL="457200" lvl="1" indent="0" eaLnBrk="1" hangingPunct="1">
              <a:buNone/>
            </a:pPr>
            <a:r>
              <a:rPr lang="en-US" dirty="0" smtClean="0">
                <a:solidFill>
                  <a:schemeClr val="tx1">
                    <a:lumMod val="95000"/>
                    <a:lumOff val="5000"/>
                  </a:schemeClr>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41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a:t>
            </a:r>
            <a:r>
              <a:rPr lang="en-US" dirty="0" smtClean="0">
                <a:solidFill>
                  <a:schemeClr val="tx1">
                    <a:lumMod val="95000"/>
                    <a:lumOff val="5000"/>
                  </a:schemeClr>
                </a:solidFill>
              </a:rPr>
              <a:t>Hypertonic</a:t>
            </a:r>
          </a:p>
          <a:p>
            <a:pPr lvl="1" eaLnBrk="1" hangingPunct="1"/>
            <a:r>
              <a:rPr lang="en-US" dirty="0" smtClean="0">
                <a:solidFill>
                  <a:srgbClr val="FF9900"/>
                </a:solidFill>
              </a:rPr>
              <a:t>C.) </a:t>
            </a:r>
            <a:r>
              <a:rPr lang="en-US" dirty="0" smtClean="0">
                <a:solidFill>
                  <a:schemeClr val="tx1">
                    <a:lumMod val="95000"/>
                    <a:lumOff val="5000"/>
                  </a:schemeClr>
                </a:solidFill>
              </a:rPr>
              <a:t>Isotonic</a:t>
            </a:r>
          </a:p>
          <a:p>
            <a:pPr lvl="1" eaLnBrk="1" hangingPunct="1"/>
            <a:r>
              <a:rPr lang="en-US" dirty="0" smtClean="0">
                <a:solidFill>
                  <a:srgbClr val="6699FF"/>
                </a:solidFill>
              </a:rPr>
              <a:t>D.) </a:t>
            </a:r>
            <a:r>
              <a:rPr lang="en-US" dirty="0" smtClean="0">
                <a:solidFill>
                  <a:schemeClr val="tx1">
                    <a:lumMod val="95000"/>
                    <a:lumOff val="5000"/>
                  </a:schemeClr>
                </a:solidFill>
              </a:rPr>
              <a:t>Facilitated</a:t>
            </a:r>
          </a:p>
          <a:p>
            <a:pPr lvl="1" eaLnBrk="1" hangingPunct="1"/>
            <a:r>
              <a:rPr lang="en-US" dirty="0" smtClean="0">
                <a:solidFill>
                  <a:srgbClr val="CCFF99"/>
                </a:solidFill>
              </a:rPr>
              <a:t>E.) </a:t>
            </a:r>
            <a:r>
              <a:rPr lang="en-US" dirty="0" smtClean="0">
                <a:solidFill>
                  <a:schemeClr val="tx1">
                    <a:lumMod val="95000"/>
                    <a:lumOff val="5000"/>
                  </a:schemeClr>
                </a:solidFill>
              </a:rPr>
              <a:t>None of the </a:t>
            </a:r>
          </a:p>
          <a:p>
            <a:pPr marL="457200" lvl="1" indent="0" eaLnBrk="1" hangingPunct="1">
              <a:buNone/>
            </a:pPr>
            <a:r>
              <a:rPr lang="en-US" dirty="0" smtClean="0">
                <a:solidFill>
                  <a:schemeClr val="tx1">
                    <a:lumMod val="95000"/>
                    <a:lumOff val="5000"/>
                  </a:schemeClr>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4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a:t>
            </a:r>
            <a:r>
              <a:rPr lang="en-US" dirty="0" smtClean="0">
                <a:solidFill>
                  <a:schemeClr val="tx1"/>
                </a:solidFill>
              </a:rPr>
              <a:t>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4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a:t>
            </a:r>
            <a:r>
              <a:rPr lang="en-US" dirty="0" smtClean="0">
                <a:solidFill>
                  <a:schemeClr val="tx1"/>
                </a:solidFill>
              </a:rPr>
              <a:t>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4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a:t>
            </a:r>
            <a:r>
              <a:rPr lang="en-US" dirty="0" smtClean="0">
                <a:solidFill>
                  <a:schemeClr val="tx1"/>
                </a:solidFill>
              </a:rPr>
              <a:t>None of the </a:t>
            </a:r>
          </a:p>
          <a:p>
            <a:pPr marL="457200" lvl="1" indent="0" eaLnBrk="1" hangingPunct="1">
              <a:buNone/>
            </a:pPr>
            <a:r>
              <a:rPr lang="en-US" dirty="0" smtClean="0">
                <a:solidFill>
                  <a:schemeClr val="tx1"/>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1"/>
          </p:nvPr>
        </p:nvSpPr>
        <p:spPr>
          <a:xfrm>
            <a:off x="228600" y="228600"/>
            <a:ext cx="8305800" cy="5902325"/>
          </a:xfrm>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t>The Solution that these plants cells are in must be…</a:t>
            </a:r>
          </a:p>
          <a:p>
            <a:pPr lvl="1" eaLnBrk="1" hangingPunct="1"/>
            <a:r>
              <a:rPr lang="en-US" dirty="0" smtClean="0">
                <a:solidFill>
                  <a:srgbClr val="FF5050"/>
                </a:solidFill>
              </a:rPr>
              <a:t>A.) Hypotonic</a:t>
            </a:r>
          </a:p>
          <a:p>
            <a:pPr lvl="1" eaLnBrk="1" hangingPunct="1"/>
            <a:r>
              <a:rPr lang="en-US" dirty="0" smtClean="0">
                <a:solidFill>
                  <a:srgbClr val="CC00FF"/>
                </a:solidFill>
              </a:rPr>
              <a:t>B.) Hypertonic</a:t>
            </a:r>
          </a:p>
          <a:p>
            <a:pPr lvl="1" eaLnBrk="1" hangingPunct="1"/>
            <a:r>
              <a:rPr lang="en-US" dirty="0" smtClean="0">
                <a:solidFill>
                  <a:srgbClr val="FF9900"/>
                </a:solidFill>
              </a:rPr>
              <a:t>C.) Isotonic</a:t>
            </a:r>
          </a:p>
          <a:p>
            <a:pPr lvl="1" eaLnBrk="1" hangingPunct="1"/>
            <a:r>
              <a:rPr lang="en-US" dirty="0" smtClean="0">
                <a:solidFill>
                  <a:srgbClr val="6699FF"/>
                </a:solidFill>
              </a:rPr>
              <a:t>D.) Facilitated</a:t>
            </a:r>
          </a:p>
          <a:p>
            <a:pPr lvl="1" eaLnBrk="1" hangingPunct="1"/>
            <a:r>
              <a:rPr lang="en-US" dirty="0" smtClean="0">
                <a:solidFill>
                  <a:srgbClr val="CCFF99"/>
                </a:solidFill>
              </a:rPr>
              <a:t>E.) None of the </a:t>
            </a:r>
          </a:p>
          <a:p>
            <a:pPr marL="457200" lvl="1" indent="0" eaLnBrk="1" hangingPunct="1">
              <a:buNone/>
            </a:pPr>
            <a:r>
              <a:rPr lang="en-US" dirty="0" smtClean="0">
                <a:solidFill>
                  <a:srgbClr val="CCFF99"/>
                </a:solidFill>
              </a:rPr>
              <a:t>         above.</a:t>
            </a:r>
          </a:p>
        </p:txBody>
      </p:sp>
      <p:sp>
        <p:nvSpPr>
          <p:cNvPr id="2" name="Rectangle 1"/>
          <p:cNvSpPr/>
          <p:nvPr/>
        </p:nvSpPr>
        <p:spPr>
          <a:xfrm>
            <a:off x="609599" y="49073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maggiesscienceconnection.weebly.com/uploads/5/1/0/5/5105330/135084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1"/>
            <a:ext cx="5410200" cy="5486400"/>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4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3"/>
          <p:cNvSpPr>
            <a:spLocks noGrp="1" noChangeArrowheads="1"/>
          </p:cNvSpPr>
          <p:nvPr>
            <p:ph type="body" sz="half" idx="4294967295"/>
          </p:nvPr>
        </p:nvSpPr>
        <p:spPr>
          <a:xfrm>
            <a:off x="228600" y="228600"/>
            <a:ext cx="8763000" cy="5902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Isotonic Solution: The cell has an equal proportion of concentration with the area surrounding. </a:t>
            </a:r>
          </a:p>
          <a:p>
            <a:pPr lvl="1" eaLnBrk="1" hangingPunct="1"/>
            <a:r>
              <a:rPr lang="en-US" dirty="0" smtClean="0">
                <a:solidFill>
                  <a:srgbClr val="3366FF"/>
                </a:solidFill>
              </a:rPr>
              <a:t>Water continually flows in and out to keep concentration even.</a:t>
            </a:r>
            <a:r>
              <a:rPr lang="en-US" dirty="0" smtClean="0"/>
              <a:t> </a:t>
            </a:r>
            <a:br>
              <a:rPr lang="en-US" dirty="0" smtClean="0"/>
            </a:br>
            <a:endParaRPr lang="en-US" dirty="0" smtClean="0"/>
          </a:p>
        </p:txBody>
      </p:sp>
      <p:sp>
        <p:nvSpPr>
          <p:cNvPr id="373763" name="Rectangle 4"/>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t>Copyright © 2010 Ryan P. Murphy</a:t>
            </a:r>
          </a:p>
        </p:txBody>
      </p:sp>
      <p:sp>
        <p:nvSpPr>
          <p:cNvPr id="373764" name="Rectangle 5"/>
          <p:cNvSpPr>
            <a:spLocks noChangeArrowheads="1"/>
          </p:cNvSpPr>
          <p:nvPr/>
        </p:nvSpPr>
        <p:spPr bwMode="auto">
          <a:xfrm>
            <a:off x="5791200" y="68580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t>Copyright © 2010 Ryan P. Murphy</a:t>
            </a:r>
          </a:p>
        </p:txBody>
      </p:sp>
      <p:sp>
        <p:nvSpPr>
          <p:cNvPr id="373765" name="Rectangle 6"/>
          <p:cNvSpPr>
            <a:spLocks noChangeArrowheads="1"/>
          </p:cNvSpPr>
          <p:nvPr/>
        </p:nvSpPr>
        <p:spPr bwMode="auto">
          <a:xfrm>
            <a:off x="228600" y="2819400"/>
            <a:ext cx="8534400" cy="3733800"/>
          </a:xfrm>
          <a:prstGeom prst="rect">
            <a:avLst/>
          </a:prstGeom>
          <a:solidFill>
            <a:schemeClr val="tx1"/>
          </a:solidFill>
          <a:ln w="76200" algn="ctr">
            <a:solidFill>
              <a:schemeClr val="accent2"/>
            </a:solidFill>
            <a:miter lim="800000"/>
            <a:headEnd/>
            <a:tailEnd/>
          </a:ln>
        </p:spPr>
        <p:txBody>
          <a:bodyPr wrap="none" anchor="ctr"/>
          <a:lstStyle/>
          <a:p>
            <a:endParaRPr lang="en-US"/>
          </a:p>
        </p:txBody>
      </p:sp>
      <p:sp>
        <p:nvSpPr>
          <p:cNvPr id="373766" name="Oval 7"/>
          <p:cNvSpPr>
            <a:spLocks noChangeArrowheads="1"/>
          </p:cNvSpPr>
          <p:nvPr/>
        </p:nvSpPr>
        <p:spPr bwMode="auto">
          <a:xfrm>
            <a:off x="3048000" y="3124200"/>
            <a:ext cx="3048000" cy="3124200"/>
          </a:xfrm>
          <a:prstGeom prst="ellipse">
            <a:avLst/>
          </a:prstGeom>
          <a:noFill/>
          <a:ln w="952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3767" name="Oval 8"/>
          <p:cNvSpPr>
            <a:spLocks noChangeArrowheads="1"/>
          </p:cNvSpPr>
          <p:nvPr/>
        </p:nvSpPr>
        <p:spPr bwMode="auto">
          <a:xfrm>
            <a:off x="3124200" y="3200400"/>
            <a:ext cx="2895600" cy="2971800"/>
          </a:xfrm>
          <a:prstGeom prst="ellipse">
            <a:avLst/>
          </a:prstGeom>
          <a:noFill/>
          <a:ln w="952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29545" name="Text Box 9"/>
          <p:cNvSpPr txBox="1">
            <a:spLocks noChangeArrowheads="1"/>
          </p:cNvSpPr>
          <p:nvPr/>
        </p:nvSpPr>
        <p:spPr bwMode="auto">
          <a:xfrm>
            <a:off x="3962400" y="4191000"/>
            <a:ext cx="12954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a:solidFill>
                  <a:schemeClr val="accent2"/>
                </a:solidFill>
                <a:effectLst>
                  <a:outerShdw blurRad="38100" dist="38100" dir="2700000" algn="tl">
                    <a:srgbClr val="FFFFFF"/>
                  </a:outerShdw>
                </a:effectLst>
              </a:rPr>
              <a:t>Cell</a:t>
            </a:r>
          </a:p>
        </p:txBody>
      </p:sp>
      <p:sp>
        <p:nvSpPr>
          <p:cNvPr id="373769" name="Oval 10"/>
          <p:cNvSpPr>
            <a:spLocks noChangeArrowheads="1"/>
          </p:cNvSpPr>
          <p:nvPr/>
        </p:nvSpPr>
        <p:spPr bwMode="auto">
          <a:xfrm>
            <a:off x="3581400" y="5029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0" name="Oval 11"/>
          <p:cNvSpPr>
            <a:spLocks noChangeArrowheads="1"/>
          </p:cNvSpPr>
          <p:nvPr/>
        </p:nvSpPr>
        <p:spPr bwMode="auto">
          <a:xfrm>
            <a:off x="2743200" y="5029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1" name="Oval 12"/>
          <p:cNvSpPr>
            <a:spLocks noChangeArrowheads="1"/>
          </p:cNvSpPr>
          <p:nvPr/>
        </p:nvSpPr>
        <p:spPr bwMode="auto">
          <a:xfrm>
            <a:off x="457200" y="6324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2" name="Oval 13"/>
          <p:cNvSpPr>
            <a:spLocks noChangeArrowheads="1"/>
          </p:cNvSpPr>
          <p:nvPr/>
        </p:nvSpPr>
        <p:spPr bwMode="auto">
          <a:xfrm>
            <a:off x="4191000" y="2971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3" name="Oval 14"/>
          <p:cNvSpPr>
            <a:spLocks noChangeArrowheads="1"/>
          </p:cNvSpPr>
          <p:nvPr/>
        </p:nvSpPr>
        <p:spPr bwMode="auto">
          <a:xfrm>
            <a:off x="3505200" y="6096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4" name="Oval 15"/>
          <p:cNvSpPr>
            <a:spLocks noChangeArrowheads="1"/>
          </p:cNvSpPr>
          <p:nvPr/>
        </p:nvSpPr>
        <p:spPr bwMode="auto">
          <a:xfrm>
            <a:off x="6324600" y="5334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5" name="Oval 16"/>
          <p:cNvSpPr>
            <a:spLocks noChangeArrowheads="1"/>
          </p:cNvSpPr>
          <p:nvPr/>
        </p:nvSpPr>
        <p:spPr bwMode="auto">
          <a:xfrm>
            <a:off x="8153400" y="4267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6" name="Oval 17"/>
          <p:cNvSpPr>
            <a:spLocks noChangeArrowheads="1"/>
          </p:cNvSpPr>
          <p:nvPr/>
        </p:nvSpPr>
        <p:spPr bwMode="auto">
          <a:xfrm>
            <a:off x="4724400" y="5562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7" name="Oval 18"/>
          <p:cNvSpPr>
            <a:spLocks noChangeArrowheads="1"/>
          </p:cNvSpPr>
          <p:nvPr/>
        </p:nvSpPr>
        <p:spPr bwMode="auto">
          <a:xfrm>
            <a:off x="5410200" y="5410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8" name="Oval 19"/>
          <p:cNvSpPr>
            <a:spLocks noChangeArrowheads="1"/>
          </p:cNvSpPr>
          <p:nvPr/>
        </p:nvSpPr>
        <p:spPr bwMode="auto">
          <a:xfrm>
            <a:off x="1905000" y="6019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79" name="Oval 20"/>
          <p:cNvSpPr>
            <a:spLocks noChangeArrowheads="1"/>
          </p:cNvSpPr>
          <p:nvPr/>
        </p:nvSpPr>
        <p:spPr bwMode="auto">
          <a:xfrm>
            <a:off x="4038600" y="3581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0" name="Oval 21"/>
          <p:cNvSpPr>
            <a:spLocks noChangeArrowheads="1"/>
          </p:cNvSpPr>
          <p:nvPr/>
        </p:nvSpPr>
        <p:spPr bwMode="auto">
          <a:xfrm>
            <a:off x="5638800" y="4876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1" name="Oval 22"/>
          <p:cNvSpPr>
            <a:spLocks noChangeArrowheads="1"/>
          </p:cNvSpPr>
          <p:nvPr/>
        </p:nvSpPr>
        <p:spPr bwMode="auto">
          <a:xfrm>
            <a:off x="3505200" y="3886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2" name="Oval 23"/>
          <p:cNvSpPr>
            <a:spLocks noChangeArrowheads="1"/>
          </p:cNvSpPr>
          <p:nvPr/>
        </p:nvSpPr>
        <p:spPr bwMode="auto">
          <a:xfrm>
            <a:off x="4800600" y="3657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3" name="Oval 24"/>
          <p:cNvSpPr>
            <a:spLocks noChangeArrowheads="1"/>
          </p:cNvSpPr>
          <p:nvPr/>
        </p:nvSpPr>
        <p:spPr bwMode="auto">
          <a:xfrm>
            <a:off x="3352800" y="4572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4" name="Oval 25"/>
          <p:cNvSpPr>
            <a:spLocks noChangeArrowheads="1"/>
          </p:cNvSpPr>
          <p:nvPr/>
        </p:nvSpPr>
        <p:spPr bwMode="auto">
          <a:xfrm>
            <a:off x="4495800" y="4114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5" name="Oval 26"/>
          <p:cNvSpPr>
            <a:spLocks noChangeArrowheads="1"/>
          </p:cNvSpPr>
          <p:nvPr/>
        </p:nvSpPr>
        <p:spPr bwMode="auto">
          <a:xfrm>
            <a:off x="3200400" y="3505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6" name="Oval 27"/>
          <p:cNvSpPr>
            <a:spLocks noChangeArrowheads="1"/>
          </p:cNvSpPr>
          <p:nvPr/>
        </p:nvSpPr>
        <p:spPr bwMode="auto">
          <a:xfrm>
            <a:off x="5791200" y="3657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7" name="Oval 28"/>
          <p:cNvSpPr>
            <a:spLocks noChangeArrowheads="1"/>
          </p:cNvSpPr>
          <p:nvPr/>
        </p:nvSpPr>
        <p:spPr bwMode="auto">
          <a:xfrm>
            <a:off x="6248400" y="4495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8" name="Oval 29"/>
          <p:cNvSpPr>
            <a:spLocks noChangeArrowheads="1"/>
          </p:cNvSpPr>
          <p:nvPr/>
        </p:nvSpPr>
        <p:spPr bwMode="auto">
          <a:xfrm>
            <a:off x="4343400" y="5867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89" name="Oval 30"/>
          <p:cNvSpPr>
            <a:spLocks noChangeArrowheads="1"/>
          </p:cNvSpPr>
          <p:nvPr/>
        </p:nvSpPr>
        <p:spPr bwMode="auto">
          <a:xfrm>
            <a:off x="4572000" y="4876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0" name="Oval 31"/>
          <p:cNvSpPr>
            <a:spLocks noChangeArrowheads="1"/>
          </p:cNvSpPr>
          <p:nvPr/>
        </p:nvSpPr>
        <p:spPr bwMode="auto">
          <a:xfrm>
            <a:off x="5486400" y="3124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1" name="Oval 32"/>
          <p:cNvSpPr>
            <a:spLocks noChangeArrowheads="1"/>
          </p:cNvSpPr>
          <p:nvPr/>
        </p:nvSpPr>
        <p:spPr bwMode="auto">
          <a:xfrm>
            <a:off x="4419600" y="3429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2" name="Oval 33"/>
          <p:cNvSpPr>
            <a:spLocks noChangeArrowheads="1"/>
          </p:cNvSpPr>
          <p:nvPr/>
        </p:nvSpPr>
        <p:spPr bwMode="auto">
          <a:xfrm>
            <a:off x="8305800" y="5257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3" name="Oval 34"/>
          <p:cNvSpPr>
            <a:spLocks noChangeArrowheads="1"/>
          </p:cNvSpPr>
          <p:nvPr/>
        </p:nvSpPr>
        <p:spPr bwMode="auto">
          <a:xfrm>
            <a:off x="5410200" y="4267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4" name="Oval 35"/>
          <p:cNvSpPr>
            <a:spLocks noChangeArrowheads="1"/>
          </p:cNvSpPr>
          <p:nvPr/>
        </p:nvSpPr>
        <p:spPr bwMode="auto">
          <a:xfrm>
            <a:off x="1905000" y="3810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5" name="Oval 36"/>
          <p:cNvSpPr>
            <a:spLocks noChangeArrowheads="1"/>
          </p:cNvSpPr>
          <p:nvPr/>
        </p:nvSpPr>
        <p:spPr bwMode="auto">
          <a:xfrm>
            <a:off x="1295400" y="3657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6" name="Oval 37"/>
          <p:cNvSpPr>
            <a:spLocks noChangeArrowheads="1"/>
          </p:cNvSpPr>
          <p:nvPr/>
        </p:nvSpPr>
        <p:spPr bwMode="auto">
          <a:xfrm>
            <a:off x="8382000" y="3200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7" name="Oval 38"/>
          <p:cNvSpPr>
            <a:spLocks noChangeArrowheads="1"/>
          </p:cNvSpPr>
          <p:nvPr/>
        </p:nvSpPr>
        <p:spPr bwMode="auto">
          <a:xfrm>
            <a:off x="5029200" y="4876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8" name="Oval 39"/>
          <p:cNvSpPr>
            <a:spLocks noChangeArrowheads="1"/>
          </p:cNvSpPr>
          <p:nvPr/>
        </p:nvSpPr>
        <p:spPr bwMode="auto">
          <a:xfrm>
            <a:off x="8001000" y="6096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799" name="Oval 40"/>
          <p:cNvSpPr>
            <a:spLocks noChangeArrowheads="1"/>
          </p:cNvSpPr>
          <p:nvPr/>
        </p:nvSpPr>
        <p:spPr bwMode="auto">
          <a:xfrm>
            <a:off x="7239000" y="4191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0" name="Oval 41"/>
          <p:cNvSpPr>
            <a:spLocks noChangeArrowheads="1"/>
          </p:cNvSpPr>
          <p:nvPr/>
        </p:nvSpPr>
        <p:spPr bwMode="auto">
          <a:xfrm>
            <a:off x="1752600" y="3124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01" name="Oval 42"/>
          <p:cNvSpPr>
            <a:spLocks noChangeArrowheads="1"/>
          </p:cNvSpPr>
          <p:nvPr/>
        </p:nvSpPr>
        <p:spPr bwMode="auto">
          <a:xfrm>
            <a:off x="2133600" y="5486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2" name="Oval 43"/>
          <p:cNvSpPr>
            <a:spLocks noChangeArrowheads="1"/>
          </p:cNvSpPr>
          <p:nvPr/>
        </p:nvSpPr>
        <p:spPr bwMode="auto">
          <a:xfrm>
            <a:off x="6858000" y="4724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3" name="Oval 44"/>
          <p:cNvSpPr>
            <a:spLocks noChangeArrowheads="1"/>
          </p:cNvSpPr>
          <p:nvPr/>
        </p:nvSpPr>
        <p:spPr bwMode="auto">
          <a:xfrm>
            <a:off x="6553200" y="36576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4" name="Oval 45"/>
          <p:cNvSpPr>
            <a:spLocks noChangeArrowheads="1"/>
          </p:cNvSpPr>
          <p:nvPr/>
        </p:nvSpPr>
        <p:spPr bwMode="auto">
          <a:xfrm>
            <a:off x="5638800" y="6172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5" name="Oval 46"/>
          <p:cNvSpPr>
            <a:spLocks noChangeArrowheads="1"/>
          </p:cNvSpPr>
          <p:nvPr/>
        </p:nvSpPr>
        <p:spPr bwMode="auto">
          <a:xfrm>
            <a:off x="3200400" y="2971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6" name="Oval 47"/>
          <p:cNvSpPr>
            <a:spLocks noChangeArrowheads="1"/>
          </p:cNvSpPr>
          <p:nvPr/>
        </p:nvSpPr>
        <p:spPr bwMode="auto">
          <a:xfrm>
            <a:off x="1981200" y="4648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7" name="Oval 48"/>
          <p:cNvSpPr>
            <a:spLocks noChangeArrowheads="1"/>
          </p:cNvSpPr>
          <p:nvPr/>
        </p:nvSpPr>
        <p:spPr bwMode="auto">
          <a:xfrm>
            <a:off x="7620000" y="3352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8" name="Oval 49"/>
          <p:cNvSpPr>
            <a:spLocks noChangeArrowheads="1"/>
          </p:cNvSpPr>
          <p:nvPr/>
        </p:nvSpPr>
        <p:spPr bwMode="auto">
          <a:xfrm>
            <a:off x="914400" y="4267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09" name="Oval 50"/>
          <p:cNvSpPr>
            <a:spLocks noChangeArrowheads="1"/>
          </p:cNvSpPr>
          <p:nvPr/>
        </p:nvSpPr>
        <p:spPr bwMode="auto">
          <a:xfrm>
            <a:off x="4038600" y="54864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0" name="Oval 51"/>
          <p:cNvSpPr>
            <a:spLocks noChangeArrowheads="1"/>
          </p:cNvSpPr>
          <p:nvPr/>
        </p:nvSpPr>
        <p:spPr bwMode="auto">
          <a:xfrm>
            <a:off x="7924800" y="5715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1" name="Oval 52"/>
          <p:cNvSpPr>
            <a:spLocks noChangeArrowheads="1"/>
          </p:cNvSpPr>
          <p:nvPr/>
        </p:nvSpPr>
        <p:spPr bwMode="auto">
          <a:xfrm>
            <a:off x="6019800" y="3048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2" name="Oval 53"/>
          <p:cNvSpPr>
            <a:spLocks noChangeArrowheads="1"/>
          </p:cNvSpPr>
          <p:nvPr/>
        </p:nvSpPr>
        <p:spPr bwMode="auto">
          <a:xfrm>
            <a:off x="762000" y="2971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3" name="Oval 54"/>
          <p:cNvSpPr>
            <a:spLocks noChangeArrowheads="1"/>
          </p:cNvSpPr>
          <p:nvPr/>
        </p:nvSpPr>
        <p:spPr bwMode="auto">
          <a:xfrm>
            <a:off x="762000" y="57150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4" name="Oval 55"/>
          <p:cNvSpPr>
            <a:spLocks noChangeArrowheads="1"/>
          </p:cNvSpPr>
          <p:nvPr/>
        </p:nvSpPr>
        <p:spPr bwMode="auto">
          <a:xfrm>
            <a:off x="7848600" y="46482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5" name="Oval 56"/>
          <p:cNvSpPr>
            <a:spLocks noChangeArrowheads="1"/>
          </p:cNvSpPr>
          <p:nvPr/>
        </p:nvSpPr>
        <p:spPr bwMode="auto">
          <a:xfrm>
            <a:off x="6400800" y="6019800"/>
            <a:ext cx="152400" cy="152400"/>
          </a:xfrm>
          <a:prstGeom prst="ellipse">
            <a:avLst/>
          </a:prstGeom>
          <a:solidFill>
            <a:srgbClr val="6600CC"/>
          </a:solidFill>
          <a:ln w="9525" algn="ctr">
            <a:solidFill>
              <a:schemeClr val="accent2"/>
            </a:solidFill>
            <a:round/>
            <a:headEnd/>
            <a:tailEnd/>
          </a:ln>
        </p:spPr>
        <p:txBody>
          <a:bodyPr wrap="none" anchor="ctr"/>
          <a:lstStyle/>
          <a:p>
            <a:endParaRPr lang="en-US"/>
          </a:p>
        </p:txBody>
      </p:sp>
      <p:sp>
        <p:nvSpPr>
          <p:cNvPr id="373816" name="Oval 57"/>
          <p:cNvSpPr>
            <a:spLocks noChangeArrowheads="1"/>
          </p:cNvSpPr>
          <p:nvPr/>
        </p:nvSpPr>
        <p:spPr bwMode="auto">
          <a:xfrm>
            <a:off x="1676400" y="2971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17" name="Oval 58"/>
          <p:cNvSpPr>
            <a:spLocks noChangeArrowheads="1"/>
          </p:cNvSpPr>
          <p:nvPr/>
        </p:nvSpPr>
        <p:spPr bwMode="auto">
          <a:xfrm>
            <a:off x="2362200" y="4267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18" name="Oval 59"/>
          <p:cNvSpPr>
            <a:spLocks noChangeArrowheads="1"/>
          </p:cNvSpPr>
          <p:nvPr/>
        </p:nvSpPr>
        <p:spPr bwMode="auto">
          <a:xfrm>
            <a:off x="1752600" y="2971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19" name="Oval 60"/>
          <p:cNvSpPr>
            <a:spLocks noChangeArrowheads="1"/>
          </p:cNvSpPr>
          <p:nvPr/>
        </p:nvSpPr>
        <p:spPr bwMode="auto">
          <a:xfrm>
            <a:off x="609600" y="3429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0" name="Oval 61"/>
          <p:cNvSpPr>
            <a:spLocks noChangeArrowheads="1"/>
          </p:cNvSpPr>
          <p:nvPr/>
        </p:nvSpPr>
        <p:spPr bwMode="auto">
          <a:xfrm>
            <a:off x="3352800" y="44196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1" name="Oval 62"/>
          <p:cNvSpPr>
            <a:spLocks noChangeArrowheads="1"/>
          </p:cNvSpPr>
          <p:nvPr/>
        </p:nvSpPr>
        <p:spPr bwMode="auto">
          <a:xfrm>
            <a:off x="2590800" y="32004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2" name="Oval 63"/>
          <p:cNvSpPr>
            <a:spLocks noChangeArrowheads="1"/>
          </p:cNvSpPr>
          <p:nvPr/>
        </p:nvSpPr>
        <p:spPr bwMode="auto">
          <a:xfrm>
            <a:off x="2438400" y="4191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3" name="Oval 64"/>
          <p:cNvSpPr>
            <a:spLocks noChangeArrowheads="1"/>
          </p:cNvSpPr>
          <p:nvPr/>
        </p:nvSpPr>
        <p:spPr bwMode="auto">
          <a:xfrm>
            <a:off x="3581400" y="5257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4" name="Oval 65"/>
          <p:cNvSpPr>
            <a:spLocks noChangeArrowheads="1"/>
          </p:cNvSpPr>
          <p:nvPr/>
        </p:nvSpPr>
        <p:spPr bwMode="auto">
          <a:xfrm>
            <a:off x="1371600" y="54102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25" name="Oval 66"/>
          <p:cNvSpPr>
            <a:spLocks noChangeArrowheads="1"/>
          </p:cNvSpPr>
          <p:nvPr/>
        </p:nvSpPr>
        <p:spPr bwMode="auto">
          <a:xfrm>
            <a:off x="1524000" y="5410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26" name="Oval 67"/>
          <p:cNvSpPr>
            <a:spLocks noChangeArrowheads="1"/>
          </p:cNvSpPr>
          <p:nvPr/>
        </p:nvSpPr>
        <p:spPr bwMode="auto">
          <a:xfrm>
            <a:off x="1295400" y="5334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27" name="Oval 68"/>
          <p:cNvSpPr>
            <a:spLocks noChangeArrowheads="1"/>
          </p:cNvSpPr>
          <p:nvPr/>
        </p:nvSpPr>
        <p:spPr bwMode="auto">
          <a:xfrm>
            <a:off x="2590800" y="3352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28" name="Oval 69"/>
          <p:cNvSpPr>
            <a:spLocks noChangeArrowheads="1"/>
          </p:cNvSpPr>
          <p:nvPr/>
        </p:nvSpPr>
        <p:spPr bwMode="auto">
          <a:xfrm>
            <a:off x="2667000" y="3200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29" name="Oval 70"/>
          <p:cNvSpPr>
            <a:spLocks noChangeArrowheads="1"/>
          </p:cNvSpPr>
          <p:nvPr/>
        </p:nvSpPr>
        <p:spPr bwMode="auto">
          <a:xfrm>
            <a:off x="3276600" y="4343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0" name="Oval 71"/>
          <p:cNvSpPr>
            <a:spLocks noChangeArrowheads="1"/>
          </p:cNvSpPr>
          <p:nvPr/>
        </p:nvSpPr>
        <p:spPr bwMode="auto">
          <a:xfrm>
            <a:off x="3581400" y="4495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1" name="Oval 72"/>
          <p:cNvSpPr>
            <a:spLocks noChangeArrowheads="1"/>
          </p:cNvSpPr>
          <p:nvPr/>
        </p:nvSpPr>
        <p:spPr bwMode="auto">
          <a:xfrm>
            <a:off x="3733800" y="5334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2" name="Oval 73"/>
          <p:cNvSpPr>
            <a:spLocks noChangeArrowheads="1"/>
          </p:cNvSpPr>
          <p:nvPr/>
        </p:nvSpPr>
        <p:spPr bwMode="auto">
          <a:xfrm>
            <a:off x="3581400" y="5257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3" name="Oval 74"/>
          <p:cNvSpPr>
            <a:spLocks noChangeArrowheads="1"/>
          </p:cNvSpPr>
          <p:nvPr/>
        </p:nvSpPr>
        <p:spPr bwMode="auto">
          <a:xfrm>
            <a:off x="685800" y="3429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4" name="Oval 75"/>
          <p:cNvSpPr>
            <a:spLocks noChangeArrowheads="1"/>
          </p:cNvSpPr>
          <p:nvPr/>
        </p:nvSpPr>
        <p:spPr bwMode="auto">
          <a:xfrm>
            <a:off x="609600" y="3581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5" name="Oval 76"/>
          <p:cNvSpPr>
            <a:spLocks noChangeArrowheads="1"/>
          </p:cNvSpPr>
          <p:nvPr/>
        </p:nvSpPr>
        <p:spPr bwMode="auto">
          <a:xfrm>
            <a:off x="2514600" y="4114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6" name="Oval 77"/>
          <p:cNvSpPr>
            <a:spLocks noChangeArrowheads="1"/>
          </p:cNvSpPr>
          <p:nvPr/>
        </p:nvSpPr>
        <p:spPr bwMode="auto">
          <a:xfrm>
            <a:off x="609600" y="4953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37" name="Oval 78"/>
          <p:cNvSpPr>
            <a:spLocks noChangeArrowheads="1"/>
          </p:cNvSpPr>
          <p:nvPr/>
        </p:nvSpPr>
        <p:spPr bwMode="auto">
          <a:xfrm>
            <a:off x="2667000" y="5638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38" name="Oval 79"/>
          <p:cNvSpPr>
            <a:spLocks noChangeArrowheads="1"/>
          </p:cNvSpPr>
          <p:nvPr/>
        </p:nvSpPr>
        <p:spPr bwMode="auto">
          <a:xfrm>
            <a:off x="762000" y="4953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39" name="Oval 80"/>
          <p:cNvSpPr>
            <a:spLocks noChangeArrowheads="1"/>
          </p:cNvSpPr>
          <p:nvPr/>
        </p:nvSpPr>
        <p:spPr bwMode="auto">
          <a:xfrm>
            <a:off x="533400" y="4876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40" name="Oval 81"/>
          <p:cNvSpPr>
            <a:spLocks noChangeArrowheads="1"/>
          </p:cNvSpPr>
          <p:nvPr/>
        </p:nvSpPr>
        <p:spPr bwMode="auto">
          <a:xfrm>
            <a:off x="2819400" y="5638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41" name="Oval 82"/>
          <p:cNvSpPr>
            <a:spLocks noChangeArrowheads="1"/>
          </p:cNvSpPr>
          <p:nvPr/>
        </p:nvSpPr>
        <p:spPr bwMode="auto">
          <a:xfrm>
            <a:off x="2590800" y="5562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42" name="Oval 83"/>
          <p:cNvSpPr>
            <a:spLocks noChangeArrowheads="1"/>
          </p:cNvSpPr>
          <p:nvPr/>
        </p:nvSpPr>
        <p:spPr bwMode="auto">
          <a:xfrm>
            <a:off x="6553200" y="31242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3" name="Oval 84"/>
          <p:cNvSpPr>
            <a:spLocks noChangeArrowheads="1"/>
          </p:cNvSpPr>
          <p:nvPr/>
        </p:nvSpPr>
        <p:spPr bwMode="auto">
          <a:xfrm>
            <a:off x="4572000" y="3733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4" name="Oval 85"/>
          <p:cNvSpPr>
            <a:spLocks noChangeArrowheads="1"/>
          </p:cNvSpPr>
          <p:nvPr/>
        </p:nvSpPr>
        <p:spPr bwMode="auto">
          <a:xfrm>
            <a:off x="4800600" y="5715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5" name="Oval 86"/>
          <p:cNvSpPr>
            <a:spLocks noChangeArrowheads="1"/>
          </p:cNvSpPr>
          <p:nvPr/>
        </p:nvSpPr>
        <p:spPr bwMode="auto">
          <a:xfrm>
            <a:off x="5257800" y="4876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6" name="Oval 87"/>
          <p:cNvSpPr>
            <a:spLocks noChangeArrowheads="1"/>
          </p:cNvSpPr>
          <p:nvPr/>
        </p:nvSpPr>
        <p:spPr bwMode="auto">
          <a:xfrm>
            <a:off x="6553200" y="42672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7" name="Oval 88"/>
          <p:cNvSpPr>
            <a:spLocks noChangeArrowheads="1"/>
          </p:cNvSpPr>
          <p:nvPr/>
        </p:nvSpPr>
        <p:spPr bwMode="auto">
          <a:xfrm>
            <a:off x="7086600" y="36576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8" name="Oval 89"/>
          <p:cNvSpPr>
            <a:spLocks noChangeArrowheads="1"/>
          </p:cNvSpPr>
          <p:nvPr/>
        </p:nvSpPr>
        <p:spPr bwMode="auto">
          <a:xfrm>
            <a:off x="7239000" y="28956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49" name="Oval 90"/>
          <p:cNvSpPr>
            <a:spLocks noChangeArrowheads="1"/>
          </p:cNvSpPr>
          <p:nvPr/>
        </p:nvSpPr>
        <p:spPr bwMode="auto">
          <a:xfrm>
            <a:off x="8001000" y="5334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50" name="Oval 91"/>
          <p:cNvSpPr>
            <a:spLocks noChangeArrowheads="1"/>
          </p:cNvSpPr>
          <p:nvPr/>
        </p:nvSpPr>
        <p:spPr bwMode="auto">
          <a:xfrm>
            <a:off x="8077200" y="3733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51" name="Oval 92"/>
          <p:cNvSpPr>
            <a:spLocks noChangeArrowheads="1"/>
          </p:cNvSpPr>
          <p:nvPr/>
        </p:nvSpPr>
        <p:spPr bwMode="auto">
          <a:xfrm>
            <a:off x="7315200" y="5334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52" name="Oval 93"/>
          <p:cNvSpPr>
            <a:spLocks noChangeArrowheads="1"/>
          </p:cNvSpPr>
          <p:nvPr/>
        </p:nvSpPr>
        <p:spPr bwMode="auto">
          <a:xfrm>
            <a:off x="7391400" y="60960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53" name="Oval 94"/>
          <p:cNvSpPr>
            <a:spLocks noChangeArrowheads="1"/>
          </p:cNvSpPr>
          <p:nvPr/>
        </p:nvSpPr>
        <p:spPr bwMode="auto">
          <a:xfrm>
            <a:off x="6629400" y="4191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4" name="Oval 95"/>
          <p:cNvSpPr>
            <a:spLocks noChangeArrowheads="1"/>
          </p:cNvSpPr>
          <p:nvPr/>
        </p:nvSpPr>
        <p:spPr bwMode="auto">
          <a:xfrm>
            <a:off x="6629400" y="4343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5" name="Oval 96"/>
          <p:cNvSpPr>
            <a:spLocks noChangeArrowheads="1"/>
          </p:cNvSpPr>
          <p:nvPr/>
        </p:nvSpPr>
        <p:spPr bwMode="auto">
          <a:xfrm>
            <a:off x="7467600" y="5257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6" name="Oval 97"/>
          <p:cNvSpPr>
            <a:spLocks noChangeArrowheads="1"/>
          </p:cNvSpPr>
          <p:nvPr/>
        </p:nvSpPr>
        <p:spPr bwMode="auto">
          <a:xfrm>
            <a:off x="7239000" y="5257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7" name="Oval 98"/>
          <p:cNvSpPr>
            <a:spLocks noChangeArrowheads="1"/>
          </p:cNvSpPr>
          <p:nvPr/>
        </p:nvSpPr>
        <p:spPr bwMode="auto">
          <a:xfrm>
            <a:off x="8077200" y="5410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8" name="Oval 99"/>
          <p:cNvSpPr>
            <a:spLocks noChangeArrowheads="1"/>
          </p:cNvSpPr>
          <p:nvPr/>
        </p:nvSpPr>
        <p:spPr bwMode="auto">
          <a:xfrm>
            <a:off x="8001000" y="5257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59" name="Oval 100"/>
          <p:cNvSpPr>
            <a:spLocks noChangeArrowheads="1"/>
          </p:cNvSpPr>
          <p:nvPr/>
        </p:nvSpPr>
        <p:spPr bwMode="auto">
          <a:xfrm>
            <a:off x="7467600" y="6172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0" name="Oval 101"/>
          <p:cNvSpPr>
            <a:spLocks noChangeArrowheads="1"/>
          </p:cNvSpPr>
          <p:nvPr/>
        </p:nvSpPr>
        <p:spPr bwMode="auto">
          <a:xfrm>
            <a:off x="7467600" y="5943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1" name="Oval 102"/>
          <p:cNvSpPr>
            <a:spLocks noChangeArrowheads="1"/>
          </p:cNvSpPr>
          <p:nvPr/>
        </p:nvSpPr>
        <p:spPr bwMode="auto">
          <a:xfrm>
            <a:off x="5410200" y="4876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2" name="Oval 103"/>
          <p:cNvSpPr>
            <a:spLocks noChangeArrowheads="1"/>
          </p:cNvSpPr>
          <p:nvPr/>
        </p:nvSpPr>
        <p:spPr bwMode="auto">
          <a:xfrm>
            <a:off x="5257800" y="4800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3" name="Oval 104"/>
          <p:cNvSpPr>
            <a:spLocks noChangeArrowheads="1"/>
          </p:cNvSpPr>
          <p:nvPr/>
        </p:nvSpPr>
        <p:spPr bwMode="auto">
          <a:xfrm>
            <a:off x="6477000" y="3124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4" name="Oval 105"/>
          <p:cNvSpPr>
            <a:spLocks noChangeArrowheads="1"/>
          </p:cNvSpPr>
          <p:nvPr/>
        </p:nvSpPr>
        <p:spPr bwMode="auto">
          <a:xfrm>
            <a:off x="4953000" y="57912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5" name="Oval 106"/>
          <p:cNvSpPr>
            <a:spLocks noChangeArrowheads="1"/>
          </p:cNvSpPr>
          <p:nvPr/>
        </p:nvSpPr>
        <p:spPr bwMode="auto">
          <a:xfrm>
            <a:off x="4800600" y="5715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6" name="Oval 107"/>
          <p:cNvSpPr>
            <a:spLocks noChangeArrowheads="1"/>
          </p:cNvSpPr>
          <p:nvPr/>
        </p:nvSpPr>
        <p:spPr bwMode="auto">
          <a:xfrm>
            <a:off x="6629400" y="3276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7" name="Oval 108"/>
          <p:cNvSpPr>
            <a:spLocks noChangeArrowheads="1"/>
          </p:cNvSpPr>
          <p:nvPr/>
        </p:nvSpPr>
        <p:spPr bwMode="auto">
          <a:xfrm>
            <a:off x="7086600" y="3581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8" name="Oval 109"/>
          <p:cNvSpPr>
            <a:spLocks noChangeArrowheads="1"/>
          </p:cNvSpPr>
          <p:nvPr/>
        </p:nvSpPr>
        <p:spPr bwMode="auto">
          <a:xfrm>
            <a:off x="7391400" y="2895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69" name="Oval 110"/>
          <p:cNvSpPr>
            <a:spLocks noChangeArrowheads="1"/>
          </p:cNvSpPr>
          <p:nvPr/>
        </p:nvSpPr>
        <p:spPr bwMode="auto">
          <a:xfrm>
            <a:off x="7162800" y="2819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0" name="Oval 111"/>
          <p:cNvSpPr>
            <a:spLocks noChangeArrowheads="1"/>
          </p:cNvSpPr>
          <p:nvPr/>
        </p:nvSpPr>
        <p:spPr bwMode="auto">
          <a:xfrm>
            <a:off x="7239000" y="3733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1" name="Oval 112"/>
          <p:cNvSpPr>
            <a:spLocks noChangeArrowheads="1"/>
          </p:cNvSpPr>
          <p:nvPr/>
        </p:nvSpPr>
        <p:spPr bwMode="auto">
          <a:xfrm>
            <a:off x="8077200" y="3581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2" name="Oval 113"/>
          <p:cNvSpPr>
            <a:spLocks noChangeArrowheads="1"/>
          </p:cNvSpPr>
          <p:nvPr/>
        </p:nvSpPr>
        <p:spPr bwMode="auto">
          <a:xfrm>
            <a:off x="8229600" y="37338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3" name="Oval 114"/>
          <p:cNvSpPr>
            <a:spLocks noChangeArrowheads="1"/>
          </p:cNvSpPr>
          <p:nvPr/>
        </p:nvSpPr>
        <p:spPr bwMode="auto">
          <a:xfrm>
            <a:off x="4572000" y="3581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4" name="Oval 115"/>
          <p:cNvSpPr>
            <a:spLocks noChangeArrowheads="1"/>
          </p:cNvSpPr>
          <p:nvPr/>
        </p:nvSpPr>
        <p:spPr bwMode="auto">
          <a:xfrm>
            <a:off x="5029200" y="3581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5" name="Oval 116"/>
          <p:cNvSpPr>
            <a:spLocks noChangeArrowheads="1"/>
          </p:cNvSpPr>
          <p:nvPr/>
        </p:nvSpPr>
        <p:spPr bwMode="auto">
          <a:xfrm>
            <a:off x="4267200" y="48768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76" name="Oval 117"/>
          <p:cNvSpPr>
            <a:spLocks noChangeArrowheads="1"/>
          </p:cNvSpPr>
          <p:nvPr/>
        </p:nvSpPr>
        <p:spPr bwMode="auto">
          <a:xfrm>
            <a:off x="4191000" y="4800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7" name="Oval 118"/>
          <p:cNvSpPr>
            <a:spLocks noChangeArrowheads="1"/>
          </p:cNvSpPr>
          <p:nvPr/>
        </p:nvSpPr>
        <p:spPr bwMode="auto">
          <a:xfrm>
            <a:off x="6096000" y="4038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8" name="Oval 120"/>
          <p:cNvSpPr>
            <a:spLocks noChangeArrowheads="1"/>
          </p:cNvSpPr>
          <p:nvPr/>
        </p:nvSpPr>
        <p:spPr bwMode="auto">
          <a:xfrm>
            <a:off x="4419600" y="48006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79" name="Oval 121"/>
          <p:cNvSpPr>
            <a:spLocks noChangeArrowheads="1"/>
          </p:cNvSpPr>
          <p:nvPr/>
        </p:nvSpPr>
        <p:spPr bwMode="auto">
          <a:xfrm>
            <a:off x="6248400" y="5562600"/>
            <a:ext cx="228600" cy="228600"/>
          </a:xfrm>
          <a:prstGeom prst="ellipse">
            <a:avLst/>
          </a:prstGeom>
          <a:solidFill>
            <a:schemeClr val="accent1"/>
          </a:solidFill>
          <a:ln w="9525" algn="ctr">
            <a:solidFill>
              <a:schemeClr val="accent2"/>
            </a:solidFill>
            <a:round/>
            <a:headEnd/>
            <a:tailEnd/>
          </a:ln>
        </p:spPr>
        <p:txBody>
          <a:bodyPr wrap="none" anchor="ctr"/>
          <a:lstStyle/>
          <a:p>
            <a:endParaRPr lang="en-US"/>
          </a:p>
        </p:txBody>
      </p:sp>
      <p:sp>
        <p:nvSpPr>
          <p:cNvPr id="373880" name="Oval 122"/>
          <p:cNvSpPr>
            <a:spLocks noChangeArrowheads="1"/>
          </p:cNvSpPr>
          <p:nvPr/>
        </p:nvSpPr>
        <p:spPr bwMode="auto">
          <a:xfrm>
            <a:off x="6324600" y="54864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81" name="Oval 123"/>
          <p:cNvSpPr>
            <a:spLocks noChangeArrowheads="1"/>
          </p:cNvSpPr>
          <p:nvPr/>
        </p:nvSpPr>
        <p:spPr bwMode="auto">
          <a:xfrm>
            <a:off x="6324600" y="5715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373882" name="AutoShape 124"/>
          <p:cNvSpPr>
            <a:spLocks noChangeArrowheads="1"/>
          </p:cNvSpPr>
          <p:nvPr/>
        </p:nvSpPr>
        <p:spPr bwMode="auto">
          <a:xfrm rot="4191822">
            <a:off x="2705100" y="4686300"/>
            <a:ext cx="533400" cy="914400"/>
          </a:xfrm>
          <a:prstGeom prst="upDownArrow">
            <a:avLst>
              <a:gd name="adj1" fmla="val 50000"/>
              <a:gd name="adj2" fmla="val 34286"/>
            </a:avLst>
          </a:prstGeom>
          <a:solidFill>
            <a:schemeClr val="accent2"/>
          </a:solidFill>
          <a:ln w="9525" algn="ctr">
            <a:solidFill>
              <a:srgbClr val="777777"/>
            </a:solidFill>
            <a:miter lim="800000"/>
            <a:headEnd/>
            <a:tailEnd/>
          </a:ln>
        </p:spPr>
        <p:txBody>
          <a:bodyPr wrap="none" anchor="ctr"/>
          <a:lstStyle/>
          <a:p>
            <a:endParaRPr lang="en-US"/>
          </a:p>
        </p:txBody>
      </p:sp>
      <p:sp>
        <p:nvSpPr>
          <p:cNvPr id="373883" name="AutoShape 125"/>
          <p:cNvSpPr>
            <a:spLocks noChangeArrowheads="1"/>
          </p:cNvSpPr>
          <p:nvPr/>
        </p:nvSpPr>
        <p:spPr bwMode="auto">
          <a:xfrm rot="6459072">
            <a:off x="3009900" y="3543300"/>
            <a:ext cx="533400" cy="914400"/>
          </a:xfrm>
          <a:prstGeom prst="upDownArrow">
            <a:avLst>
              <a:gd name="adj1" fmla="val 50000"/>
              <a:gd name="adj2" fmla="val 34286"/>
            </a:avLst>
          </a:prstGeom>
          <a:solidFill>
            <a:schemeClr val="accent2"/>
          </a:solidFill>
          <a:ln w="9525" algn="ctr">
            <a:solidFill>
              <a:srgbClr val="777777"/>
            </a:solidFill>
            <a:miter lim="800000"/>
            <a:headEnd/>
            <a:tailEnd/>
          </a:ln>
        </p:spPr>
        <p:txBody>
          <a:bodyPr wrap="none" anchor="ctr"/>
          <a:lstStyle/>
          <a:p>
            <a:endParaRPr lang="en-US"/>
          </a:p>
        </p:txBody>
      </p:sp>
      <p:sp>
        <p:nvSpPr>
          <p:cNvPr id="373884" name="AutoShape 126"/>
          <p:cNvSpPr>
            <a:spLocks noChangeArrowheads="1"/>
          </p:cNvSpPr>
          <p:nvPr/>
        </p:nvSpPr>
        <p:spPr bwMode="auto">
          <a:xfrm rot="7918020">
            <a:off x="5410200" y="5257800"/>
            <a:ext cx="533400" cy="914400"/>
          </a:xfrm>
          <a:prstGeom prst="upDownArrow">
            <a:avLst>
              <a:gd name="adj1" fmla="val 50000"/>
              <a:gd name="adj2" fmla="val 34286"/>
            </a:avLst>
          </a:prstGeom>
          <a:solidFill>
            <a:schemeClr val="accent2"/>
          </a:solidFill>
          <a:ln w="9525" algn="ctr">
            <a:solidFill>
              <a:srgbClr val="777777"/>
            </a:solidFill>
            <a:miter lim="800000"/>
            <a:headEnd/>
            <a:tailEnd/>
          </a:ln>
        </p:spPr>
        <p:txBody>
          <a:bodyPr wrap="none" anchor="ctr"/>
          <a:lstStyle/>
          <a:p>
            <a:endParaRPr lang="en-US"/>
          </a:p>
        </p:txBody>
      </p:sp>
      <p:sp>
        <p:nvSpPr>
          <p:cNvPr id="373885" name="AutoShape 127"/>
          <p:cNvSpPr>
            <a:spLocks noChangeArrowheads="1"/>
          </p:cNvSpPr>
          <p:nvPr/>
        </p:nvSpPr>
        <p:spPr bwMode="auto">
          <a:xfrm rot="5091378">
            <a:off x="5753100" y="3848100"/>
            <a:ext cx="533400" cy="914400"/>
          </a:xfrm>
          <a:prstGeom prst="upDownArrow">
            <a:avLst>
              <a:gd name="adj1" fmla="val 50000"/>
              <a:gd name="adj2" fmla="val 34286"/>
            </a:avLst>
          </a:prstGeom>
          <a:solidFill>
            <a:schemeClr val="accent2"/>
          </a:solidFill>
          <a:ln w="9525" algn="ctr">
            <a:solidFill>
              <a:srgbClr val="777777"/>
            </a:solidFill>
            <a:miter lim="800000"/>
            <a:headEnd/>
            <a:tailEnd/>
          </a:ln>
        </p:spPr>
        <p:txBody>
          <a:bodyPr wrap="none" anchor="ctr"/>
          <a:lstStyle/>
          <a:p>
            <a:endParaRPr lang="en-US"/>
          </a:p>
        </p:txBody>
      </p:sp>
      <p:sp>
        <p:nvSpPr>
          <p:cNvPr id="2" name="Rounded Rectangle 1"/>
          <p:cNvSpPr/>
          <p:nvPr/>
        </p:nvSpPr>
        <p:spPr>
          <a:xfrm>
            <a:off x="609600" y="304800"/>
            <a:ext cx="1371600" cy="457200"/>
          </a:xfrm>
          <a:prstGeom prst="roundRect">
            <a:avLst/>
          </a:prstGeom>
          <a:solidFill>
            <a:schemeClr val="tx1">
              <a:lumMod val="95000"/>
              <a:lumOff val="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505700" y="6421"/>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8"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114800"/>
            <a:ext cx="228600" cy="2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Oval 111"/>
          <p:cNvSpPr>
            <a:spLocks noChangeArrowheads="1"/>
          </p:cNvSpPr>
          <p:nvPr/>
        </p:nvSpPr>
        <p:spPr bwMode="auto">
          <a:xfrm>
            <a:off x="7543800" y="4191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
        <p:nvSpPr>
          <p:cNvPr id="130" name="Oval 111"/>
          <p:cNvSpPr>
            <a:spLocks noChangeArrowheads="1"/>
          </p:cNvSpPr>
          <p:nvPr/>
        </p:nvSpPr>
        <p:spPr bwMode="auto">
          <a:xfrm>
            <a:off x="7772400" y="4191000"/>
            <a:ext cx="152400" cy="152400"/>
          </a:xfrm>
          <a:prstGeom prst="ellipse">
            <a:avLst/>
          </a:prstGeom>
          <a:solidFill>
            <a:srgbClr val="FFFF00"/>
          </a:solidFill>
          <a:ln w="9525" algn="ctr">
            <a:solidFill>
              <a:schemeClr val="accent2"/>
            </a:solidFill>
            <a:round/>
            <a:headEnd/>
            <a:tailEnd/>
          </a:ln>
        </p:spPr>
        <p:txBody>
          <a:bodyPr wrap="none" anchor="ctr"/>
          <a:lstStyle/>
          <a:p>
            <a:endParaRPr lang="en-US"/>
          </a:p>
        </p:txBody>
      </p:sp>
    </p:spTree>
    <p:extLst>
      <p:ext uri="{BB962C8B-B14F-4D97-AF65-F5344CB8AC3E}">
        <p14:creationId xmlns:p14="http://schemas.microsoft.com/office/powerpoint/2010/main" val="78331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3" name="Rectangle 3"/>
          <p:cNvSpPr>
            <a:spLocks noGrp="1" noChangeArrowheads="1"/>
          </p:cNvSpPr>
          <p:nvPr>
            <p:ph type="body" idx="1"/>
          </p:nvPr>
        </p:nvSpPr>
        <p:spPr>
          <a:xfrm>
            <a:off x="304800" y="304800"/>
            <a:ext cx="8610600" cy="5826125"/>
          </a:xfrm>
        </p:spPr>
        <p:txBody>
          <a:bodyPr/>
          <a:lstStyle/>
          <a:p>
            <a:pPr eaLnBrk="1" hangingPunct="1">
              <a:defRPr/>
            </a:pPr>
            <a:r>
              <a:rPr lang="en-US" dirty="0" smtClean="0">
                <a:solidFill>
                  <a:srgbClr val="FFC000"/>
                </a:solidFill>
              </a:rPr>
              <a:t>This uses energy to move molecules from areas of low concentration to areas of high concentration.</a:t>
            </a:r>
          </a:p>
        </p:txBody>
      </p:sp>
      <p:pic>
        <p:nvPicPr>
          <p:cNvPr id="564228" name="Picture 6" descr="12%20Active%20Transport"/>
          <p:cNvPicPr>
            <a:picLocks noChangeAspect="1" noChangeArrowheads="1" noCrop="1"/>
          </p:cNvPicPr>
          <p:nvPr/>
        </p:nvPicPr>
        <p:blipFill>
          <a:blip r:embed="rId2" cstate="print"/>
          <a:srcRect/>
          <a:stretch>
            <a:fillRect/>
          </a:stretch>
        </p:blipFill>
        <p:spPr bwMode="auto">
          <a:xfrm>
            <a:off x="304800" y="1981200"/>
            <a:ext cx="8458200" cy="4514850"/>
          </a:xfrm>
          <a:prstGeom prst="rect">
            <a:avLst/>
          </a:prstGeom>
          <a:noFill/>
          <a:ln w="57150">
            <a:solidFill>
              <a:schemeClr val="accent6"/>
            </a:solidFill>
            <a:miter lim="800000"/>
            <a:headEnd/>
            <a:tailEnd/>
          </a:ln>
        </p:spPr>
      </p:pic>
      <p:sp>
        <p:nvSpPr>
          <p:cNvPr id="361476"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Rectangle 1"/>
          <p:cNvSpPr/>
          <p:nvPr/>
        </p:nvSpPr>
        <p:spPr>
          <a:xfrm>
            <a:off x="1981200" y="1981200"/>
            <a:ext cx="52197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00899" y="94494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34512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198616762"/>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244209327"/>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5050"/>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6419"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00FFFF"/>
                </a:solidFill>
              </a:rPr>
              <a:t>Name this process.</a:t>
            </a:r>
          </a:p>
        </p:txBody>
      </p:sp>
      <p:pic>
        <p:nvPicPr>
          <p:cNvPr id="377859" name="Picture 10" descr="endocyt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8382000" cy="584835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377860"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Rectangle 1"/>
          <p:cNvSpPr/>
          <p:nvPr/>
        </p:nvSpPr>
        <p:spPr>
          <a:xfrm>
            <a:off x="381000" y="838200"/>
            <a:ext cx="2362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44055" y="89157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27103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304800"/>
            <a:ext cx="8458200" cy="5826125"/>
          </a:xfrm>
        </p:spPr>
        <p:txBody>
          <a:bodyPr/>
          <a:lstStyle/>
          <a:p>
            <a:pPr eaLnBrk="1" hangingPunct="1">
              <a:defRPr/>
            </a:pPr>
            <a:r>
              <a:rPr lang="en-US" dirty="0" smtClean="0">
                <a:solidFill>
                  <a:srgbClr val="FFC000"/>
                </a:solidFill>
              </a:rPr>
              <a:t>This is the process where the </a:t>
            </a:r>
            <a:r>
              <a:rPr lang="en-US" dirty="0">
                <a:solidFill>
                  <a:srgbClr val="FFC000"/>
                </a:solidFill>
              </a:rPr>
              <a:t>m</a:t>
            </a:r>
            <a:r>
              <a:rPr lang="en-US" dirty="0" smtClean="0">
                <a:solidFill>
                  <a:srgbClr val="FFC000"/>
                </a:solidFill>
              </a:rPr>
              <a:t>embrane surrounds large solid particles.</a:t>
            </a:r>
          </a:p>
        </p:txBody>
      </p:sp>
      <p:pic>
        <p:nvPicPr>
          <p:cNvPr id="389123" name="Picture 5" descr="Phagocyt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172075"/>
          </a:xfrm>
          <a:prstGeom prst="rect">
            <a:avLst/>
          </a:prstGeom>
          <a:noFill/>
          <a:ln w="12700">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Rectangle 1"/>
          <p:cNvSpPr/>
          <p:nvPr/>
        </p:nvSpPr>
        <p:spPr>
          <a:xfrm>
            <a:off x="7361769" y="7620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81886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0515" name="Rectangle 3"/>
          <p:cNvSpPr>
            <a:spLocks noGrp="1" noChangeArrowheads="1"/>
          </p:cNvSpPr>
          <p:nvPr>
            <p:ph type="body" idx="4294967295"/>
          </p:nvPr>
        </p:nvSpPr>
        <p:spPr>
          <a:xfrm>
            <a:off x="152400" y="152400"/>
            <a:ext cx="8534400" cy="5978525"/>
          </a:xfrm>
        </p:spPr>
        <p:txBody>
          <a:bodyPr/>
          <a:lstStyle/>
          <a:p>
            <a:pPr eaLnBrk="1" hangingPunct="1">
              <a:defRPr/>
            </a:pPr>
            <a:r>
              <a:rPr lang="en-US" dirty="0" smtClean="0"/>
              <a:t>Process where the membrane surrounds a liquid.</a:t>
            </a:r>
          </a:p>
        </p:txBody>
      </p:sp>
      <p:pic>
        <p:nvPicPr>
          <p:cNvPr id="577540" name="Picture 4" descr="pinocyt"/>
          <p:cNvPicPr>
            <a:picLocks noChangeAspect="1" noChangeArrowheads="1" noCrop="1"/>
          </p:cNvPicPr>
          <p:nvPr/>
        </p:nvPicPr>
        <p:blipFill>
          <a:blip r:embed="rId2" cstate="print"/>
          <a:srcRect/>
          <a:stretch>
            <a:fillRect/>
          </a:stretch>
        </p:blipFill>
        <p:spPr bwMode="auto">
          <a:xfrm>
            <a:off x="228600" y="838200"/>
            <a:ext cx="8686800" cy="5810250"/>
          </a:xfrm>
          <a:prstGeom prst="rect">
            <a:avLst/>
          </a:prstGeom>
          <a:noFill/>
          <a:ln w="76200">
            <a:solidFill>
              <a:schemeClr val="accent6"/>
            </a:solidFill>
            <a:miter lim="800000"/>
            <a:headEnd/>
            <a:tailEnd/>
          </a:ln>
        </p:spPr>
      </p:pic>
      <p:sp>
        <p:nvSpPr>
          <p:cNvPr id="392196"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Rectangle 1"/>
          <p:cNvSpPr/>
          <p:nvPr/>
        </p:nvSpPr>
        <p:spPr>
          <a:xfrm>
            <a:off x="7200899" y="91440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231772" y="4147457"/>
            <a:ext cx="2559427" cy="304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785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Content Placeholder 2"/>
          <p:cNvSpPr>
            <a:spLocks noGrp="1"/>
          </p:cNvSpPr>
          <p:nvPr>
            <p:ph idx="1"/>
          </p:nvPr>
        </p:nvSpPr>
        <p:spPr>
          <a:xfrm>
            <a:off x="457200" y="228600"/>
            <a:ext cx="8077200" cy="5897563"/>
          </a:xfrm>
        </p:spPr>
        <p:txBody>
          <a:bodyPr/>
          <a:lstStyle/>
          <a:p>
            <a:r>
              <a:rPr lang="en-US" dirty="0" smtClean="0">
                <a:solidFill>
                  <a:srgbClr val="66FF33"/>
                </a:solidFill>
              </a:rPr>
              <a:t>How did this virus enter the cell</a:t>
            </a:r>
            <a:r>
              <a:rPr lang="en-US" dirty="0">
                <a:solidFill>
                  <a:srgbClr val="66FF33"/>
                </a:solidFill>
              </a:rPr>
              <a:t>?</a:t>
            </a:r>
            <a:endParaRPr lang="en-US" dirty="0" smtClean="0">
              <a:solidFill>
                <a:srgbClr val="66FF33"/>
              </a:solidFill>
            </a:endParaRPr>
          </a:p>
          <a:p>
            <a:r>
              <a:rPr lang="en-US" dirty="0" smtClean="0"/>
              <a:t> </a:t>
            </a:r>
          </a:p>
        </p:txBody>
      </p:sp>
      <p:pic>
        <p:nvPicPr>
          <p:cNvPr id="411651" name="Picture 3" descr="101VirusEngulfment.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1"/>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Rectangle 1"/>
          <p:cNvSpPr/>
          <p:nvPr/>
        </p:nvSpPr>
        <p:spPr>
          <a:xfrm>
            <a:off x="7361769" y="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1828800" y="5867400"/>
            <a:ext cx="4724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327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4" name="Picture 5" descr="Vacuoles help plants maintain 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5" name="Freeform 5"/>
          <p:cNvSpPr>
            <a:spLocks/>
          </p:cNvSpPr>
          <p:nvPr/>
        </p:nvSpPr>
        <p:spPr bwMode="auto">
          <a:xfrm>
            <a:off x="4679950" y="1828800"/>
            <a:ext cx="2663825" cy="4887913"/>
          </a:xfrm>
          <a:custGeom>
            <a:avLst/>
            <a:gdLst>
              <a:gd name="T0" fmla="*/ 201 w 1678"/>
              <a:gd name="T1" fmla="*/ 9 h 3079"/>
              <a:gd name="T2" fmla="*/ 127 w 1678"/>
              <a:gd name="T3" fmla="*/ 84 h 3079"/>
              <a:gd name="T4" fmla="*/ 81 w 1678"/>
              <a:gd name="T5" fmla="*/ 232 h 3079"/>
              <a:gd name="T6" fmla="*/ 81 w 1678"/>
              <a:gd name="T7" fmla="*/ 1161 h 3079"/>
              <a:gd name="T8" fmla="*/ 118 w 1678"/>
              <a:gd name="T9" fmla="*/ 2165 h 3079"/>
              <a:gd name="T10" fmla="*/ 136 w 1678"/>
              <a:gd name="T11" fmla="*/ 2369 h 3079"/>
              <a:gd name="T12" fmla="*/ 146 w 1678"/>
              <a:gd name="T13" fmla="*/ 2453 h 3079"/>
              <a:gd name="T14" fmla="*/ 183 w 1678"/>
              <a:gd name="T15" fmla="*/ 2685 h 3079"/>
              <a:gd name="T16" fmla="*/ 211 w 1678"/>
              <a:gd name="T17" fmla="*/ 2750 h 3079"/>
              <a:gd name="T18" fmla="*/ 229 w 1678"/>
              <a:gd name="T19" fmla="*/ 2815 h 3079"/>
              <a:gd name="T20" fmla="*/ 331 w 1678"/>
              <a:gd name="T21" fmla="*/ 2880 h 3079"/>
              <a:gd name="T22" fmla="*/ 619 w 1678"/>
              <a:gd name="T23" fmla="*/ 2982 h 3079"/>
              <a:gd name="T24" fmla="*/ 870 w 1678"/>
              <a:gd name="T25" fmla="*/ 3001 h 3079"/>
              <a:gd name="T26" fmla="*/ 1195 w 1678"/>
              <a:gd name="T27" fmla="*/ 3038 h 3079"/>
              <a:gd name="T28" fmla="*/ 1511 w 1678"/>
              <a:gd name="T29" fmla="*/ 3057 h 3079"/>
              <a:gd name="T30" fmla="*/ 1567 w 1678"/>
              <a:gd name="T31" fmla="*/ 3038 h 3079"/>
              <a:gd name="T32" fmla="*/ 1614 w 1678"/>
              <a:gd name="T33" fmla="*/ 2954 h 3079"/>
              <a:gd name="T34" fmla="*/ 1651 w 1678"/>
              <a:gd name="T35" fmla="*/ 2871 h 3079"/>
              <a:gd name="T36" fmla="*/ 1604 w 1678"/>
              <a:gd name="T37" fmla="*/ 2638 h 3079"/>
              <a:gd name="T38" fmla="*/ 1465 w 1678"/>
              <a:gd name="T39" fmla="*/ 2527 h 3079"/>
              <a:gd name="T40" fmla="*/ 1437 w 1678"/>
              <a:gd name="T41" fmla="*/ 2490 h 3079"/>
              <a:gd name="T42" fmla="*/ 1409 w 1678"/>
              <a:gd name="T43" fmla="*/ 2462 h 3079"/>
              <a:gd name="T44" fmla="*/ 1344 w 1678"/>
              <a:gd name="T45" fmla="*/ 2397 h 3079"/>
              <a:gd name="T46" fmla="*/ 1270 w 1678"/>
              <a:gd name="T47" fmla="*/ 2323 h 3079"/>
              <a:gd name="T48" fmla="*/ 1251 w 1678"/>
              <a:gd name="T49" fmla="*/ 2285 h 3079"/>
              <a:gd name="T50" fmla="*/ 1242 w 1678"/>
              <a:gd name="T51" fmla="*/ 2239 h 3079"/>
              <a:gd name="T52" fmla="*/ 1195 w 1678"/>
              <a:gd name="T53" fmla="*/ 2202 h 3079"/>
              <a:gd name="T54" fmla="*/ 1121 w 1678"/>
              <a:gd name="T55" fmla="*/ 2090 h 3079"/>
              <a:gd name="T56" fmla="*/ 1056 w 1678"/>
              <a:gd name="T57" fmla="*/ 1997 h 3079"/>
              <a:gd name="T58" fmla="*/ 1010 w 1678"/>
              <a:gd name="T59" fmla="*/ 1877 h 3079"/>
              <a:gd name="T60" fmla="*/ 954 w 1678"/>
              <a:gd name="T61" fmla="*/ 1672 h 3079"/>
              <a:gd name="T62" fmla="*/ 963 w 1678"/>
              <a:gd name="T63" fmla="*/ 1226 h 3079"/>
              <a:gd name="T64" fmla="*/ 1019 w 1678"/>
              <a:gd name="T65" fmla="*/ 1106 h 3079"/>
              <a:gd name="T66" fmla="*/ 1038 w 1678"/>
              <a:gd name="T67" fmla="*/ 1078 h 3079"/>
              <a:gd name="T68" fmla="*/ 1075 w 1678"/>
              <a:gd name="T69" fmla="*/ 994 h 3079"/>
              <a:gd name="T70" fmla="*/ 1121 w 1678"/>
              <a:gd name="T71" fmla="*/ 883 h 3079"/>
              <a:gd name="T72" fmla="*/ 1130 w 1678"/>
              <a:gd name="T73" fmla="*/ 855 h 3079"/>
              <a:gd name="T74" fmla="*/ 1140 w 1678"/>
              <a:gd name="T75" fmla="*/ 827 h 3079"/>
              <a:gd name="T76" fmla="*/ 1075 w 1678"/>
              <a:gd name="T77" fmla="*/ 474 h 3079"/>
              <a:gd name="T78" fmla="*/ 1000 w 1678"/>
              <a:gd name="T79" fmla="*/ 242 h 3079"/>
              <a:gd name="T80" fmla="*/ 963 w 1678"/>
              <a:gd name="T81" fmla="*/ 195 h 3079"/>
              <a:gd name="T82" fmla="*/ 954 w 1678"/>
              <a:gd name="T83" fmla="*/ 167 h 3079"/>
              <a:gd name="T84" fmla="*/ 870 w 1678"/>
              <a:gd name="T85" fmla="*/ 93 h 3079"/>
              <a:gd name="T86" fmla="*/ 768 w 1678"/>
              <a:gd name="T87" fmla="*/ 56 h 3079"/>
              <a:gd name="T88" fmla="*/ 592 w 1678"/>
              <a:gd name="T89" fmla="*/ 0 h 3079"/>
              <a:gd name="T90" fmla="*/ 201 w 1678"/>
              <a:gd name="T91" fmla="*/ 9 h 30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8" h="3079">
                <a:moveTo>
                  <a:pt x="201" y="9"/>
                </a:moveTo>
                <a:cubicBezTo>
                  <a:pt x="170" y="31"/>
                  <a:pt x="148" y="52"/>
                  <a:pt x="127" y="84"/>
                </a:cubicBezTo>
                <a:cubicBezTo>
                  <a:pt x="111" y="133"/>
                  <a:pt x="97" y="183"/>
                  <a:pt x="81" y="232"/>
                </a:cubicBezTo>
                <a:cubicBezTo>
                  <a:pt x="34" y="537"/>
                  <a:pt x="0" y="860"/>
                  <a:pt x="81" y="1161"/>
                </a:cubicBezTo>
                <a:cubicBezTo>
                  <a:pt x="83" y="1338"/>
                  <a:pt x="58" y="1912"/>
                  <a:pt x="118" y="2165"/>
                </a:cubicBezTo>
                <a:cubicBezTo>
                  <a:pt x="124" y="2233"/>
                  <a:pt x="129" y="2301"/>
                  <a:pt x="136" y="2369"/>
                </a:cubicBezTo>
                <a:cubicBezTo>
                  <a:pt x="139" y="2397"/>
                  <a:pt x="143" y="2425"/>
                  <a:pt x="146" y="2453"/>
                </a:cubicBezTo>
                <a:cubicBezTo>
                  <a:pt x="167" y="2666"/>
                  <a:pt x="134" y="2589"/>
                  <a:pt x="183" y="2685"/>
                </a:cubicBezTo>
                <a:cubicBezTo>
                  <a:pt x="209" y="2790"/>
                  <a:pt x="172" y="2661"/>
                  <a:pt x="211" y="2750"/>
                </a:cubicBezTo>
                <a:cubicBezTo>
                  <a:pt x="213" y="2754"/>
                  <a:pt x="224" y="2808"/>
                  <a:pt x="229" y="2815"/>
                </a:cubicBezTo>
                <a:cubicBezTo>
                  <a:pt x="278" y="2879"/>
                  <a:pt x="270" y="2868"/>
                  <a:pt x="331" y="2880"/>
                </a:cubicBezTo>
                <a:cubicBezTo>
                  <a:pt x="408" y="2957"/>
                  <a:pt x="512" y="2972"/>
                  <a:pt x="619" y="2982"/>
                </a:cubicBezTo>
                <a:cubicBezTo>
                  <a:pt x="703" y="2990"/>
                  <a:pt x="870" y="3001"/>
                  <a:pt x="870" y="3001"/>
                </a:cubicBezTo>
                <a:cubicBezTo>
                  <a:pt x="977" y="3022"/>
                  <a:pt x="1086" y="3028"/>
                  <a:pt x="1195" y="3038"/>
                </a:cubicBezTo>
                <a:cubicBezTo>
                  <a:pt x="1316" y="3079"/>
                  <a:pt x="1356" y="3064"/>
                  <a:pt x="1511" y="3057"/>
                </a:cubicBezTo>
                <a:cubicBezTo>
                  <a:pt x="1530" y="3051"/>
                  <a:pt x="1561" y="3057"/>
                  <a:pt x="1567" y="3038"/>
                </a:cubicBezTo>
                <a:cubicBezTo>
                  <a:pt x="1590" y="2970"/>
                  <a:pt x="1572" y="2996"/>
                  <a:pt x="1614" y="2954"/>
                </a:cubicBezTo>
                <a:cubicBezTo>
                  <a:pt x="1624" y="2924"/>
                  <a:pt x="1640" y="2901"/>
                  <a:pt x="1651" y="2871"/>
                </a:cubicBezTo>
                <a:cubicBezTo>
                  <a:pt x="1646" y="2781"/>
                  <a:pt x="1678" y="2688"/>
                  <a:pt x="1604" y="2638"/>
                </a:cubicBezTo>
                <a:cubicBezTo>
                  <a:pt x="1566" y="2581"/>
                  <a:pt x="1529" y="2548"/>
                  <a:pt x="1465" y="2527"/>
                </a:cubicBezTo>
                <a:cubicBezTo>
                  <a:pt x="1456" y="2515"/>
                  <a:pt x="1447" y="2502"/>
                  <a:pt x="1437" y="2490"/>
                </a:cubicBezTo>
                <a:cubicBezTo>
                  <a:pt x="1428" y="2480"/>
                  <a:pt x="1417" y="2472"/>
                  <a:pt x="1409" y="2462"/>
                </a:cubicBezTo>
                <a:cubicBezTo>
                  <a:pt x="1357" y="2395"/>
                  <a:pt x="1398" y="2414"/>
                  <a:pt x="1344" y="2397"/>
                </a:cubicBezTo>
                <a:cubicBezTo>
                  <a:pt x="1299" y="2330"/>
                  <a:pt x="1327" y="2351"/>
                  <a:pt x="1270" y="2323"/>
                </a:cubicBezTo>
                <a:cubicBezTo>
                  <a:pt x="1264" y="2310"/>
                  <a:pt x="1255" y="2298"/>
                  <a:pt x="1251" y="2285"/>
                </a:cubicBezTo>
                <a:cubicBezTo>
                  <a:pt x="1246" y="2270"/>
                  <a:pt x="1251" y="2252"/>
                  <a:pt x="1242" y="2239"/>
                </a:cubicBezTo>
                <a:cubicBezTo>
                  <a:pt x="1231" y="2222"/>
                  <a:pt x="1211" y="2214"/>
                  <a:pt x="1195" y="2202"/>
                </a:cubicBezTo>
                <a:cubicBezTo>
                  <a:pt x="1175" y="2161"/>
                  <a:pt x="1158" y="2115"/>
                  <a:pt x="1121" y="2090"/>
                </a:cubicBezTo>
                <a:cubicBezTo>
                  <a:pt x="1099" y="2056"/>
                  <a:pt x="1085" y="2026"/>
                  <a:pt x="1056" y="1997"/>
                </a:cubicBezTo>
                <a:cubicBezTo>
                  <a:pt x="1047" y="1943"/>
                  <a:pt x="1033" y="1923"/>
                  <a:pt x="1010" y="1877"/>
                </a:cubicBezTo>
                <a:cubicBezTo>
                  <a:pt x="979" y="1816"/>
                  <a:pt x="970" y="1738"/>
                  <a:pt x="954" y="1672"/>
                </a:cubicBezTo>
                <a:cubicBezTo>
                  <a:pt x="957" y="1523"/>
                  <a:pt x="957" y="1375"/>
                  <a:pt x="963" y="1226"/>
                </a:cubicBezTo>
                <a:cubicBezTo>
                  <a:pt x="965" y="1183"/>
                  <a:pt x="997" y="1138"/>
                  <a:pt x="1019" y="1106"/>
                </a:cubicBezTo>
                <a:cubicBezTo>
                  <a:pt x="1025" y="1097"/>
                  <a:pt x="1038" y="1078"/>
                  <a:pt x="1038" y="1078"/>
                </a:cubicBezTo>
                <a:cubicBezTo>
                  <a:pt x="1059" y="1011"/>
                  <a:pt x="1045" y="1038"/>
                  <a:pt x="1075" y="994"/>
                </a:cubicBezTo>
                <a:cubicBezTo>
                  <a:pt x="1088" y="954"/>
                  <a:pt x="1108" y="924"/>
                  <a:pt x="1121" y="883"/>
                </a:cubicBezTo>
                <a:cubicBezTo>
                  <a:pt x="1124" y="874"/>
                  <a:pt x="1127" y="864"/>
                  <a:pt x="1130" y="855"/>
                </a:cubicBezTo>
                <a:cubicBezTo>
                  <a:pt x="1133" y="846"/>
                  <a:pt x="1140" y="827"/>
                  <a:pt x="1140" y="827"/>
                </a:cubicBezTo>
                <a:cubicBezTo>
                  <a:pt x="1136" y="748"/>
                  <a:pt x="1146" y="545"/>
                  <a:pt x="1075" y="474"/>
                </a:cubicBezTo>
                <a:cubicBezTo>
                  <a:pt x="1048" y="398"/>
                  <a:pt x="1061" y="301"/>
                  <a:pt x="1000" y="242"/>
                </a:cubicBezTo>
                <a:cubicBezTo>
                  <a:pt x="977" y="172"/>
                  <a:pt x="1011" y="256"/>
                  <a:pt x="963" y="195"/>
                </a:cubicBezTo>
                <a:cubicBezTo>
                  <a:pt x="957" y="187"/>
                  <a:pt x="959" y="175"/>
                  <a:pt x="954" y="167"/>
                </a:cubicBezTo>
                <a:cubicBezTo>
                  <a:pt x="944" y="153"/>
                  <a:pt x="885" y="103"/>
                  <a:pt x="870" y="93"/>
                </a:cubicBezTo>
                <a:cubicBezTo>
                  <a:pt x="842" y="74"/>
                  <a:pt x="799" y="70"/>
                  <a:pt x="768" y="56"/>
                </a:cubicBezTo>
                <a:cubicBezTo>
                  <a:pt x="710" y="31"/>
                  <a:pt x="654" y="12"/>
                  <a:pt x="592" y="0"/>
                </a:cubicBezTo>
                <a:cubicBezTo>
                  <a:pt x="332" y="25"/>
                  <a:pt x="462" y="22"/>
                  <a:pt x="201" y="9"/>
                </a:cubicBezTo>
                <a:close/>
              </a:path>
            </a:pathLst>
          </a:custGeom>
          <a:solidFill>
            <a:schemeClr val="tx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sp>
        <p:nvSpPr>
          <p:cNvPr id="353286" name="Freeform 6"/>
          <p:cNvSpPr>
            <a:spLocks/>
          </p:cNvSpPr>
          <p:nvPr/>
        </p:nvSpPr>
        <p:spPr bwMode="auto">
          <a:xfrm>
            <a:off x="6135688" y="157163"/>
            <a:ext cx="2908300" cy="6642100"/>
          </a:xfrm>
          <a:custGeom>
            <a:avLst/>
            <a:gdLst>
              <a:gd name="T0" fmla="*/ 427 w 1832"/>
              <a:gd name="T1" fmla="*/ 3 h 4184"/>
              <a:gd name="T2" fmla="*/ 353 w 1832"/>
              <a:gd name="T3" fmla="*/ 78 h 4184"/>
              <a:gd name="T4" fmla="*/ 278 w 1832"/>
              <a:gd name="T5" fmla="*/ 180 h 4184"/>
              <a:gd name="T6" fmla="*/ 260 w 1832"/>
              <a:gd name="T7" fmla="*/ 208 h 4184"/>
              <a:gd name="T8" fmla="*/ 195 w 1832"/>
              <a:gd name="T9" fmla="*/ 384 h 4184"/>
              <a:gd name="T10" fmla="*/ 139 w 1832"/>
              <a:gd name="T11" fmla="*/ 663 h 4184"/>
              <a:gd name="T12" fmla="*/ 93 w 1832"/>
              <a:gd name="T13" fmla="*/ 1861 h 4184"/>
              <a:gd name="T14" fmla="*/ 158 w 1832"/>
              <a:gd name="T15" fmla="*/ 3441 h 4184"/>
              <a:gd name="T16" fmla="*/ 167 w 1832"/>
              <a:gd name="T17" fmla="*/ 3534 h 4184"/>
              <a:gd name="T18" fmla="*/ 186 w 1832"/>
              <a:gd name="T19" fmla="*/ 3580 h 4184"/>
              <a:gd name="T20" fmla="*/ 325 w 1832"/>
              <a:gd name="T21" fmla="*/ 4044 h 4184"/>
              <a:gd name="T22" fmla="*/ 418 w 1832"/>
              <a:gd name="T23" fmla="*/ 4156 h 4184"/>
              <a:gd name="T24" fmla="*/ 474 w 1832"/>
              <a:gd name="T25" fmla="*/ 4165 h 4184"/>
              <a:gd name="T26" fmla="*/ 594 w 1832"/>
              <a:gd name="T27" fmla="*/ 4184 h 4184"/>
              <a:gd name="T28" fmla="*/ 1561 w 1832"/>
              <a:gd name="T29" fmla="*/ 4137 h 4184"/>
              <a:gd name="T30" fmla="*/ 1653 w 1832"/>
              <a:gd name="T31" fmla="*/ 4072 h 4184"/>
              <a:gd name="T32" fmla="*/ 1756 w 1832"/>
              <a:gd name="T33" fmla="*/ 3942 h 4184"/>
              <a:gd name="T34" fmla="*/ 1746 w 1832"/>
              <a:gd name="T35" fmla="*/ 979 h 4184"/>
              <a:gd name="T36" fmla="*/ 1653 w 1832"/>
              <a:gd name="T37" fmla="*/ 189 h 4184"/>
              <a:gd name="T38" fmla="*/ 1579 w 1832"/>
              <a:gd name="T39" fmla="*/ 87 h 4184"/>
              <a:gd name="T40" fmla="*/ 1365 w 1832"/>
              <a:gd name="T41" fmla="*/ 12 h 4184"/>
              <a:gd name="T42" fmla="*/ 325 w 1832"/>
              <a:gd name="T43" fmla="*/ 3 h 4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32" h="4184">
                <a:moveTo>
                  <a:pt x="427" y="3"/>
                </a:moveTo>
                <a:cubicBezTo>
                  <a:pt x="356" y="32"/>
                  <a:pt x="387" y="26"/>
                  <a:pt x="353" y="78"/>
                </a:cubicBezTo>
                <a:cubicBezTo>
                  <a:pt x="330" y="113"/>
                  <a:pt x="301" y="145"/>
                  <a:pt x="278" y="180"/>
                </a:cubicBezTo>
                <a:cubicBezTo>
                  <a:pt x="272" y="189"/>
                  <a:pt x="266" y="199"/>
                  <a:pt x="260" y="208"/>
                </a:cubicBezTo>
                <a:cubicBezTo>
                  <a:pt x="243" y="274"/>
                  <a:pt x="226" y="322"/>
                  <a:pt x="195" y="384"/>
                </a:cubicBezTo>
                <a:cubicBezTo>
                  <a:pt x="186" y="481"/>
                  <a:pt x="157" y="568"/>
                  <a:pt x="139" y="663"/>
                </a:cubicBezTo>
                <a:cubicBezTo>
                  <a:pt x="104" y="1061"/>
                  <a:pt x="158" y="1467"/>
                  <a:pt x="93" y="1861"/>
                </a:cubicBezTo>
                <a:cubicBezTo>
                  <a:pt x="95" y="2096"/>
                  <a:pt x="0" y="3004"/>
                  <a:pt x="158" y="3441"/>
                </a:cubicBezTo>
                <a:cubicBezTo>
                  <a:pt x="161" y="3472"/>
                  <a:pt x="161" y="3503"/>
                  <a:pt x="167" y="3534"/>
                </a:cubicBezTo>
                <a:cubicBezTo>
                  <a:pt x="170" y="3550"/>
                  <a:pt x="183" y="3564"/>
                  <a:pt x="186" y="3580"/>
                </a:cubicBezTo>
                <a:cubicBezTo>
                  <a:pt x="224" y="3762"/>
                  <a:pt x="216" y="3882"/>
                  <a:pt x="325" y="4044"/>
                </a:cubicBezTo>
                <a:cubicBezTo>
                  <a:pt x="361" y="4098"/>
                  <a:pt x="367" y="4121"/>
                  <a:pt x="418" y="4156"/>
                </a:cubicBezTo>
                <a:cubicBezTo>
                  <a:pt x="476" y="4137"/>
                  <a:pt x="415" y="4149"/>
                  <a:pt x="474" y="4165"/>
                </a:cubicBezTo>
                <a:cubicBezTo>
                  <a:pt x="513" y="4176"/>
                  <a:pt x="554" y="4176"/>
                  <a:pt x="594" y="4184"/>
                </a:cubicBezTo>
                <a:cubicBezTo>
                  <a:pt x="919" y="4176"/>
                  <a:pt x="1240" y="4172"/>
                  <a:pt x="1561" y="4137"/>
                </a:cubicBezTo>
                <a:cubicBezTo>
                  <a:pt x="1579" y="4084"/>
                  <a:pt x="1614" y="4105"/>
                  <a:pt x="1653" y="4072"/>
                </a:cubicBezTo>
                <a:cubicBezTo>
                  <a:pt x="1695" y="4036"/>
                  <a:pt x="1725" y="3988"/>
                  <a:pt x="1756" y="3942"/>
                </a:cubicBezTo>
                <a:cubicBezTo>
                  <a:pt x="1753" y="2954"/>
                  <a:pt x="1751" y="1967"/>
                  <a:pt x="1746" y="979"/>
                </a:cubicBezTo>
                <a:cubicBezTo>
                  <a:pt x="1745" y="841"/>
                  <a:pt x="1832" y="368"/>
                  <a:pt x="1653" y="189"/>
                </a:cubicBezTo>
                <a:cubicBezTo>
                  <a:pt x="1638" y="143"/>
                  <a:pt x="1618" y="112"/>
                  <a:pt x="1579" y="87"/>
                </a:cubicBezTo>
                <a:cubicBezTo>
                  <a:pt x="1533" y="15"/>
                  <a:pt x="1444" y="14"/>
                  <a:pt x="1365" y="12"/>
                </a:cubicBezTo>
                <a:cubicBezTo>
                  <a:pt x="964" y="0"/>
                  <a:pt x="725" y="3"/>
                  <a:pt x="325" y="3"/>
                </a:cubicBezTo>
              </a:path>
            </a:pathLst>
          </a:custGeom>
          <a:solidFill>
            <a:schemeClr val="bg1"/>
          </a:solidFill>
          <a:ln>
            <a:noFill/>
          </a:ln>
          <a:extLst/>
        </p:spPr>
        <p:txBody>
          <a:bodyPr/>
          <a:lstStyle/>
          <a:p>
            <a:endParaRPr lang="en-US"/>
          </a:p>
        </p:txBody>
      </p:sp>
      <p:sp>
        <p:nvSpPr>
          <p:cNvPr id="2" name="Rectangle 1"/>
          <p:cNvSpPr/>
          <p:nvPr/>
        </p:nvSpPr>
        <p:spPr>
          <a:xfrm>
            <a:off x="4267200" y="369939"/>
            <a:ext cx="4233851" cy="2917722"/>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defRPr/>
            </a:pPr>
            <a:r>
              <a:rPr lang="en-US" sz="5400" b="1" spc="50" dirty="0">
                <a:ln w="11430">
                  <a:solidFill>
                    <a:sysClr val="windowText" lastClr="000000"/>
                  </a:solidFill>
                </a:ln>
                <a:solidFill>
                  <a:srgbClr val="00B050"/>
                </a:solidFill>
                <a:effectLst>
                  <a:outerShdw blurRad="76200" dist="50800" dir="5400000" algn="tl" rotWithShape="0">
                    <a:srgbClr val="000000">
                      <a:alpha val="65000"/>
                    </a:srgbClr>
                  </a:outerShdw>
                </a:effectLst>
              </a:rPr>
              <a:t>Why don’t</a:t>
            </a:r>
          </a:p>
          <a:p>
            <a:pPr>
              <a:buNone/>
              <a:defRPr/>
            </a:pPr>
            <a:r>
              <a:rPr lang="en-US" sz="5400" b="1" spc="50" dirty="0">
                <a:ln w="11430">
                  <a:solidFill>
                    <a:sysClr val="windowText" lastClr="000000"/>
                  </a:solidFill>
                </a:ln>
                <a:solidFill>
                  <a:srgbClr val="00B050"/>
                </a:solidFill>
                <a:effectLst>
                  <a:outerShdw blurRad="76200" dist="50800" dir="5400000" algn="tl" rotWithShape="0">
                    <a:srgbClr val="000000">
                      <a:alpha val="65000"/>
                    </a:srgbClr>
                  </a:outerShdw>
                </a:effectLst>
              </a:rPr>
              <a:t>the plant </a:t>
            </a:r>
          </a:p>
          <a:p>
            <a:pPr>
              <a:buNone/>
              <a:defRPr/>
            </a:pPr>
            <a:r>
              <a:rPr lang="en-US" sz="5400" b="1" spc="50" dirty="0">
                <a:ln w="11430">
                  <a:solidFill>
                    <a:sysClr val="windowText" lastClr="000000"/>
                  </a:solidFill>
                </a:ln>
                <a:solidFill>
                  <a:srgbClr val="00B050"/>
                </a:solidFill>
                <a:effectLst>
                  <a:outerShdw blurRad="76200" dist="50800" dir="5400000" algn="tl" rotWithShape="0">
                    <a:srgbClr val="000000">
                      <a:alpha val="65000"/>
                    </a:srgbClr>
                  </a:outerShdw>
                </a:effectLst>
              </a:rPr>
              <a:t>cells burst?</a:t>
            </a:r>
          </a:p>
        </p:txBody>
      </p:sp>
      <p:pic>
        <p:nvPicPr>
          <p:cNvPr id="353288" name="Picture 8" descr="http://protist.i.hosei.ac.jp/PDB/Images/Chlorophyta/Ulothrix/zonata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563" y="3322638"/>
            <a:ext cx="4843462" cy="32432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7163"/>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67565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198616762"/>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607925841"/>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a:r>
                      <a:r>
                        <a:rPr kumimoji="0" lang="en-US" sz="1600" b="1" i="0" u="none" strike="noStrike" cap="none" normalizeH="0" baseline="0" dirty="0" smtClean="0">
                          <a:ln>
                            <a:noFill/>
                          </a:ln>
                          <a:solidFill>
                            <a:srgbClr val="FF66CC"/>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66CC"/>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FFFF99"/>
                </a:solidFill>
              </a:rPr>
              <a:t>Name this movie with a hypertonic chocolate milk?</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7" name="Picture 2" descr="https://encrypted-tbn0.gstatic.com/images?q=tbn:ANd9GcRbP-XQz4cIiquYbkwBdk9e_XcFC5avy7pH2foZK9n02lHIHSnok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839200" cy="5105400"/>
          </a:xfrm>
          <a:prstGeom prst="rect">
            <a:avLst/>
          </a:prstGeom>
          <a:solidFill>
            <a:srgbClr val="6699FF"/>
          </a:solidFill>
          <a:ln w="76200">
            <a:solidFill>
              <a:srgbClr val="FFC000"/>
            </a:solidFill>
          </a:ln>
        </p:spPr>
      </p:pic>
      <p:sp>
        <p:nvSpPr>
          <p:cNvPr id="4" name="Rectangle 3"/>
          <p:cNvSpPr/>
          <p:nvPr/>
        </p:nvSpPr>
        <p:spPr>
          <a:xfrm>
            <a:off x="304800" y="1219200"/>
            <a:ext cx="203292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99812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t>Name this movie with hypertonic milk?</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8" name="Picture 4" descr="http://24.media.tumblr.com/cbd7920eddd374868243096a28a67492/tumblr_mh3rbwLUKc1qhcrb0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686800" cy="58674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30071" y="8382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21512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00FFFF"/>
                </a:solidFill>
              </a:rPr>
              <a:t>Name this movie with a hypotonic white blood cell?</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7" name="Picture 6" descr="http://i3.fc-img.com/fc03img/Comcast_CIM_Prod_Fancast_Image/15/356/1317392630001_osmosis_jones_2x1_590_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w="28575">
            <a:solidFill>
              <a:srgbClr val="00FFFF"/>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404096"/>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7437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66FF33"/>
                </a:solidFill>
              </a:rPr>
              <a:t>Name this movie with hypertonic slime?</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8" name="Picture 8" descr="http://www.allfbcovers.com/upload_image/marked_sml_1940838292-anavumyte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66FF33"/>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30071" y="9144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51525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FF5050"/>
                </a:solidFill>
              </a:rPr>
              <a:t>Name this movie with hypo and hypertonic solutions?</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 name="Picture 10" descr="http://thumbs.anyclip.com/tLnIvXIjR/tmb_40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763000" cy="5334000"/>
          </a:xfrm>
          <a:prstGeom prst="rect">
            <a:avLst/>
          </a:prstGeom>
          <a:noFill/>
          <a:ln>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39767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24065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FF5050"/>
                </a:solidFill>
              </a:rPr>
              <a:t>Name this movie with hypo and hypertonic solutions?</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 name="Picture 10" descr="http://thumbs.anyclip.com/tLnIvXIjR/tmb_40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763000" cy="5334000"/>
          </a:xfrm>
          <a:prstGeom prst="rect">
            <a:avLst/>
          </a:prstGeom>
          <a:noFill/>
          <a:ln>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39767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ounded Rectangular Callout 2"/>
          <p:cNvSpPr/>
          <p:nvPr/>
        </p:nvSpPr>
        <p:spPr>
          <a:xfrm>
            <a:off x="1219200" y="3886200"/>
            <a:ext cx="3733800" cy="1981200"/>
          </a:xfrm>
          <a:prstGeom prst="wedgeRoundRectCallout">
            <a:avLst>
              <a:gd name="adj1" fmla="val 57301"/>
              <a:gd name="adj2" fmla="val -5474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21264" y="3962400"/>
            <a:ext cx="3352800" cy="1754326"/>
          </a:xfrm>
          <a:prstGeom prst="rect">
            <a:avLst/>
          </a:prstGeom>
          <a:noFill/>
        </p:spPr>
        <p:txBody>
          <a:bodyPr wrap="square" rtlCol="0">
            <a:spAutoFit/>
          </a:bodyPr>
          <a:lstStyle/>
          <a:p>
            <a:r>
              <a:rPr lang="en-US" dirty="0" smtClean="0"/>
              <a:t>“</a:t>
            </a:r>
            <a:r>
              <a:rPr lang="en-US" dirty="0" smtClean="0">
                <a:solidFill>
                  <a:srgbClr val="FFC000"/>
                </a:solidFill>
              </a:rPr>
              <a:t>You are hypotonic</a:t>
            </a:r>
            <a:r>
              <a:rPr lang="en-US" dirty="0" smtClean="0"/>
              <a:t>, </a:t>
            </a:r>
            <a:r>
              <a:rPr lang="en-US" dirty="0" smtClean="0">
                <a:solidFill>
                  <a:schemeClr val="bg1"/>
                </a:solidFill>
              </a:rPr>
              <a:t>and you….”</a:t>
            </a:r>
            <a:endParaRPr lang="en-US" dirty="0">
              <a:solidFill>
                <a:schemeClr val="bg1"/>
              </a:solidFill>
            </a:endParaRPr>
          </a:p>
        </p:txBody>
      </p:sp>
    </p:spTree>
    <p:extLst>
      <p:ext uri="{BB962C8B-B14F-4D97-AF65-F5344CB8AC3E}">
        <p14:creationId xmlns:p14="http://schemas.microsoft.com/office/powerpoint/2010/main" val="37554621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FF5050"/>
                </a:solidFill>
              </a:rPr>
              <a:t>Name this movie with hypo and hypertonic solutions?</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 name="Picture 10" descr="http://thumbs.anyclip.com/tLnIvXIjR/tmb_40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763000" cy="5334000"/>
          </a:xfrm>
          <a:prstGeom prst="rect">
            <a:avLst/>
          </a:prstGeom>
          <a:noFill/>
          <a:ln>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39767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ounded Rectangular Callout 2"/>
          <p:cNvSpPr/>
          <p:nvPr/>
        </p:nvSpPr>
        <p:spPr>
          <a:xfrm>
            <a:off x="1219200" y="3886200"/>
            <a:ext cx="3733800" cy="1981200"/>
          </a:xfrm>
          <a:prstGeom prst="wedgeRoundRectCallout">
            <a:avLst>
              <a:gd name="adj1" fmla="val 57301"/>
              <a:gd name="adj2" fmla="val -5474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21264" y="3962400"/>
            <a:ext cx="3352800" cy="1754326"/>
          </a:xfrm>
          <a:prstGeom prst="rect">
            <a:avLst/>
          </a:prstGeom>
          <a:noFill/>
        </p:spPr>
        <p:txBody>
          <a:bodyPr wrap="square" rtlCol="0">
            <a:spAutoFit/>
          </a:bodyPr>
          <a:lstStyle/>
          <a:p>
            <a:r>
              <a:rPr lang="en-US" dirty="0" smtClean="0"/>
              <a:t>“</a:t>
            </a:r>
            <a:r>
              <a:rPr lang="en-US" dirty="0" smtClean="0">
                <a:solidFill>
                  <a:srgbClr val="FFC000"/>
                </a:solidFill>
              </a:rPr>
              <a:t>You are hypotonic</a:t>
            </a:r>
            <a:r>
              <a:rPr lang="en-US" dirty="0" smtClean="0"/>
              <a:t>, and you….”</a:t>
            </a:r>
            <a:endParaRPr lang="en-US" dirty="0"/>
          </a:p>
        </p:txBody>
      </p:sp>
    </p:spTree>
    <p:extLst>
      <p:ext uri="{BB962C8B-B14F-4D97-AF65-F5344CB8AC3E}">
        <p14:creationId xmlns:p14="http://schemas.microsoft.com/office/powerpoint/2010/main" val="1088955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43" name="Rectangle 3"/>
          <p:cNvSpPr>
            <a:spLocks noGrp="1" noChangeArrowheads="1"/>
          </p:cNvSpPr>
          <p:nvPr>
            <p:ph type="body" idx="4294967295"/>
          </p:nvPr>
        </p:nvSpPr>
        <p:spPr>
          <a:xfrm>
            <a:off x="228600" y="152400"/>
            <a:ext cx="8458200" cy="5978525"/>
          </a:xfrm>
        </p:spPr>
        <p:txBody>
          <a:bodyPr/>
          <a:lstStyle/>
          <a:p>
            <a:pPr eaLnBrk="1" hangingPunct="1">
              <a:defRPr/>
            </a:pPr>
            <a:r>
              <a:rPr lang="en-US" dirty="0" smtClean="0">
                <a:solidFill>
                  <a:srgbClr val="FF5050"/>
                </a:solidFill>
              </a:rPr>
              <a:t>Name this movie with hypo and hypertonic solutions?</a:t>
            </a:r>
          </a:p>
        </p:txBody>
      </p:sp>
      <p:sp>
        <p:nvSpPr>
          <p:cNvPr id="389124"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9" name="Picture 10" descr="http://thumbs.anyclip.com/tLnIvXIjR/tmb_40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763000" cy="5334000"/>
          </a:xfrm>
          <a:prstGeom prst="rect">
            <a:avLst/>
          </a:prstGeom>
          <a:noFill/>
          <a:ln>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39767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ounded Rectangular Callout 2"/>
          <p:cNvSpPr/>
          <p:nvPr/>
        </p:nvSpPr>
        <p:spPr>
          <a:xfrm>
            <a:off x="470829" y="3271881"/>
            <a:ext cx="3034371" cy="1381035"/>
          </a:xfrm>
          <a:prstGeom prst="wedgeRoundRectCallout">
            <a:avLst>
              <a:gd name="adj1" fmla="val 94252"/>
              <a:gd name="adj2" fmla="val -247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1329" y="3362235"/>
            <a:ext cx="3352800" cy="1200329"/>
          </a:xfrm>
          <a:prstGeom prst="rect">
            <a:avLst/>
          </a:prstGeom>
          <a:noFill/>
        </p:spPr>
        <p:txBody>
          <a:bodyPr wrap="square" rtlCol="0">
            <a:spAutoFit/>
          </a:bodyPr>
          <a:lstStyle/>
          <a:p>
            <a:r>
              <a:rPr lang="en-US" dirty="0" smtClean="0"/>
              <a:t>“</a:t>
            </a:r>
            <a:r>
              <a:rPr lang="en-US" dirty="0" smtClean="0">
                <a:solidFill>
                  <a:srgbClr val="FF5050"/>
                </a:solidFill>
              </a:rPr>
              <a:t>You are hypertonic…</a:t>
            </a:r>
            <a:r>
              <a:rPr lang="en-US" dirty="0" smtClean="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321245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198616762"/>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645136142"/>
              </p:ext>
            </p:extLst>
          </p:nvPr>
        </p:nvGraphicFramePr>
        <p:xfrm>
          <a:off x="342900" y="914400"/>
          <a:ext cx="8686800" cy="5088457"/>
        </p:xfrm>
        <a:graphic>
          <a:graphicData uri="http://schemas.openxmlformats.org/drawingml/2006/table">
            <a:tbl>
              <a:tblPr/>
              <a:tblGrid>
                <a:gridCol w="1736725"/>
                <a:gridCol w="1738313"/>
                <a:gridCol w="1798637"/>
                <a:gridCol w="1676400"/>
                <a:gridCol w="1736725"/>
              </a:tblGrid>
              <a:tr h="13167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43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308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43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56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43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a:solidFill>
                  <a:schemeClr val="bg1"/>
                </a:solidFill>
              </a:rPr>
              <a:t>Cellular Biology Review Game</a:t>
            </a:r>
          </a:p>
        </p:txBody>
      </p:sp>
      <p:sp>
        <p:nvSpPr>
          <p:cNvPr id="2" name="Rectangle 1"/>
          <p:cNvSpPr/>
          <p:nvPr/>
        </p:nvSpPr>
        <p:spPr>
          <a:xfrm>
            <a:off x="338437" y="5827514"/>
            <a:ext cx="4993675"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lumMod val="95000"/>
                      <a:lumOff val="5000"/>
                    </a:schemeClr>
                  </a:solidFill>
                  <a:prstDash val="solid"/>
                  <a:miter lim="800000"/>
                </a:ln>
                <a:solidFill>
                  <a:srgbClr val="00FFFF"/>
                </a:solidFill>
                <a:effectLst>
                  <a:outerShdw blurRad="50800" algn="tl" rotWithShape="0">
                    <a:srgbClr val="000000"/>
                  </a:outerShdw>
                </a:effectLst>
              </a:rPr>
              <a:t>Final Question</a:t>
            </a:r>
            <a:endParaRPr lang="en-US" sz="5400" b="1" cap="none" spc="0" dirty="0">
              <a:ln w="17780" cmpd="sng">
                <a:solidFill>
                  <a:schemeClr val="tx1">
                    <a:lumMod val="95000"/>
                    <a:lumOff val="5000"/>
                  </a:schemeClr>
                </a:solidFill>
                <a:prstDash val="solid"/>
                <a:miter lim="800000"/>
              </a:ln>
              <a:solidFill>
                <a:srgbClr val="00FFFF"/>
              </a:solidFill>
              <a:effectLst>
                <a:outerShdw blurRad="50800" algn="tl" rotWithShape="0">
                  <a:srgbClr val="000000"/>
                </a:outerShdw>
              </a:effectLst>
            </a:endParaRP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endParaRPr lang="en-US" smtClean="0"/>
          </a:p>
        </p:txBody>
      </p:sp>
      <p:pic>
        <p:nvPicPr>
          <p:cNvPr id="2060" name="Picture 12" descr="http://marthametzler.com/wp-content/uploads/2011/08/billy-madison-b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599" y="152400"/>
            <a:ext cx="689156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pt</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85799" y="954928"/>
            <a:ext cx="6177717" cy="646331"/>
          </a:xfrm>
          <a:prstGeom prst="rect">
            <a:avLst/>
          </a:prstGeom>
          <a:noFill/>
        </p:spPr>
        <p:txBody>
          <a:bodyPr wrap="none" lIns="91440" tIns="45720" rIns="91440" bIns="45720">
            <a:spAutoFit/>
          </a:bodyPr>
          <a:lstStyle/>
          <a:p>
            <a:pPr algn="ct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can wager up to 5 </a:t>
            </a:r>
            <a:r>
              <a:rPr lang="en-US"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pts</a:t>
            </a: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228600"/>
            <a:ext cx="4495800" cy="5897563"/>
          </a:xfrm>
        </p:spPr>
        <p:txBody>
          <a:bodyPr/>
          <a:lstStyle/>
          <a:p>
            <a:pPr lvl="1" eaLnBrk="1" hangingPunct="1">
              <a:defRPr/>
            </a:pPr>
            <a:r>
              <a:rPr lang="en-US" dirty="0" smtClean="0">
                <a:solidFill>
                  <a:schemeClr val="tx1"/>
                </a:solidFill>
              </a:rPr>
              <a:t>Fill beak with distilled water.</a:t>
            </a:r>
          </a:p>
          <a:p>
            <a:pPr lvl="1" eaLnBrk="1" hangingPunct="1">
              <a:defRPr/>
            </a:pPr>
            <a:r>
              <a:rPr lang="en-US" dirty="0" smtClean="0">
                <a:solidFill>
                  <a:schemeClr val="tx1"/>
                </a:solidFill>
              </a:rPr>
              <a:t>Add corn syrup to dialysis tubing</a:t>
            </a:r>
          </a:p>
          <a:p>
            <a:pPr lvl="1" eaLnBrk="1" hangingPunct="1">
              <a:defRPr/>
            </a:pPr>
            <a:r>
              <a:rPr lang="en-US" dirty="0" smtClean="0">
                <a:solidFill>
                  <a:schemeClr val="tx1"/>
                </a:solidFill>
              </a:rPr>
              <a:t>Align the corn syrup and water levels in the beaker.</a:t>
            </a:r>
          </a:p>
          <a:p>
            <a:pPr lvl="1" eaLnBrk="1" hangingPunct="1">
              <a:defRPr/>
            </a:pPr>
            <a:r>
              <a:rPr lang="en-US" dirty="0" smtClean="0">
                <a:solidFill>
                  <a:schemeClr val="tx1"/>
                </a:solidFill>
              </a:rPr>
              <a:t>Visit tomorrow.</a:t>
            </a:r>
          </a:p>
          <a:p>
            <a:pPr lvl="1" eaLnBrk="1" hangingPunct="1">
              <a:defRPr/>
            </a:pPr>
            <a:r>
              <a:rPr lang="en-US" dirty="0" smtClean="0">
                <a:solidFill>
                  <a:schemeClr val="tx1"/>
                </a:solidFill>
              </a:rPr>
              <a:t>What happened?</a:t>
            </a:r>
            <a:endParaRPr lang="en-US" dirty="0">
              <a:solidFill>
                <a:schemeClr val="tx1"/>
              </a:solidFill>
            </a:endParaRPr>
          </a:p>
        </p:txBody>
      </p:sp>
      <p:sp>
        <p:nvSpPr>
          <p:cNvPr id="5" name="Rectangle 4"/>
          <p:cNvSpPr/>
          <p:nvPr/>
        </p:nvSpPr>
        <p:spPr bwMode="auto">
          <a:xfrm>
            <a:off x="4876800" y="381000"/>
            <a:ext cx="3810000" cy="5867400"/>
          </a:xfrm>
          <a:prstGeom prst="rect">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a:lstStyle/>
          <a:p>
            <a:pPr marL="342900" indent="-342900">
              <a:defRPr/>
            </a:pPr>
            <a:endParaRPr lang="en-US"/>
          </a:p>
        </p:txBody>
      </p:sp>
      <p:sp>
        <p:nvSpPr>
          <p:cNvPr id="376836" name="Rectangle 5"/>
          <p:cNvSpPr>
            <a:spLocks noChangeArrowheads="1"/>
          </p:cNvSpPr>
          <p:nvPr/>
        </p:nvSpPr>
        <p:spPr bwMode="auto">
          <a:xfrm>
            <a:off x="5181600" y="4419600"/>
            <a:ext cx="3581400" cy="990600"/>
          </a:xfrm>
          <a:prstGeom prst="rect">
            <a:avLst/>
          </a:prstGeom>
          <a:solidFill>
            <a:schemeClr val="tx1"/>
          </a:solidFill>
          <a:ln>
            <a:noFill/>
          </a:ln>
          <a:extLst/>
        </p:spPr>
        <p:txBody>
          <a:bodyPr/>
          <a:lstStyle/>
          <a:p>
            <a:pPr marL="342900" indent="-342900"/>
            <a:endParaRPr lang="en-US"/>
          </a:p>
        </p:txBody>
      </p:sp>
      <p:sp>
        <p:nvSpPr>
          <p:cNvPr id="376837" name="Rectangle 6"/>
          <p:cNvSpPr>
            <a:spLocks noChangeArrowheads="1"/>
          </p:cNvSpPr>
          <p:nvPr/>
        </p:nvSpPr>
        <p:spPr bwMode="auto">
          <a:xfrm rot="5400000">
            <a:off x="5791200" y="5334000"/>
            <a:ext cx="838200" cy="990600"/>
          </a:xfrm>
          <a:prstGeom prst="rect">
            <a:avLst/>
          </a:prstGeom>
          <a:solidFill>
            <a:srgbClr val="FFFF99"/>
          </a:solidFill>
          <a:ln w="9525" algn="ctr">
            <a:solidFill>
              <a:schemeClr val="tx1"/>
            </a:solidFill>
            <a:round/>
            <a:headEnd/>
            <a:tailEnd/>
          </a:ln>
        </p:spPr>
        <p:txBody>
          <a:bodyPr/>
          <a:lstStyle/>
          <a:p>
            <a:pPr marL="342900" indent="-342900"/>
            <a:endParaRPr lang="en-US"/>
          </a:p>
        </p:txBody>
      </p:sp>
      <p:sp>
        <p:nvSpPr>
          <p:cNvPr id="376838" name="Rectangle 11"/>
          <p:cNvSpPr>
            <a:spLocks noChangeArrowheads="1"/>
          </p:cNvSpPr>
          <p:nvPr/>
        </p:nvSpPr>
        <p:spPr bwMode="auto">
          <a:xfrm>
            <a:off x="6248400" y="3200400"/>
            <a:ext cx="1752600" cy="12192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en-US"/>
          </a:p>
        </p:txBody>
      </p:sp>
      <p:sp>
        <p:nvSpPr>
          <p:cNvPr id="376839" name="Rounded Rectangle 14"/>
          <p:cNvSpPr>
            <a:spLocks noChangeArrowheads="1"/>
          </p:cNvSpPr>
          <p:nvPr/>
        </p:nvSpPr>
        <p:spPr bwMode="auto">
          <a:xfrm>
            <a:off x="6705600" y="1371600"/>
            <a:ext cx="762000" cy="3048000"/>
          </a:xfrm>
          <a:prstGeom prst="roundRect">
            <a:avLst>
              <a:gd name="adj" fmla="val 16667"/>
            </a:avLst>
          </a:prstGeom>
          <a:solidFill>
            <a:srgbClr val="663300"/>
          </a:solidFill>
          <a:ln w="6350" algn="ctr">
            <a:solidFill>
              <a:schemeClr val="bg1"/>
            </a:solidFill>
            <a:round/>
            <a:headEnd/>
            <a:tailEnd/>
          </a:ln>
        </p:spPr>
        <p:txBody>
          <a:bodyPr/>
          <a:lstStyle/>
          <a:p>
            <a:pPr marL="342900" indent="-342900"/>
            <a:endParaRPr lang="en-US"/>
          </a:p>
        </p:txBody>
      </p:sp>
      <p:sp>
        <p:nvSpPr>
          <p:cNvPr id="18" name="Rectangle 17"/>
          <p:cNvSpPr/>
          <p:nvPr/>
        </p:nvSpPr>
        <p:spPr bwMode="auto">
          <a:xfrm>
            <a:off x="4953000" y="1447800"/>
            <a:ext cx="3810000" cy="1524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376841" name="Rounded Rectangle 18"/>
          <p:cNvSpPr>
            <a:spLocks noChangeArrowheads="1"/>
          </p:cNvSpPr>
          <p:nvPr/>
        </p:nvSpPr>
        <p:spPr bwMode="auto">
          <a:xfrm>
            <a:off x="6705600" y="1371600"/>
            <a:ext cx="762000" cy="2057400"/>
          </a:xfrm>
          <a:prstGeom prst="roundRect">
            <a:avLst>
              <a:gd name="adj" fmla="val 16667"/>
            </a:avLst>
          </a:prstGeom>
          <a:solidFill>
            <a:schemeClr val="accent2">
              <a:lumMod val="20000"/>
              <a:lumOff val="80000"/>
            </a:schemeClr>
          </a:solidFill>
          <a:ln w="9525" algn="ctr">
            <a:solidFill>
              <a:schemeClr val="tx1"/>
            </a:solidFill>
            <a:round/>
            <a:headEnd/>
            <a:tailEnd/>
          </a:ln>
        </p:spPr>
        <p:txBody>
          <a:bodyPr/>
          <a:lstStyle/>
          <a:p>
            <a:pPr marL="342900" indent="-342900"/>
            <a:endParaRPr lang="en-US"/>
          </a:p>
        </p:txBody>
      </p:sp>
      <p:sp>
        <p:nvSpPr>
          <p:cNvPr id="20" name="Rectangle 19"/>
          <p:cNvSpPr/>
          <p:nvPr/>
        </p:nvSpPr>
        <p:spPr bwMode="auto">
          <a:xfrm>
            <a:off x="6705600" y="1447800"/>
            <a:ext cx="762000" cy="152400"/>
          </a:xfrm>
          <a:prstGeom prst="rect">
            <a:avLst/>
          </a:prstGeom>
          <a:solidFill>
            <a:schemeClr val="bg1">
              <a:lumMod val="75000"/>
              <a:lumOff val="25000"/>
              <a:alpha val="66000"/>
            </a:schemeClr>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76843" name="TextBox 22"/>
          <p:cNvSpPr txBox="1">
            <a:spLocks noChangeArrowheads="1"/>
          </p:cNvSpPr>
          <p:nvPr/>
        </p:nvSpPr>
        <p:spPr bwMode="auto">
          <a:xfrm>
            <a:off x="6324600" y="838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None/>
            </a:pPr>
            <a:r>
              <a:rPr lang="en-US" sz="2000">
                <a:solidFill>
                  <a:schemeClr val="bg1"/>
                </a:solidFill>
              </a:rPr>
              <a:t>Tie</a:t>
            </a:r>
          </a:p>
        </p:txBody>
      </p:sp>
      <p:sp>
        <p:nvSpPr>
          <p:cNvPr id="13" name="Rectangle 12"/>
          <p:cNvSpPr/>
          <p:nvPr/>
        </p:nvSpPr>
        <p:spPr bwMode="auto">
          <a:xfrm>
            <a:off x="6248400" y="3429000"/>
            <a:ext cx="1752600" cy="990600"/>
          </a:xfrm>
          <a:prstGeom prst="rect">
            <a:avLst/>
          </a:prstGeom>
          <a:solidFill>
            <a:srgbClr val="6699FF">
              <a:alpha val="70000"/>
            </a:srgb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Tree>
    <p:extLst>
      <p:ext uri="{BB962C8B-B14F-4D97-AF65-F5344CB8AC3E}">
        <p14:creationId xmlns:p14="http://schemas.microsoft.com/office/powerpoint/2010/main" val="4169994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81000"/>
            <a:ext cx="3810000" cy="5867400"/>
          </a:xfrm>
          <a:prstGeom prst="rect">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a:lstStyle/>
          <a:p>
            <a:pPr marL="342900" indent="-342900">
              <a:defRPr/>
            </a:pPr>
            <a:endParaRPr lang="en-US"/>
          </a:p>
        </p:txBody>
      </p:sp>
      <p:sp>
        <p:nvSpPr>
          <p:cNvPr id="376836" name="Rectangle 5"/>
          <p:cNvSpPr>
            <a:spLocks noChangeArrowheads="1"/>
          </p:cNvSpPr>
          <p:nvPr/>
        </p:nvSpPr>
        <p:spPr bwMode="auto">
          <a:xfrm>
            <a:off x="5181600" y="4419600"/>
            <a:ext cx="3581400" cy="990600"/>
          </a:xfrm>
          <a:prstGeom prst="rect">
            <a:avLst/>
          </a:prstGeom>
          <a:solidFill>
            <a:schemeClr val="tx1"/>
          </a:solidFill>
          <a:ln>
            <a:noFill/>
          </a:ln>
          <a:extLst/>
        </p:spPr>
        <p:txBody>
          <a:bodyPr/>
          <a:lstStyle/>
          <a:p>
            <a:pPr marL="342900" indent="-342900"/>
            <a:endParaRPr lang="en-US"/>
          </a:p>
        </p:txBody>
      </p:sp>
      <p:sp>
        <p:nvSpPr>
          <p:cNvPr id="376837" name="Rectangle 6"/>
          <p:cNvSpPr>
            <a:spLocks noChangeArrowheads="1"/>
          </p:cNvSpPr>
          <p:nvPr/>
        </p:nvSpPr>
        <p:spPr bwMode="auto">
          <a:xfrm rot="5400000">
            <a:off x="5791200" y="5334000"/>
            <a:ext cx="838200" cy="990600"/>
          </a:xfrm>
          <a:prstGeom prst="rect">
            <a:avLst/>
          </a:prstGeom>
          <a:solidFill>
            <a:srgbClr val="FFFF99"/>
          </a:solidFill>
          <a:ln w="9525" algn="ctr">
            <a:solidFill>
              <a:schemeClr val="tx1"/>
            </a:solidFill>
            <a:round/>
            <a:headEnd/>
            <a:tailEnd/>
          </a:ln>
        </p:spPr>
        <p:txBody>
          <a:bodyPr/>
          <a:lstStyle/>
          <a:p>
            <a:pPr marL="342900" indent="-342900"/>
            <a:endParaRPr lang="en-US"/>
          </a:p>
        </p:txBody>
      </p:sp>
      <p:sp>
        <p:nvSpPr>
          <p:cNvPr id="376838" name="Rectangle 11"/>
          <p:cNvSpPr>
            <a:spLocks noChangeArrowheads="1"/>
          </p:cNvSpPr>
          <p:nvPr/>
        </p:nvSpPr>
        <p:spPr bwMode="auto">
          <a:xfrm>
            <a:off x="6248400" y="3200400"/>
            <a:ext cx="1752600" cy="12192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en-US"/>
          </a:p>
        </p:txBody>
      </p:sp>
      <p:sp>
        <p:nvSpPr>
          <p:cNvPr id="376839" name="Rounded Rectangle 14"/>
          <p:cNvSpPr>
            <a:spLocks noChangeArrowheads="1"/>
          </p:cNvSpPr>
          <p:nvPr/>
        </p:nvSpPr>
        <p:spPr bwMode="auto">
          <a:xfrm>
            <a:off x="6705600" y="1371600"/>
            <a:ext cx="762000" cy="3048000"/>
          </a:xfrm>
          <a:prstGeom prst="roundRect">
            <a:avLst>
              <a:gd name="adj" fmla="val 16667"/>
            </a:avLst>
          </a:prstGeom>
          <a:solidFill>
            <a:srgbClr val="663300"/>
          </a:solidFill>
          <a:ln w="6350" algn="ctr">
            <a:solidFill>
              <a:schemeClr val="bg1"/>
            </a:solidFill>
            <a:round/>
            <a:headEnd/>
            <a:tailEnd/>
          </a:ln>
        </p:spPr>
        <p:txBody>
          <a:bodyPr/>
          <a:lstStyle/>
          <a:p>
            <a:pPr marL="342900" indent="-342900"/>
            <a:endParaRPr lang="en-US"/>
          </a:p>
        </p:txBody>
      </p:sp>
      <p:sp>
        <p:nvSpPr>
          <p:cNvPr id="18" name="Rectangle 17"/>
          <p:cNvSpPr/>
          <p:nvPr/>
        </p:nvSpPr>
        <p:spPr bwMode="auto">
          <a:xfrm>
            <a:off x="4953000" y="1447800"/>
            <a:ext cx="3810000" cy="1524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376841" name="Rounded Rectangle 18"/>
          <p:cNvSpPr>
            <a:spLocks noChangeArrowheads="1"/>
          </p:cNvSpPr>
          <p:nvPr/>
        </p:nvSpPr>
        <p:spPr bwMode="auto">
          <a:xfrm>
            <a:off x="6705600" y="1371600"/>
            <a:ext cx="762000" cy="1943100"/>
          </a:xfrm>
          <a:prstGeom prst="roundRect">
            <a:avLst>
              <a:gd name="adj" fmla="val 16667"/>
            </a:avLst>
          </a:prstGeom>
          <a:solidFill>
            <a:schemeClr val="accent2">
              <a:lumMod val="20000"/>
              <a:lumOff val="80000"/>
            </a:schemeClr>
          </a:solidFill>
          <a:ln w="9525" algn="ctr">
            <a:solidFill>
              <a:schemeClr val="tx1"/>
            </a:solidFill>
            <a:round/>
            <a:headEnd/>
            <a:tailEnd/>
          </a:ln>
        </p:spPr>
        <p:txBody>
          <a:bodyPr/>
          <a:lstStyle/>
          <a:p>
            <a:pPr marL="342900" indent="-342900"/>
            <a:endParaRPr lang="en-US"/>
          </a:p>
        </p:txBody>
      </p:sp>
      <p:sp>
        <p:nvSpPr>
          <p:cNvPr id="20" name="Rectangle 19"/>
          <p:cNvSpPr/>
          <p:nvPr/>
        </p:nvSpPr>
        <p:spPr bwMode="auto">
          <a:xfrm>
            <a:off x="6705600" y="1447800"/>
            <a:ext cx="762000" cy="152400"/>
          </a:xfrm>
          <a:prstGeom prst="rect">
            <a:avLst/>
          </a:prstGeom>
          <a:solidFill>
            <a:schemeClr val="bg1">
              <a:lumMod val="75000"/>
              <a:lumOff val="25000"/>
              <a:alpha val="66000"/>
            </a:schemeClr>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76843" name="TextBox 22"/>
          <p:cNvSpPr txBox="1">
            <a:spLocks noChangeArrowheads="1"/>
          </p:cNvSpPr>
          <p:nvPr/>
        </p:nvSpPr>
        <p:spPr bwMode="auto">
          <a:xfrm>
            <a:off x="6324600" y="838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None/>
            </a:pPr>
            <a:r>
              <a:rPr lang="en-US" sz="2000">
                <a:solidFill>
                  <a:schemeClr val="bg1"/>
                </a:solidFill>
              </a:rPr>
              <a:t>Tie</a:t>
            </a:r>
          </a:p>
        </p:txBody>
      </p:sp>
      <p:sp>
        <p:nvSpPr>
          <p:cNvPr id="13" name="Rectangle 12"/>
          <p:cNvSpPr/>
          <p:nvPr/>
        </p:nvSpPr>
        <p:spPr bwMode="auto">
          <a:xfrm>
            <a:off x="6248400" y="3429000"/>
            <a:ext cx="1752600" cy="990600"/>
          </a:xfrm>
          <a:prstGeom prst="rect">
            <a:avLst/>
          </a:prstGeom>
          <a:solidFill>
            <a:srgbClr val="6699FF">
              <a:alpha val="70000"/>
            </a:srgb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2" name="Rectangle 1"/>
          <p:cNvSpPr/>
          <p:nvPr/>
        </p:nvSpPr>
        <p:spPr>
          <a:xfrm>
            <a:off x="5308640" y="454691"/>
            <a:ext cx="2946319" cy="646331"/>
          </a:xfrm>
          <a:prstGeom prst="rect">
            <a:avLst/>
          </a:prstGeom>
          <a:noFill/>
        </p:spPr>
        <p:txBody>
          <a:bodyPr wrap="none" lIns="91440" tIns="45720" rIns="91440" bIns="45720">
            <a:spAutoFit/>
          </a:bodyPr>
          <a:lstStyle/>
          <a:p>
            <a:pPr algn="ct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Time passes</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464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81000"/>
            <a:ext cx="3810000" cy="5867400"/>
          </a:xfrm>
          <a:prstGeom prst="rect">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a:lstStyle/>
          <a:p>
            <a:pPr marL="342900" indent="-342900">
              <a:defRPr/>
            </a:pPr>
            <a:endParaRPr lang="en-US"/>
          </a:p>
        </p:txBody>
      </p:sp>
      <p:sp>
        <p:nvSpPr>
          <p:cNvPr id="376836" name="Rectangle 5"/>
          <p:cNvSpPr>
            <a:spLocks noChangeArrowheads="1"/>
          </p:cNvSpPr>
          <p:nvPr/>
        </p:nvSpPr>
        <p:spPr bwMode="auto">
          <a:xfrm>
            <a:off x="5181600" y="4419600"/>
            <a:ext cx="3581400" cy="990600"/>
          </a:xfrm>
          <a:prstGeom prst="rect">
            <a:avLst/>
          </a:prstGeom>
          <a:solidFill>
            <a:schemeClr val="tx1"/>
          </a:solidFill>
          <a:ln>
            <a:noFill/>
          </a:ln>
          <a:extLst/>
        </p:spPr>
        <p:txBody>
          <a:bodyPr/>
          <a:lstStyle/>
          <a:p>
            <a:pPr marL="342900" indent="-342900"/>
            <a:endParaRPr lang="en-US"/>
          </a:p>
        </p:txBody>
      </p:sp>
      <p:sp>
        <p:nvSpPr>
          <p:cNvPr id="376837" name="Rectangle 6"/>
          <p:cNvSpPr>
            <a:spLocks noChangeArrowheads="1"/>
          </p:cNvSpPr>
          <p:nvPr/>
        </p:nvSpPr>
        <p:spPr bwMode="auto">
          <a:xfrm rot="5400000">
            <a:off x="5791200" y="5334000"/>
            <a:ext cx="838200" cy="990600"/>
          </a:xfrm>
          <a:prstGeom prst="rect">
            <a:avLst/>
          </a:prstGeom>
          <a:solidFill>
            <a:srgbClr val="FFFF99"/>
          </a:solidFill>
          <a:ln w="9525" algn="ctr">
            <a:solidFill>
              <a:schemeClr val="tx1"/>
            </a:solidFill>
            <a:round/>
            <a:headEnd/>
            <a:tailEnd/>
          </a:ln>
        </p:spPr>
        <p:txBody>
          <a:bodyPr/>
          <a:lstStyle/>
          <a:p>
            <a:pPr marL="342900" indent="-342900"/>
            <a:endParaRPr lang="en-US"/>
          </a:p>
        </p:txBody>
      </p:sp>
      <p:sp>
        <p:nvSpPr>
          <p:cNvPr id="376838" name="Rectangle 11"/>
          <p:cNvSpPr>
            <a:spLocks noChangeArrowheads="1"/>
          </p:cNvSpPr>
          <p:nvPr/>
        </p:nvSpPr>
        <p:spPr bwMode="auto">
          <a:xfrm>
            <a:off x="6248400" y="3200400"/>
            <a:ext cx="1752600" cy="12192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en-US"/>
          </a:p>
        </p:txBody>
      </p:sp>
      <p:sp>
        <p:nvSpPr>
          <p:cNvPr id="376839" name="Rounded Rectangle 14"/>
          <p:cNvSpPr>
            <a:spLocks noChangeArrowheads="1"/>
          </p:cNvSpPr>
          <p:nvPr/>
        </p:nvSpPr>
        <p:spPr bwMode="auto">
          <a:xfrm>
            <a:off x="6705600" y="1371600"/>
            <a:ext cx="762000" cy="3048000"/>
          </a:xfrm>
          <a:prstGeom prst="roundRect">
            <a:avLst>
              <a:gd name="adj" fmla="val 16667"/>
            </a:avLst>
          </a:prstGeom>
          <a:solidFill>
            <a:srgbClr val="663300"/>
          </a:solidFill>
          <a:ln w="6350" algn="ctr">
            <a:solidFill>
              <a:schemeClr val="bg1"/>
            </a:solidFill>
            <a:round/>
            <a:headEnd/>
            <a:tailEnd/>
          </a:ln>
        </p:spPr>
        <p:txBody>
          <a:bodyPr/>
          <a:lstStyle/>
          <a:p>
            <a:pPr marL="342900" indent="-342900"/>
            <a:endParaRPr lang="en-US"/>
          </a:p>
        </p:txBody>
      </p:sp>
      <p:sp>
        <p:nvSpPr>
          <p:cNvPr id="18" name="Rectangle 17"/>
          <p:cNvSpPr/>
          <p:nvPr/>
        </p:nvSpPr>
        <p:spPr bwMode="auto">
          <a:xfrm>
            <a:off x="4953000" y="1447800"/>
            <a:ext cx="3810000" cy="1524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376841" name="Rounded Rectangle 18"/>
          <p:cNvSpPr>
            <a:spLocks noChangeArrowheads="1"/>
          </p:cNvSpPr>
          <p:nvPr/>
        </p:nvSpPr>
        <p:spPr bwMode="auto">
          <a:xfrm>
            <a:off x="6705600" y="1371600"/>
            <a:ext cx="762000" cy="1524000"/>
          </a:xfrm>
          <a:prstGeom prst="roundRect">
            <a:avLst>
              <a:gd name="adj" fmla="val 16667"/>
            </a:avLst>
          </a:prstGeom>
          <a:solidFill>
            <a:schemeClr val="accent2">
              <a:lumMod val="20000"/>
              <a:lumOff val="80000"/>
            </a:schemeClr>
          </a:solidFill>
          <a:ln w="9525" algn="ctr">
            <a:solidFill>
              <a:schemeClr val="tx1"/>
            </a:solidFill>
            <a:round/>
            <a:headEnd/>
            <a:tailEnd/>
          </a:ln>
        </p:spPr>
        <p:txBody>
          <a:bodyPr/>
          <a:lstStyle/>
          <a:p>
            <a:pPr marL="342900" indent="-342900"/>
            <a:endParaRPr lang="en-US"/>
          </a:p>
        </p:txBody>
      </p:sp>
      <p:sp>
        <p:nvSpPr>
          <p:cNvPr id="20" name="Rectangle 19"/>
          <p:cNvSpPr/>
          <p:nvPr/>
        </p:nvSpPr>
        <p:spPr bwMode="auto">
          <a:xfrm>
            <a:off x="6705600" y="1447800"/>
            <a:ext cx="762000" cy="152400"/>
          </a:xfrm>
          <a:prstGeom prst="rect">
            <a:avLst/>
          </a:prstGeom>
          <a:solidFill>
            <a:schemeClr val="bg1">
              <a:lumMod val="75000"/>
              <a:lumOff val="25000"/>
              <a:alpha val="66000"/>
            </a:schemeClr>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76843" name="TextBox 22"/>
          <p:cNvSpPr txBox="1">
            <a:spLocks noChangeArrowheads="1"/>
          </p:cNvSpPr>
          <p:nvPr/>
        </p:nvSpPr>
        <p:spPr bwMode="auto">
          <a:xfrm>
            <a:off x="6324600" y="838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None/>
            </a:pPr>
            <a:r>
              <a:rPr lang="en-US" sz="2000">
                <a:solidFill>
                  <a:schemeClr val="bg1"/>
                </a:solidFill>
              </a:rPr>
              <a:t>Tie</a:t>
            </a:r>
          </a:p>
        </p:txBody>
      </p:sp>
      <p:sp>
        <p:nvSpPr>
          <p:cNvPr id="13" name="Rectangle 12"/>
          <p:cNvSpPr/>
          <p:nvPr/>
        </p:nvSpPr>
        <p:spPr bwMode="auto">
          <a:xfrm>
            <a:off x="6248400" y="3429000"/>
            <a:ext cx="1752600" cy="990600"/>
          </a:xfrm>
          <a:prstGeom prst="rect">
            <a:avLst/>
          </a:prstGeom>
          <a:solidFill>
            <a:srgbClr val="6699FF">
              <a:alpha val="70000"/>
            </a:srgb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2" name="Rectangle 1"/>
          <p:cNvSpPr/>
          <p:nvPr/>
        </p:nvSpPr>
        <p:spPr>
          <a:xfrm>
            <a:off x="5308640" y="454691"/>
            <a:ext cx="2946319" cy="646331"/>
          </a:xfrm>
          <a:prstGeom prst="rect">
            <a:avLst/>
          </a:prstGeom>
          <a:noFill/>
        </p:spPr>
        <p:txBody>
          <a:bodyPr wrap="none" lIns="91440" tIns="45720" rIns="91440" bIns="45720">
            <a:spAutoFit/>
          </a:bodyPr>
          <a:lstStyle/>
          <a:p>
            <a:pPr algn="ct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Time passes</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24494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228600"/>
            <a:ext cx="4876800" cy="5897563"/>
          </a:xfrm>
        </p:spPr>
        <p:txBody>
          <a:bodyPr/>
          <a:lstStyle/>
          <a:p>
            <a:pPr marL="457200" lvl="1" indent="0" eaLnBrk="1" hangingPunct="1">
              <a:buNone/>
              <a:defRPr/>
            </a:pPr>
            <a:r>
              <a:rPr lang="en-US" sz="3200" dirty="0" smtClean="0">
                <a:solidFill>
                  <a:schemeClr val="accent1">
                    <a:lumMod val="20000"/>
                    <a:lumOff val="80000"/>
                  </a:schemeClr>
                </a:solidFill>
              </a:rPr>
              <a:t>The corn </a:t>
            </a:r>
            <a:r>
              <a:rPr lang="en-US" sz="3200" dirty="0">
                <a:solidFill>
                  <a:schemeClr val="accent1">
                    <a:lumMod val="20000"/>
                    <a:lumOff val="80000"/>
                  </a:schemeClr>
                </a:solidFill>
              </a:rPr>
              <a:t>syrup was </a:t>
            </a:r>
            <a:r>
              <a:rPr lang="en-US" sz="3200" dirty="0">
                <a:solidFill>
                  <a:srgbClr val="996633"/>
                </a:solidFill>
              </a:rPr>
              <a:t>hypertonic</a:t>
            </a:r>
            <a:r>
              <a:rPr lang="en-US" sz="3200" dirty="0">
                <a:solidFill>
                  <a:schemeClr val="accent1">
                    <a:lumMod val="20000"/>
                    <a:lumOff val="80000"/>
                  </a:schemeClr>
                </a:solidFill>
              </a:rPr>
              <a:t> (more solute).  Water was </a:t>
            </a:r>
            <a:r>
              <a:rPr lang="en-US" sz="3200" dirty="0">
                <a:solidFill>
                  <a:schemeClr val="accent1">
                    <a:lumMod val="60000"/>
                    <a:lumOff val="40000"/>
                  </a:schemeClr>
                </a:solidFill>
              </a:rPr>
              <a:t>hypotonic.  </a:t>
            </a:r>
            <a:r>
              <a:rPr lang="en-US" sz="3200" dirty="0">
                <a:solidFill>
                  <a:schemeClr val="accent1">
                    <a:lumMod val="20000"/>
                    <a:lumOff val="80000"/>
                  </a:schemeClr>
                </a:solidFill>
              </a:rPr>
              <a:t>The water moved into the dialysis tubing to equal the concentrations (</a:t>
            </a:r>
            <a:r>
              <a:rPr lang="en-US" sz="3200" dirty="0" smtClean="0">
                <a:solidFill>
                  <a:srgbClr val="FFCC99"/>
                </a:solidFill>
              </a:rPr>
              <a:t>isotonic  </a:t>
            </a:r>
            <a:r>
              <a:rPr lang="en-US" sz="3200" dirty="0" smtClean="0">
                <a:solidFill>
                  <a:schemeClr val="accent1">
                    <a:lumMod val="20000"/>
                    <a:lumOff val="80000"/>
                  </a:schemeClr>
                </a:solidFill>
              </a:rPr>
              <a:t>).</a:t>
            </a:r>
            <a:endParaRPr lang="en-US" sz="3200" dirty="0">
              <a:solidFill>
                <a:schemeClr val="accent1">
                  <a:lumMod val="20000"/>
                  <a:lumOff val="80000"/>
                </a:schemeClr>
              </a:solidFill>
            </a:endParaRPr>
          </a:p>
          <a:p>
            <a:pPr lvl="1" eaLnBrk="1" hangingPunct="1">
              <a:defRPr/>
            </a:pPr>
            <a:r>
              <a:rPr lang="en-US" sz="3200" dirty="0">
                <a:solidFill>
                  <a:schemeClr val="accent1">
                    <a:lumMod val="20000"/>
                    <a:lumOff val="80000"/>
                  </a:schemeClr>
                </a:solidFill>
              </a:rPr>
              <a:t>The fluid in the tubing rose.</a:t>
            </a:r>
          </a:p>
          <a:p>
            <a:pPr eaLnBrk="1" hangingPunct="1">
              <a:defRPr/>
            </a:pPr>
            <a:endParaRPr lang="en-US" dirty="0">
              <a:solidFill>
                <a:srgbClr val="FF33CC"/>
              </a:solidFill>
            </a:endParaRPr>
          </a:p>
        </p:txBody>
      </p:sp>
      <p:sp>
        <p:nvSpPr>
          <p:cNvPr id="5" name="Rectangle 4"/>
          <p:cNvSpPr/>
          <p:nvPr/>
        </p:nvSpPr>
        <p:spPr bwMode="auto">
          <a:xfrm>
            <a:off x="4876800" y="381000"/>
            <a:ext cx="3810000" cy="5867400"/>
          </a:xfrm>
          <a:prstGeom prst="rect">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a:lstStyle/>
          <a:p>
            <a:pPr marL="342900" indent="-342900">
              <a:defRPr/>
            </a:pPr>
            <a:endParaRPr lang="en-US"/>
          </a:p>
        </p:txBody>
      </p:sp>
      <p:sp>
        <p:nvSpPr>
          <p:cNvPr id="376836" name="Rectangle 5"/>
          <p:cNvSpPr>
            <a:spLocks noChangeArrowheads="1"/>
          </p:cNvSpPr>
          <p:nvPr/>
        </p:nvSpPr>
        <p:spPr bwMode="auto">
          <a:xfrm>
            <a:off x="5181600" y="4419600"/>
            <a:ext cx="3581400" cy="990600"/>
          </a:xfrm>
          <a:prstGeom prst="rect">
            <a:avLst/>
          </a:prstGeom>
          <a:solidFill>
            <a:schemeClr val="tx1"/>
          </a:solidFill>
          <a:ln>
            <a:noFill/>
          </a:ln>
          <a:extLst/>
        </p:spPr>
        <p:txBody>
          <a:bodyPr/>
          <a:lstStyle/>
          <a:p>
            <a:pPr marL="342900" indent="-342900"/>
            <a:endParaRPr lang="en-US"/>
          </a:p>
        </p:txBody>
      </p:sp>
      <p:sp>
        <p:nvSpPr>
          <p:cNvPr id="376837" name="Rectangle 6"/>
          <p:cNvSpPr>
            <a:spLocks noChangeArrowheads="1"/>
          </p:cNvSpPr>
          <p:nvPr/>
        </p:nvSpPr>
        <p:spPr bwMode="auto">
          <a:xfrm rot="5400000">
            <a:off x="5791200" y="5334000"/>
            <a:ext cx="838200" cy="990600"/>
          </a:xfrm>
          <a:prstGeom prst="rect">
            <a:avLst/>
          </a:prstGeom>
          <a:solidFill>
            <a:srgbClr val="FFFF99"/>
          </a:solidFill>
          <a:ln w="9525" algn="ctr">
            <a:solidFill>
              <a:schemeClr val="tx1"/>
            </a:solidFill>
            <a:round/>
            <a:headEnd/>
            <a:tailEnd/>
          </a:ln>
        </p:spPr>
        <p:txBody>
          <a:bodyPr/>
          <a:lstStyle/>
          <a:p>
            <a:pPr marL="342900" indent="-342900"/>
            <a:endParaRPr lang="en-US"/>
          </a:p>
        </p:txBody>
      </p:sp>
      <p:sp>
        <p:nvSpPr>
          <p:cNvPr id="376838" name="Rectangle 11"/>
          <p:cNvSpPr>
            <a:spLocks noChangeArrowheads="1"/>
          </p:cNvSpPr>
          <p:nvPr/>
        </p:nvSpPr>
        <p:spPr bwMode="auto">
          <a:xfrm>
            <a:off x="6248400" y="3200400"/>
            <a:ext cx="1752600" cy="12192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en-US"/>
          </a:p>
        </p:txBody>
      </p:sp>
      <p:sp>
        <p:nvSpPr>
          <p:cNvPr id="376839" name="Rounded Rectangle 14"/>
          <p:cNvSpPr>
            <a:spLocks noChangeArrowheads="1"/>
          </p:cNvSpPr>
          <p:nvPr/>
        </p:nvSpPr>
        <p:spPr bwMode="auto">
          <a:xfrm>
            <a:off x="6705600" y="1371600"/>
            <a:ext cx="762000" cy="3048000"/>
          </a:xfrm>
          <a:prstGeom prst="roundRect">
            <a:avLst>
              <a:gd name="adj" fmla="val 16667"/>
            </a:avLst>
          </a:prstGeom>
          <a:solidFill>
            <a:srgbClr val="663300"/>
          </a:solidFill>
          <a:ln w="6350" algn="ctr">
            <a:solidFill>
              <a:schemeClr val="bg1"/>
            </a:solidFill>
            <a:round/>
            <a:headEnd/>
            <a:tailEnd/>
          </a:ln>
        </p:spPr>
        <p:txBody>
          <a:bodyPr/>
          <a:lstStyle/>
          <a:p>
            <a:pPr marL="342900" indent="-342900"/>
            <a:endParaRPr lang="en-US"/>
          </a:p>
        </p:txBody>
      </p:sp>
      <p:sp>
        <p:nvSpPr>
          <p:cNvPr id="18" name="Rectangle 17"/>
          <p:cNvSpPr/>
          <p:nvPr/>
        </p:nvSpPr>
        <p:spPr bwMode="auto">
          <a:xfrm>
            <a:off x="4953000" y="1447800"/>
            <a:ext cx="3810000" cy="1524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376841" name="Rounded Rectangle 18"/>
          <p:cNvSpPr>
            <a:spLocks noChangeArrowheads="1"/>
          </p:cNvSpPr>
          <p:nvPr/>
        </p:nvSpPr>
        <p:spPr bwMode="auto">
          <a:xfrm>
            <a:off x="6705600" y="1371600"/>
            <a:ext cx="762000" cy="1295400"/>
          </a:xfrm>
          <a:prstGeom prst="roundRect">
            <a:avLst>
              <a:gd name="adj" fmla="val 16667"/>
            </a:avLst>
          </a:prstGeom>
          <a:solidFill>
            <a:schemeClr val="accent2">
              <a:lumMod val="20000"/>
              <a:lumOff val="80000"/>
            </a:schemeClr>
          </a:solidFill>
          <a:ln w="9525" algn="ctr">
            <a:solidFill>
              <a:schemeClr val="tx1"/>
            </a:solidFill>
            <a:round/>
            <a:headEnd/>
            <a:tailEnd/>
          </a:ln>
        </p:spPr>
        <p:txBody>
          <a:bodyPr/>
          <a:lstStyle/>
          <a:p>
            <a:pPr marL="342900" indent="-342900"/>
            <a:endParaRPr lang="en-US"/>
          </a:p>
        </p:txBody>
      </p:sp>
      <p:sp>
        <p:nvSpPr>
          <p:cNvPr id="20" name="Rectangle 19"/>
          <p:cNvSpPr/>
          <p:nvPr/>
        </p:nvSpPr>
        <p:spPr bwMode="auto">
          <a:xfrm>
            <a:off x="6705600" y="1447800"/>
            <a:ext cx="762000" cy="152400"/>
          </a:xfrm>
          <a:prstGeom prst="rect">
            <a:avLst/>
          </a:prstGeom>
          <a:solidFill>
            <a:schemeClr val="bg1">
              <a:lumMod val="75000"/>
              <a:lumOff val="25000"/>
              <a:alpha val="66000"/>
            </a:schemeClr>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76843" name="TextBox 22"/>
          <p:cNvSpPr txBox="1">
            <a:spLocks noChangeArrowheads="1"/>
          </p:cNvSpPr>
          <p:nvPr/>
        </p:nvSpPr>
        <p:spPr bwMode="auto">
          <a:xfrm>
            <a:off x="6324600" y="838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None/>
            </a:pPr>
            <a:r>
              <a:rPr lang="en-US" sz="2000">
                <a:solidFill>
                  <a:schemeClr val="bg1"/>
                </a:solidFill>
              </a:rPr>
              <a:t>Tie</a:t>
            </a:r>
          </a:p>
        </p:txBody>
      </p:sp>
      <p:sp>
        <p:nvSpPr>
          <p:cNvPr id="13" name="Rectangle 12"/>
          <p:cNvSpPr/>
          <p:nvPr/>
        </p:nvSpPr>
        <p:spPr bwMode="auto">
          <a:xfrm>
            <a:off x="6248400" y="3429000"/>
            <a:ext cx="1752600" cy="990600"/>
          </a:xfrm>
          <a:prstGeom prst="rect">
            <a:avLst/>
          </a:prstGeom>
          <a:solidFill>
            <a:srgbClr val="6699FF">
              <a:alpha val="70000"/>
            </a:srgb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2" name="Rounded Rectangle 1"/>
          <p:cNvSpPr/>
          <p:nvPr/>
        </p:nvSpPr>
        <p:spPr>
          <a:xfrm>
            <a:off x="304800" y="838200"/>
            <a:ext cx="1828800" cy="40005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3600" y="1323975"/>
            <a:ext cx="1676400" cy="40005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95300" y="3272518"/>
            <a:ext cx="1447800" cy="40005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364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6"/>
          <p:cNvSpPr>
            <a:spLocks noChangeArrowheads="1" noChangeShapeType="1" noTextEdit="1"/>
          </p:cNvSpPr>
          <p:nvPr/>
        </p:nvSpPr>
        <p:spPr bwMode="auto">
          <a:xfrm>
            <a:off x="533400" y="914400"/>
            <a:ext cx="8229600" cy="28670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kern="10">
                <a:ln w="9525">
                  <a:round/>
                  <a:headEnd/>
                  <a:tailEnd/>
                </a:ln>
                <a:gradFill rotWithShape="1">
                  <a:gsLst>
                    <a:gs pos="0">
                      <a:srgbClr val="FFFFCC"/>
                    </a:gs>
                    <a:gs pos="100000">
                      <a:srgbClr val="FF9999"/>
                    </a:gs>
                  </a:gsLst>
                  <a:lin ang="5400000" scaled="1"/>
                </a:gradFill>
                <a:latin typeface="Times New Roman"/>
                <a:cs typeface="Times New Roman"/>
              </a:rPr>
              <a:t>Answer Key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439108760"/>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4357910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26288078"/>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FFFF"/>
                          </a:solidFill>
                          <a:effectLst/>
                          <a:latin typeface="Times New Roman" pitchFamily="18" charset="0"/>
                        </a:rPr>
                        <a:t>INSIDE AND</a:t>
                      </a:r>
                      <a:br>
                        <a:rPr kumimoji="0" lang="en-US" sz="1600" b="1" i="0" u="none" strike="noStrike" cap="none" normalizeH="0" baseline="0" dirty="0" smtClean="0">
                          <a:ln>
                            <a:noFill/>
                          </a:ln>
                          <a:solidFill>
                            <a:srgbClr val="00FFFF"/>
                          </a:solidFill>
                          <a:effectLst/>
                          <a:latin typeface="Times New Roman" pitchFamily="18" charset="0"/>
                        </a:rPr>
                      </a:br>
                      <a:r>
                        <a:rPr kumimoji="0" lang="en-US" sz="1600" b="1" i="0" u="none" strike="noStrike" cap="none" normalizeH="0" baseline="0" dirty="0" smtClean="0">
                          <a:ln>
                            <a:noFill/>
                          </a:ln>
                          <a:solidFill>
                            <a:srgbClr val="00FFFF"/>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952454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11889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104538041"/>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FFFF"/>
                          </a:solidFill>
                          <a:effectLst/>
                          <a:latin typeface="Times New Roman" pitchFamily="18" charset="0"/>
                        </a:rPr>
                        <a:t>INSIDE AND</a:t>
                      </a:r>
                      <a:br>
                        <a:rPr kumimoji="0" lang="en-US" sz="1600" b="1" i="0" u="none" strike="noStrike" cap="none" normalizeH="0" baseline="0" dirty="0" smtClean="0">
                          <a:ln>
                            <a:noFill/>
                          </a:ln>
                          <a:solidFill>
                            <a:srgbClr val="00FFFF"/>
                          </a:solidFill>
                          <a:effectLst/>
                          <a:latin typeface="Times New Roman" pitchFamily="18" charset="0"/>
                        </a:rPr>
                      </a:br>
                      <a:r>
                        <a:rPr kumimoji="0" lang="en-US" sz="1600" b="1" i="0" u="none" strike="noStrike" cap="none" normalizeH="0" baseline="0" dirty="0" smtClean="0">
                          <a:ln>
                            <a:noFill/>
                          </a:ln>
                          <a:solidFill>
                            <a:srgbClr val="00FFFF"/>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85239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213201" y="609600"/>
            <a:ext cx="2749471" cy="646331"/>
          </a:xfrm>
          <a:prstGeom prst="rect">
            <a:avLst/>
          </a:prstGeom>
          <a:noFill/>
        </p:spPr>
        <p:txBody>
          <a:bodyPr wrap="none" lIns="91440" tIns="45720" rIns="91440" bIns="45720">
            <a:spAutoFit/>
          </a:bodyPr>
          <a:lstStyle/>
          <a:p>
            <a:pPr algn="ctr"/>
            <a:r>
              <a:rPr lang="en-US"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r>
              <a:rPr lang="en-US"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nswer is…</a:t>
            </a:r>
            <a:endParaRPr lang="en-US"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17232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213201" y="609600"/>
            <a:ext cx="2749471" cy="646331"/>
          </a:xfrm>
          <a:prstGeom prst="rect">
            <a:avLst/>
          </a:prstGeom>
          <a:noFill/>
        </p:spPr>
        <p:txBody>
          <a:bodyPr wrap="none" lIns="91440" tIns="45720" rIns="91440" bIns="45720">
            <a:spAutoFit/>
          </a:bodyPr>
          <a:lstStyle/>
          <a:p>
            <a:pPr algn="ctr"/>
            <a:r>
              <a:rPr lang="en-US"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r>
              <a:rPr lang="en-US"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nswer is…</a:t>
            </a:r>
            <a:endParaRPr lang="en-US"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12" name="Rounded Rectangle 11"/>
          <p:cNvSpPr/>
          <p:nvPr/>
        </p:nvSpPr>
        <p:spPr>
          <a:xfrm>
            <a:off x="457200" y="5105400"/>
            <a:ext cx="2971800" cy="1371600"/>
          </a:xfrm>
          <a:prstGeom prst="roundRect">
            <a:avLst/>
          </a:prstGeom>
          <a:solidFill>
            <a:srgbClr val="00B0F0">
              <a:alpha val="37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12673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213201" y="609600"/>
            <a:ext cx="2749471" cy="646331"/>
          </a:xfrm>
          <a:prstGeom prst="rect">
            <a:avLst/>
          </a:prstGeom>
          <a:noFill/>
        </p:spPr>
        <p:txBody>
          <a:bodyPr wrap="none" lIns="91440" tIns="45720" rIns="91440" bIns="45720">
            <a:spAutoFit/>
          </a:bodyPr>
          <a:lstStyle/>
          <a:p>
            <a:pPr algn="ctr"/>
            <a:r>
              <a:rPr lang="en-US"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r>
              <a:rPr lang="en-US"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nswer is…</a:t>
            </a:r>
            <a:endParaRPr lang="en-US"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12" name="Rounded Rectangle 11"/>
          <p:cNvSpPr/>
          <p:nvPr/>
        </p:nvSpPr>
        <p:spPr>
          <a:xfrm>
            <a:off x="457200" y="5105400"/>
            <a:ext cx="2971800" cy="1371600"/>
          </a:xfrm>
          <a:prstGeom prst="roundRect">
            <a:avLst/>
          </a:prstGeom>
          <a:solidFill>
            <a:srgbClr val="00B0F0">
              <a:alpha val="37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4876800"/>
            <a:ext cx="1861408" cy="830997"/>
          </a:xfrm>
          <a:prstGeom prst="rect">
            <a:avLst/>
          </a:prstGeom>
          <a:noFill/>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08997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213201" y="609600"/>
            <a:ext cx="2749471" cy="646331"/>
          </a:xfrm>
          <a:prstGeom prst="rect">
            <a:avLst/>
          </a:prstGeom>
          <a:noFill/>
        </p:spPr>
        <p:txBody>
          <a:bodyPr wrap="none" lIns="91440" tIns="45720" rIns="91440" bIns="45720">
            <a:spAutoFit/>
          </a:bodyPr>
          <a:lstStyle/>
          <a:p>
            <a:pPr algn="ctr"/>
            <a:r>
              <a:rPr lang="en-US"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r>
              <a:rPr lang="en-US"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nswer is…</a:t>
            </a:r>
            <a:endParaRPr lang="en-US"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12" name="Rounded Rectangle 11"/>
          <p:cNvSpPr/>
          <p:nvPr/>
        </p:nvSpPr>
        <p:spPr>
          <a:xfrm>
            <a:off x="457200" y="5105400"/>
            <a:ext cx="2971800" cy="1371600"/>
          </a:xfrm>
          <a:prstGeom prst="roundRect">
            <a:avLst/>
          </a:prstGeom>
          <a:solidFill>
            <a:srgbClr val="00B0F0">
              <a:alpha val="37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4876800"/>
            <a:ext cx="1861408" cy="830997"/>
          </a:xfrm>
          <a:prstGeom prst="rect">
            <a:avLst/>
          </a:prstGeom>
          <a:noFill/>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ounded Rectangle 12"/>
          <p:cNvSpPr/>
          <p:nvPr/>
        </p:nvSpPr>
        <p:spPr>
          <a:xfrm>
            <a:off x="6858000" y="5943600"/>
            <a:ext cx="2286000" cy="457200"/>
          </a:xfrm>
          <a:prstGeom prst="roundRect">
            <a:avLst/>
          </a:prstGeom>
          <a:solidFill>
            <a:srgbClr val="00B0F0">
              <a:alpha val="37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9600" y="4724400"/>
            <a:ext cx="432894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Most Surface Area</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6" name="Straight Arrow Connector 15"/>
          <p:cNvCxnSpPr/>
          <p:nvPr/>
        </p:nvCxnSpPr>
        <p:spPr>
          <a:xfrm>
            <a:off x="3810000" y="4876800"/>
            <a:ext cx="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14800" y="48006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009751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04800" y="228600"/>
            <a:ext cx="8610600" cy="5902325"/>
          </a:xfrm>
          <a:noFill/>
          <a:extLst>
            <a:ext uri="{909E8E84-426E-40DD-AFC4-6F175D3DCCD1}">
              <a14:hiddenFill xmlns:a14="http://schemas.microsoft.com/office/drawing/2010/main">
                <a:solidFill>
                  <a:srgbClr val="FFFFFF"/>
                </a:solidFill>
              </a14:hiddenFill>
            </a:ext>
          </a:extLst>
        </p:spPr>
        <p:txBody>
          <a:bodyPr/>
          <a:lstStyle/>
          <a:p>
            <a:r>
              <a:rPr lang="en-US" dirty="0" smtClean="0">
                <a:solidFill>
                  <a:srgbClr val="66FF99"/>
                </a:solidFill>
                <a:effectLst/>
              </a:rPr>
              <a:t>Thi</a:t>
            </a:r>
            <a:r>
              <a:rPr lang="en-US" dirty="0" smtClean="0">
                <a:solidFill>
                  <a:srgbClr val="66FF99"/>
                </a:solidFill>
              </a:rPr>
              <a:t>s is the r</a:t>
            </a:r>
            <a:r>
              <a:rPr lang="en-US" dirty="0" smtClean="0">
                <a:solidFill>
                  <a:srgbClr val="66FF99"/>
                </a:solidFill>
                <a:effectLst/>
              </a:rPr>
              <a:t>ich chemical fluid that helps breakdown molecules for use.</a:t>
            </a:r>
          </a:p>
          <a:p>
            <a:pPr lvl="1"/>
            <a:r>
              <a:rPr lang="en-US" sz="3200" dirty="0" smtClean="0">
                <a:solidFill>
                  <a:schemeClr val="accent1">
                    <a:lumMod val="50000"/>
                  </a:schemeClr>
                </a:solidFill>
                <a:effectLst/>
              </a:rPr>
              <a:t>Moves materials through cell (food and waste)</a:t>
            </a:r>
          </a:p>
        </p:txBody>
      </p:sp>
      <p:sp>
        <p:nvSpPr>
          <p:cNvPr id="7" name="Freeform 6"/>
          <p:cNvSpPr/>
          <p:nvPr/>
        </p:nvSpPr>
        <p:spPr>
          <a:xfrm>
            <a:off x="-916387" y="1828800"/>
            <a:ext cx="10842052" cy="5178190"/>
          </a:xfrm>
          <a:custGeom>
            <a:avLst/>
            <a:gdLst>
              <a:gd name="connsiteX0" fmla="*/ 606671 w 10842052"/>
              <a:gd name="connsiteY0" fmla="*/ 796413 h 5178190"/>
              <a:gd name="connsiteX1" fmla="*/ 164219 w 10842052"/>
              <a:gd name="connsiteY1" fmla="*/ 988142 h 5178190"/>
              <a:gd name="connsiteX2" fmla="*/ 90477 w 10842052"/>
              <a:gd name="connsiteY2" fmla="*/ 1091381 h 5178190"/>
              <a:gd name="connsiteX3" fmla="*/ 31484 w 10842052"/>
              <a:gd name="connsiteY3" fmla="*/ 1209368 h 5178190"/>
              <a:gd name="connsiteX4" fmla="*/ 1987 w 10842052"/>
              <a:gd name="connsiteY4" fmla="*/ 1268361 h 5178190"/>
              <a:gd name="connsiteX5" fmla="*/ 16735 w 10842052"/>
              <a:gd name="connsiteY5" fmla="*/ 1474839 h 5178190"/>
              <a:gd name="connsiteX6" fmla="*/ 60981 w 10842052"/>
              <a:gd name="connsiteY6" fmla="*/ 1504335 h 5178190"/>
              <a:gd name="connsiteX7" fmla="*/ 119974 w 10842052"/>
              <a:gd name="connsiteY7" fmla="*/ 1563329 h 5178190"/>
              <a:gd name="connsiteX8" fmla="*/ 296955 w 10842052"/>
              <a:gd name="connsiteY8" fmla="*/ 1681316 h 5178190"/>
              <a:gd name="connsiteX9" fmla="*/ 370697 w 10842052"/>
              <a:gd name="connsiteY9" fmla="*/ 1710813 h 5178190"/>
              <a:gd name="connsiteX10" fmla="*/ 459187 w 10842052"/>
              <a:gd name="connsiteY10" fmla="*/ 1769806 h 5178190"/>
              <a:gd name="connsiteX11" fmla="*/ 591922 w 10842052"/>
              <a:gd name="connsiteY11" fmla="*/ 1814052 h 5178190"/>
              <a:gd name="connsiteX12" fmla="*/ 665664 w 10842052"/>
              <a:gd name="connsiteY12" fmla="*/ 1843548 h 5178190"/>
              <a:gd name="connsiteX13" fmla="*/ 754155 w 10842052"/>
              <a:gd name="connsiteY13" fmla="*/ 1887794 h 5178190"/>
              <a:gd name="connsiteX14" fmla="*/ 975381 w 10842052"/>
              <a:gd name="connsiteY14" fmla="*/ 1961535 h 5178190"/>
              <a:gd name="connsiteX15" fmla="*/ 1019626 w 10842052"/>
              <a:gd name="connsiteY15" fmla="*/ 1976284 h 5178190"/>
              <a:gd name="connsiteX16" fmla="*/ 1137613 w 10842052"/>
              <a:gd name="connsiteY16" fmla="*/ 2020529 h 5178190"/>
              <a:gd name="connsiteX17" fmla="*/ 1550568 w 10842052"/>
              <a:gd name="connsiteY17" fmla="*/ 2035277 h 5178190"/>
              <a:gd name="connsiteX18" fmla="*/ 1712800 w 10842052"/>
              <a:gd name="connsiteY18" fmla="*/ 2050026 h 5178190"/>
              <a:gd name="connsiteX19" fmla="*/ 1771793 w 10842052"/>
              <a:gd name="connsiteY19" fmla="*/ 2094271 h 5178190"/>
              <a:gd name="connsiteX20" fmla="*/ 1875032 w 10842052"/>
              <a:gd name="connsiteY20" fmla="*/ 2212258 h 5178190"/>
              <a:gd name="connsiteX21" fmla="*/ 1904529 w 10842052"/>
              <a:gd name="connsiteY21" fmla="*/ 2315497 h 5178190"/>
              <a:gd name="connsiteX22" fmla="*/ 1919277 w 10842052"/>
              <a:gd name="connsiteY22" fmla="*/ 2359742 h 5178190"/>
              <a:gd name="connsiteX23" fmla="*/ 1904529 w 10842052"/>
              <a:gd name="connsiteY23" fmla="*/ 2580968 h 5178190"/>
              <a:gd name="connsiteX24" fmla="*/ 1875032 w 10842052"/>
              <a:gd name="connsiteY24" fmla="*/ 2625213 h 5178190"/>
              <a:gd name="connsiteX25" fmla="*/ 1845535 w 10842052"/>
              <a:gd name="connsiteY25" fmla="*/ 2698955 h 5178190"/>
              <a:gd name="connsiteX26" fmla="*/ 1757045 w 10842052"/>
              <a:gd name="connsiteY26" fmla="*/ 2802194 h 5178190"/>
              <a:gd name="connsiteX27" fmla="*/ 1668555 w 10842052"/>
              <a:gd name="connsiteY27" fmla="*/ 2905432 h 5178190"/>
              <a:gd name="connsiteX28" fmla="*/ 1506322 w 10842052"/>
              <a:gd name="connsiteY28" fmla="*/ 2993923 h 5178190"/>
              <a:gd name="connsiteX29" fmla="*/ 1432581 w 10842052"/>
              <a:gd name="connsiteY29" fmla="*/ 3067665 h 5178190"/>
              <a:gd name="connsiteX30" fmla="*/ 1299845 w 10842052"/>
              <a:gd name="connsiteY30" fmla="*/ 3170903 h 5178190"/>
              <a:gd name="connsiteX31" fmla="*/ 1285097 w 10842052"/>
              <a:gd name="connsiteY31" fmla="*/ 3215148 h 5178190"/>
              <a:gd name="connsiteX32" fmla="*/ 1211355 w 10842052"/>
              <a:gd name="connsiteY32" fmla="*/ 3303639 h 5178190"/>
              <a:gd name="connsiteX33" fmla="*/ 1196606 w 10842052"/>
              <a:gd name="connsiteY33" fmla="*/ 3377381 h 5178190"/>
              <a:gd name="connsiteX34" fmla="*/ 1167110 w 10842052"/>
              <a:gd name="connsiteY34" fmla="*/ 3436374 h 5178190"/>
              <a:gd name="connsiteX35" fmla="*/ 1181858 w 10842052"/>
              <a:gd name="connsiteY35" fmla="*/ 3539613 h 5178190"/>
              <a:gd name="connsiteX36" fmla="*/ 1255600 w 10842052"/>
              <a:gd name="connsiteY36" fmla="*/ 3613355 h 5178190"/>
              <a:gd name="connsiteX37" fmla="*/ 1329342 w 10842052"/>
              <a:gd name="connsiteY37" fmla="*/ 3657600 h 5178190"/>
              <a:gd name="connsiteX38" fmla="*/ 1373587 w 10842052"/>
              <a:gd name="connsiteY38" fmla="*/ 3716594 h 5178190"/>
              <a:gd name="connsiteX39" fmla="*/ 1476826 w 10842052"/>
              <a:gd name="connsiteY39" fmla="*/ 3760839 h 5178190"/>
              <a:gd name="connsiteX40" fmla="*/ 1624310 w 10842052"/>
              <a:gd name="connsiteY40" fmla="*/ 3805084 h 5178190"/>
              <a:gd name="connsiteX41" fmla="*/ 1860284 w 10842052"/>
              <a:gd name="connsiteY41" fmla="*/ 3790335 h 5178190"/>
              <a:gd name="connsiteX42" fmla="*/ 1978271 w 10842052"/>
              <a:gd name="connsiteY42" fmla="*/ 3731342 h 5178190"/>
              <a:gd name="connsiteX43" fmla="*/ 2081510 w 10842052"/>
              <a:gd name="connsiteY43" fmla="*/ 3672348 h 5178190"/>
              <a:gd name="connsiteX44" fmla="*/ 2125755 w 10842052"/>
              <a:gd name="connsiteY44" fmla="*/ 3628103 h 5178190"/>
              <a:gd name="connsiteX45" fmla="*/ 2346981 w 10842052"/>
              <a:gd name="connsiteY45" fmla="*/ 3465871 h 5178190"/>
              <a:gd name="connsiteX46" fmla="*/ 2435471 w 10842052"/>
              <a:gd name="connsiteY46" fmla="*/ 3421626 h 5178190"/>
              <a:gd name="connsiteX47" fmla="*/ 2494464 w 10842052"/>
              <a:gd name="connsiteY47" fmla="*/ 3377381 h 5178190"/>
              <a:gd name="connsiteX48" fmla="*/ 2612452 w 10842052"/>
              <a:gd name="connsiteY48" fmla="*/ 3347884 h 5178190"/>
              <a:gd name="connsiteX49" fmla="*/ 2730439 w 10842052"/>
              <a:gd name="connsiteY49" fmla="*/ 3318387 h 5178190"/>
              <a:gd name="connsiteX50" fmla="*/ 2922168 w 10842052"/>
              <a:gd name="connsiteY50" fmla="*/ 3333135 h 5178190"/>
              <a:gd name="connsiteX51" fmla="*/ 2966413 w 10842052"/>
              <a:gd name="connsiteY51" fmla="*/ 3347884 h 5178190"/>
              <a:gd name="connsiteX52" fmla="*/ 3010658 w 10842052"/>
              <a:gd name="connsiteY52" fmla="*/ 3451123 h 5178190"/>
              <a:gd name="connsiteX53" fmla="*/ 2995910 w 10842052"/>
              <a:gd name="connsiteY53" fmla="*/ 3672348 h 5178190"/>
              <a:gd name="connsiteX54" fmla="*/ 2981161 w 10842052"/>
              <a:gd name="connsiteY54" fmla="*/ 3731342 h 5178190"/>
              <a:gd name="connsiteX55" fmla="*/ 2936916 w 10842052"/>
              <a:gd name="connsiteY55" fmla="*/ 3790335 h 5178190"/>
              <a:gd name="connsiteX56" fmla="*/ 2907419 w 10842052"/>
              <a:gd name="connsiteY56" fmla="*/ 3834581 h 5178190"/>
              <a:gd name="connsiteX57" fmla="*/ 2848426 w 10842052"/>
              <a:gd name="connsiteY57" fmla="*/ 3908323 h 5178190"/>
              <a:gd name="connsiteX58" fmla="*/ 2818929 w 10842052"/>
              <a:gd name="connsiteY58" fmla="*/ 3952568 h 5178190"/>
              <a:gd name="connsiteX59" fmla="*/ 2759935 w 10842052"/>
              <a:gd name="connsiteY59" fmla="*/ 4011561 h 5178190"/>
              <a:gd name="connsiteX60" fmla="*/ 2671445 w 10842052"/>
              <a:gd name="connsiteY60" fmla="*/ 4129548 h 5178190"/>
              <a:gd name="connsiteX61" fmla="*/ 2597703 w 10842052"/>
              <a:gd name="connsiteY61" fmla="*/ 4247535 h 5178190"/>
              <a:gd name="connsiteX62" fmla="*/ 2582955 w 10842052"/>
              <a:gd name="connsiteY62" fmla="*/ 4321277 h 5178190"/>
              <a:gd name="connsiteX63" fmla="*/ 2627200 w 10842052"/>
              <a:gd name="connsiteY63" fmla="*/ 4454013 h 5178190"/>
              <a:gd name="connsiteX64" fmla="*/ 2671445 w 10842052"/>
              <a:gd name="connsiteY64" fmla="*/ 4572000 h 5178190"/>
              <a:gd name="connsiteX65" fmla="*/ 2700942 w 10842052"/>
              <a:gd name="connsiteY65" fmla="*/ 4630994 h 5178190"/>
              <a:gd name="connsiteX66" fmla="*/ 2951664 w 10842052"/>
              <a:gd name="connsiteY66" fmla="*/ 4778477 h 5178190"/>
              <a:gd name="connsiteX67" fmla="*/ 3010658 w 10842052"/>
              <a:gd name="connsiteY67" fmla="*/ 4793226 h 5178190"/>
              <a:gd name="connsiteX68" fmla="*/ 3187639 w 10842052"/>
              <a:gd name="connsiteY68" fmla="*/ 4807974 h 5178190"/>
              <a:gd name="connsiteX69" fmla="*/ 3231884 w 10842052"/>
              <a:gd name="connsiteY69" fmla="*/ 4822723 h 5178190"/>
              <a:gd name="connsiteX70" fmla="*/ 3807071 w 10842052"/>
              <a:gd name="connsiteY70" fmla="*/ 4822723 h 5178190"/>
              <a:gd name="connsiteX71" fmla="*/ 4043045 w 10842052"/>
              <a:gd name="connsiteY71" fmla="*/ 4778477 h 5178190"/>
              <a:gd name="connsiteX72" fmla="*/ 4116787 w 10842052"/>
              <a:gd name="connsiteY72" fmla="*/ 4748981 h 5178190"/>
              <a:gd name="connsiteX73" fmla="*/ 4220026 w 10842052"/>
              <a:gd name="connsiteY73" fmla="*/ 4704735 h 5178190"/>
              <a:gd name="connsiteX74" fmla="*/ 4249522 w 10842052"/>
              <a:gd name="connsiteY74" fmla="*/ 4660490 h 5178190"/>
              <a:gd name="connsiteX75" fmla="*/ 4338013 w 10842052"/>
              <a:gd name="connsiteY75" fmla="*/ 4542503 h 5178190"/>
              <a:gd name="connsiteX76" fmla="*/ 4352761 w 10842052"/>
              <a:gd name="connsiteY76" fmla="*/ 4409768 h 5178190"/>
              <a:gd name="connsiteX77" fmla="*/ 4367510 w 10842052"/>
              <a:gd name="connsiteY77" fmla="*/ 4247535 h 5178190"/>
              <a:gd name="connsiteX78" fmla="*/ 4352761 w 10842052"/>
              <a:gd name="connsiteY78" fmla="*/ 4026310 h 5178190"/>
              <a:gd name="connsiteX79" fmla="*/ 4338013 w 10842052"/>
              <a:gd name="connsiteY79" fmla="*/ 3937819 h 5178190"/>
              <a:gd name="connsiteX80" fmla="*/ 4293768 w 10842052"/>
              <a:gd name="connsiteY80" fmla="*/ 3864077 h 5178190"/>
              <a:gd name="connsiteX81" fmla="*/ 4249522 w 10842052"/>
              <a:gd name="connsiteY81" fmla="*/ 3760839 h 5178190"/>
              <a:gd name="connsiteX82" fmla="*/ 4161032 w 10842052"/>
              <a:gd name="connsiteY82" fmla="*/ 3642852 h 5178190"/>
              <a:gd name="connsiteX83" fmla="*/ 4102039 w 10842052"/>
              <a:gd name="connsiteY83" fmla="*/ 3539613 h 5178190"/>
              <a:gd name="connsiteX84" fmla="*/ 4102039 w 10842052"/>
              <a:gd name="connsiteY84" fmla="*/ 3392129 h 5178190"/>
              <a:gd name="connsiteX85" fmla="*/ 4293768 w 10842052"/>
              <a:gd name="connsiteY85" fmla="*/ 3259394 h 5178190"/>
              <a:gd name="connsiteX86" fmla="*/ 4367510 w 10842052"/>
              <a:gd name="connsiteY86" fmla="*/ 3229897 h 5178190"/>
              <a:gd name="connsiteX87" fmla="*/ 4470748 w 10842052"/>
              <a:gd name="connsiteY87" fmla="*/ 3215148 h 5178190"/>
              <a:gd name="connsiteX88" fmla="*/ 4854206 w 10842052"/>
              <a:gd name="connsiteY88" fmla="*/ 3274142 h 5178190"/>
              <a:gd name="connsiteX89" fmla="*/ 5016439 w 10842052"/>
              <a:gd name="connsiteY89" fmla="*/ 3392129 h 5178190"/>
              <a:gd name="connsiteX90" fmla="*/ 5134426 w 10842052"/>
              <a:gd name="connsiteY90" fmla="*/ 3524865 h 5178190"/>
              <a:gd name="connsiteX91" fmla="*/ 5178671 w 10842052"/>
              <a:gd name="connsiteY91" fmla="*/ 3613355 h 5178190"/>
              <a:gd name="connsiteX92" fmla="*/ 5281910 w 10842052"/>
              <a:gd name="connsiteY92" fmla="*/ 3790335 h 5178190"/>
              <a:gd name="connsiteX93" fmla="*/ 5355652 w 10842052"/>
              <a:gd name="connsiteY93" fmla="*/ 3967316 h 5178190"/>
              <a:gd name="connsiteX94" fmla="*/ 5370400 w 10842052"/>
              <a:gd name="connsiteY94" fmla="*/ 4055806 h 5178190"/>
              <a:gd name="connsiteX95" fmla="*/ 5385148 w 10842052"/>
              <a:gd name="connsiteY95" fmla="*/ 4365523 h 5178190"/>
              <a:gd name="connsiteX96" fmla="*/ 5414645 w 10842052"/>
              <a:gd name="connsiteY96" fmla="*/ 4454013 h 5178190"/>
              <a:gd name="connsiteX97" fmla="*/ 5444142 w 10842052"/>
              <a:gd name="connsiteY97" fmla="*/ 4527755 h 5178190"/>
              <a:gd name="connsiteX98" fmla="*/ 5576877 w 10842052"/>
              <a:gd name="connsiteY98" fmla="*/ 4704735 h 5178190"/>
              <a:gd name="connsiteX99" fmla="*/ 5680116 w 10842052"/>
              <a:gd name="connsiteY99" fmla="*/ 4807974 h 5178190"/>
              <a:gd name="connsiteX100" fmla="*/ 5739110 w 10842052"/>
              <a:gd name="connsiteY100" fmla="*/ 4881716 h 5178190"/>
              <a:gd name="connsiteX101" fmla="*/ 6166813 w 10842052"/>
              <a:gd name="connsiteY101" fmla="*/ 5073445 h 5178190"/>
              <a:gd name="connsiteX102" fmla="*/ 6211058 w 10842052"/>
              <a:gd name="connsiteY102" fmla="*/ 5088194 h 5178190"/>
              <a:gd name="connsiteX103" fmla="*/ 6373290 w 10842052"/>
              <a:gd name="connsiteY103" fmla="*/ 5102942 h 5178190"/>
              <a:gd name="connsiteX104" fmla="*/ 6845239 w 10842052"/>
              <a:gd name="connsiteY104" fmla="*/ 5058697 h 5178190"/>
              <a:gd name="connsiteX105" fmla="*/ 7007471 w 10842052"/>
              <a:gd name="connsiteY105" fmla="*/ 5029200 h 5178190"/>
              <a:gd name="connsiteX106" fmla="*/ 7154955 w 10842052"/>
              <a:gd name="connsiteY106" fmla="*/ 4955458 h 5178190"/>
              <a:gd name="connsiteX107" fmla="*/ 7376181 w 10842052"/>
              <a:gd name="connsiteY107" fmla="*/ 4822723 h 5178190"/>
              <a:gd name="connsiteX108" fmla="*/ 7420426 w 10842052"/>
              <a:gd name="connsiteY108" fmla="*/ 4748981 h 5178190"/>
              <a:gd name="connsiteX109" fmla="*/ 7494168 w 10842052"/>
              <a:gd name="connsiteY109" fmla="*/ 4645742 h 5178190"/>
              <a:gd name="connsiteX110" fmla="*/ 7508916 w 10842052"/>
              <a:gd name="connsiteY110" fmla="*/ 4557252 h 5178190"/>
              <a:gd name="connsiteX111" fmla="*/ 7479419 w 10842052"/>
              <a:gd name="connsiteY111" fmla="*/ 4409768 h 5178190"/>
              <a:gd name="connsiteX112" fmla="*/ 7376181 w 10842052"/>
              <a:gd name="connsiteY112" fmla="*/ 4247535 h 5178190"/>
              <a:gd name="connsiteX113" fmla="*/ 7081213 w 10842052"/>
              <a:gd name="connsiteY113" fmla="*/ 3937819 h 5178190"/>
              <a:gd name="connsiteX114" fmla="*/ 6859987 w 10842052"/>
              <a:gd name="connsiteY114" fmla="*/ 3746090 h 5178190"/>
              <a:gd name="connsiteX115" fmla="*/ 6638761 w 10842052"/>
              <a:gd name="connsiteY115" fmla="*/ 3583858 h 5178190"/>
              <a:gd name="connsiteX116" fmla="*/ 6579768 w 10842052"/>
              <a:gd name="connsiteY116" fmla="*/ 3510116 h 5178190"/>
              <a:gd name="connsiteX117" fmla="*/ 6594516 w 10842052"/>
              <a:gd name="connsiteY117" fmla="*/ 3333135 h 5178190"/>
              <a:gd name="connsiteX118" fmla="*/ 6712503 w 10842052"/>
              <a:gd name="connsiteY118" fmla="*/ 3200400 h 5178190"/>
              <a:gd name="connsiteX119" fmla="*/ 6786245 w 10842052"/>
              <a:gd name="connsiteY119" fmla="*/ 3185652 h 5178190"/>
              <a:gd name="connsiteX120" fmla="*/ 6874735 w 10842052"/>
              <a:gd name="connsiteY120" fmla="*/ 3156155 h 5178190"/>
              <a:gd name="connsiteX121" fmla="*/ 7095961 w 10842052"/>
              <a:gd name="connsiteY121" fmla="*/ 3170903 h 5178190"/>
              <a:gd name="connsiteX122" fmla="*/ 7243445 w 10842052"/>
              <a:gd name="connsiteY122" fmla="*/ 3244645 h 5178190"/>
              <a:gd name="connsiteX123" fmla="*/ 7685897 w 10842052"/>
              <a:gd name="connsiteY123" fmla="*/ 3524865 h 5178190"/>
              <a:gd name="connsiteX124" fmla="*/ 7995613 w 10842052"/>
              <a:gd name="connsiteY124" fmla="*/ 3760839 h 5178190"/>
              <a:gd name="connsiteX125" fmla="*/ 8113600 w 10842052"/>
              <a:gd name="connsiteY125" fmla="*/ 3893574 h 5178190"/>
              <a:gd name="connsiteX126" fmla="*/ 8290581 w 10842052"/>
              <a:gd name="connsiteY126" fmla="*/ 4114800 h 5178190"/>
              <a:gd name="connsiteX127" fmla="*/ 8379071 w 10842052"/>
              <a:gd name="connsiteY127" fmla="*/ 4262284 h 5178190"/>
              <a:gd name="connsiteX128" fmla="*/ 8452813 w 10842052"/>
              <a:gd name="connsiteY128" fmla="*/ 4439265 h 5178190"/>
              <a:gd name="connsiteX129" fmla="*/ 8556052 w 10842052"/>
              <a:gd name="connsiteY129" fmla="*/ 4616245 h 5178190"/>
              <a:gd name="connsiteX130" fmla="*/ 8659290 w 10842052"/>
              <a:gd name="connsiteY130" fmla="*/ 4734232 h 5178190"/>
              <a:gd name="connsiteX131" fmla="*/ 8718284 w 10842052"/>
              <a:gd name="connsiteY131" fmla="*/ 4807974 h 5178190"/>
              <a:gd name="connsiteX132" fmla="*/ 8836271 w 10842052"/>
              <a:gd name="connsiteY132" fmla="*/ 4896465 h 5178190"/>
              <a:gd name="connsiteX133" fmla="*/ 8983755 w 10842052"/>
              <a:gd name="connsiteY133" fmla="*/ 5014452 h 5178190"/>
              <a:gd name="connsiteX134" fmla="*/ 9042748 w 10842052"/>
              <a:gd name="connsiteY134" fmla="*/ 5043948 h 5178190"/>
              <a:gd name="connsiteX135" fmla="*/ 9145987 w 10842052"/>
              <a:gd name="connsiteY135" fmla="*/ 5102942 h 5178190"/>
              <a:gd name="connsiteX136" fmla="*/ 9190232 w 10842052"/>
              <a:gd name="connsiteY136" fmla="*/ 5117690 h 5178190"/>
              <a:gd name="connsiteX137" fmla="*/ 9322968 w 10842052"/>
              <a:gd name="connsiteY137" fmla="*/ 5147187 h 5178190"/>
              <a:gd name="connsiteX138" fmla="*/ 9558942 w 10842052"/>
              <a:gd name="connsiteY138" fmla="*/ 5176684 h 5178190"/>
              <a:gd name="connsiteX139" fmla="*/ 9839161 w 10842052"/>
              <a:gd name="connsiteY139" fmla="*/ 5161935 h 5178190"/>
              <a:gd name="connsiteX140" fmla="*/ 10296361 w 10842052"/>
              <a:gd name="connsiteY140" fmla="*/ 4999703 h 5178190"/>
              <a:gd name="connsiteX141" fmla="*/ 10488090 w 10842052"/>
              <a:gd name="connsiteY141" fmla="*/ 4925961 h 5178190"/>
              <a:gd name="connsiteX142" fmla="*/ 10591329 w 10842052"/>
              <a:gd name="connsiteY142" fmla="*/ 4866968 h 5178190"/>
              <a:gd name="connsiteX143" fmla="*/ 10665071 w 10842052"/>
              <a:gd name="connsiteY143" fmla="*/ 4793226 h 5178190"/>
              <a:gd name="connsiteX144" fmla="*/ 10842052 w 10842052"/>
              <a:gd name="connsiteY144" fmla="*/ 4557252 h 5178190"/>
              <a:gd name="connsiteX145" fmla="*/ 10797806 w 10842052"/>
              <a:gd name="connsiteY145" fmla="*/ 4336026 h 5178190"/>
              <a:gd name="connsiteX146" fmla="*/ 10561832 w 10842052"/>
              <a:gd name="connsiteY146" fmla="*/ 4114800 h 5178190"/>
              <a:gd name="connsiteX147" fmla="*/ 10399600 w 10842052"/>
              <a:gd name="connsiteY147" fmla="*/ 4011561 h 5178190"/>
              <a:gd name="connsiteX148" fmla="*/ 10222619 w 10842052"/>
              <a:gd name="connsiteY148" fmla="*/ 3923071 h 5178190"/>
              <a:gd name="connsiteX149" fmla="*/ 10119381 w 10842052"/>
              <a:gd name="connsiteY149" fmla="*/ 3864077 h 5178190"/>
              <a:gd name="connsiteX150" fmla="*/ 10016142 w 10842052"/>
              <a:gd name="connsiteY150" fmla="*/ 3819832 h 5178190"/>
              <a:gd name="connsiteX151" fmla="*/ 9868658 w 10842052"/>
              <a:gd name="connsiteY151" fmla="*/ 3746090 h 5178190"/>
              <a:gd name="connsiteX152" fmla="*/ 9721174 w 10842052"/>
              <a:gd name="connsiteY152" fmla="*/ 3657600 h 5178190"/>
              <a:gd name="connsiteX153" fmla="*/ 9544193 w 10842052"/>
              <a:gd name="connsiteY153" fmla="*/ 3598606 h 5178190"/>
              <a:gd name="connsiteX154" fmla="*/ 9367213 w 10842052"/>
              <a:gd name="connsiteY154" fmla="*/ 3524865 h 5178190"/>
              <a:gd name="connsiteX155" fmla="*/ 9293471 w 10842052"/>
              <a:gd name="connsiteY155" fmla="*/ 3495368 h 5178190"/>
              <a:gd name="connsiteX156" fmla="*/ 9249226 w 10842052"/>
              <a:gd name="connsiteY156" fmla="*/ 3451123 h 5178190"/>
              <a:gd name="connsiteX157" fmla="*/ 9190232 w 10842052"/>
              <a:gd name="connsiteY157" fmla="*/ 3406877 h 5178190"/>
              <a:gd name="connsiteX158" fmla="*/ 9131239 w 10842052"/>
              <a:gd name="connsiteY158" fmla="*/ 3318387 h 5178190"/>
              <a:gd name="connsiteX159" fmla="*/ 9101742 w 10842052"/>
              <a:gd name="connsiteY159" fmla="*/ 3215148 h 5178190"/>
              <a:gd name="connsiteX160" fmla="*/ 9131239 w 10842052"/>
              <a:gd name="connsiteY160" fmla="*/ 3097161 h 5178190"/>
              <a:gd name="connsiteX161" fmla="*/ 9175484 w 10842052"/>
              <a:gd name="connsiteY161" fmla="*/ 3052916 h 5178190"/>
              <a:gd name="connsiteX162" fmla="*/ 9293471 w 10842052"/>
              <a:gd name="connsiteY162" fmla="*/ 2979174 h 5178190"/>
              <a:gd name="connsiteX163" fmla="*/ 9735922 w 10842052"/>
              <a:gd name="connsiteY163" fmla="*/ 3008671 h 5178190"/>
              <a:gd name="connsiteX164" fmla="*/ 9809664 w 10842052"/>
              <a:gd name="connsiteY164" fmla="*/ 3023419 h 5178190"/>
              <a:gd name="connsiteX165" fmla="*/ 10148877 w 10842052"/>
              <a:gd name="connsiteY165" fmla="*/ 3052916 h 5178190"/>
              <a:gd name="connsiteX166" fmla="*/ 10325858 w 10842052"/>
              <a:gd name="connsiteY166" fmla="*/ 3038168 h 5178190"/>
              <a:gd name="connsiteX167" fmla="*/ 10443845 w 10842052"/>
              <a:gd name="connsiteY167" fmla="*/ 2979174 h 5178190"/>
              <a:gd name="connsiteX168" fmla="*/ 10488090 w 10842052"/>
              <a:gd name="connsiteY168" fmla="*/ 2934929 h 5178190"/>
              <a:gd name="connsiteX169" fmla="*/ 10547084 w 10842052"/>
              <a:gd name="connsiteY169" fmla="*/ 2846439 h 5178190"/>
              <a:gd name="connsiteX170" fmla="*/ 10561832 w 10842052"/>
              <a:gd name="connsiteY170" fmla="*/ 2802194 h 5178190"/>
              <a:gd name="connsiteX171" fmla="*/ 10576581 w 10842052"/>
              <a:gd name="connsiteY171" fmla="*/ 2743200 h 5178190"/>
              <a:gd name="connsiteX172" fmla="*/ 10635574 w 10842052"/>
              <a:gd name="connsiteY172" fmla="*/ 2625213 h 5178190"/>
              <a:gd name="connsiteX173" fmla="*/ 10650322 w 10842052"/>
              <a:gd name="connsiteY173" fmla="*/ 2551471 h 5178190"/>
              <a:gd name="connsiteX174" fmla="*/ 10591329 w 10842052"/>
              <a:gd name="connsiteY174" fmla="*/ 2477729 h 5178190"/>
              <a:gd name="connsiteX175" fmla="*/ 10266864 w 10842052"/>
              <a:gd name="connsiteY175" fmla="*/ 2315497 h 5178190"/>
              <a:gd name="connsiteX176" fmla="*/ 10030890 w 10842052"/>
              <a:gd name="connsiteY176" fmla="*/ 2241755 h 5178190"/>
              <a:gd name="connsiteX177" fmla="*/ 9794916 w 10842052"/>
              <a:gd name="connsiteY177" fmla="*/ 2212258 h 5178190"/>
              <a:gd name="connsiteX178" fmla="*/ 9691677 w 10842052"/>
              <a:gd name="connsiteY178" fmla="*/ 2182761 h 5178190"/>
              <a:gd name="connsiteX179" fmla="*/ 9544193 w 10842052"/>
              <a:gd name="connsiteY179" fmla="*/ 2153265 h 5178190"/>
              <a:gd name="connsiteX180" fmla="*/ 9440955 w 10842052"/>
              <a:gd name="connsiteY180" fmla="*/ 2094271 h 5178190"/>
              <a:gd name="connsiteX181" fmla="*/ 9396710 w 10842052"/>
              <a:gd name="connsiteY181" fmla="*/ 2050026 h 5178190"/>
              <a:gd name="connsiteX182" fmla="*/ 9367213 w 10842052"/>
              <a:gd name="connsiteY182" fmla="*/ 1961535 h 5178190"/>
              <a:gd name="connsiteX183" fmla="*/ 9396710 w 10842052"/>
              <a:gd name="connsiteY183" fmla="*/ 1799303 h 5178190"/>
              <a:gd name="connsiteX184" fmla="*/ 9426206 w 10842052"/>
              <a:gd name="connsiteY184" fmla="*/ 1755058 h 5178190"/>
              <a:gd name="connsiteX185" fmla="*/ 9470452 w 10842052"/>
              <a:gd name="connsiteY185" fmla="*/ 1696065 h 5178190"/>
              <a:gd name="connsiteX186" fmla="*/ 9647432 w 10842052"/>
              <a:gd name="connsiteY186" fmla="*/ 1592826 h 5178190"/>
              <a:gd name="connsiteX187" fmla="*/ 9794916 w 10842052"/>
              <a:gd name="connsiteY187" fmla="*/ 1533832 h 5178190"/>
              <a:gd name="connsiteX188" fmla="*/ 9898155 w 10842052"/>
              <a:gd name="connsiteY188" fmla="*/ 1504335 h 5178190"/>
              <a:gd name="connsiteX189" fmla="*/ 10075135 w 10842052"/>
              <a:gd name="connsiteY189" fmla="*/ 1460090 h 5178190"/>
              <a:gd name="connsiteX190" fmla="*/ 10222619 w 10842052"/>
              <a:gd name="connsiteY190" fmla="*/ 1401097 h 5178190"/>
              <a:gd name="connsiteX191" fmla="*/ 10311110 w 10842052"/>
              <a:gd name="connsiteY191" fmla="*/ 1327355 h 5178190"/>
              <a:gd name="connsiteX192" fmla="*/ 10355355 w 10842052"/>
              <a:gd name="connsiteY192" fmla="*/ 1297858 h 5178190"/>
              <a:gd name="connsiteX193" fmla="*/ 10384852 w 10842052"/>
              <a:gd name="connsiteY193" fmla="*/ 1224116 h 5178190"/>
              <a:gd name="connsiteX194" fmla="*/ 10488090 w 10842052"/>
              <a:gd name="connsiteY194" fmla="*/ 1002890 h 5178190"/>
              <a:gd name="connsiteX195" fmla="*/ 10517587 w 10842052"/>
              <a:gd name="connsiteY195" fmla="*/ 914400 h 5178190"/>
              <a:gd name="connsiteX196" fmla="*/ 10591329 w 10842052"/>
              <a:gd name="connsiteY196" fmla="*/ 752168 h 5178190"/>
              <a:gd name="connsiteX197" fmla="*/ 10576581 w 10842052"/>
              <a:gd name="connsiteY197" fmla="*/ 486697 h 5178190"/>
              <a:gd name="connsiteX198" fmla="*/ 10488090 w 10842052"/>
              <a:gd name="connsiteY198" fmla="*/ 324465 h 5178190"/>
              <a:gd name="connsiteX199" fmla="*/ 10414348 w 10842052"/>
              <a:gd name="connsiteY199" fmla="*/ 235974 h 5178190"/>
              <a:gd name="connsiteX200" fmla="*/ 10266864 w 10842052"/>
              <a:gd name="connsiteY200" fmla="*/ 191729 h 5178190"/>
              <a:gd name="connsiteX201" fmla="*/ 10148877 w 10842052"/>
              <a:gd name="connsiteY201" fmla="*/ 206477 h 5178190"/>
              <a:gd name="connsiteX202" fmla="*/ 10045639 w 10842052"/>
              <a:gd name="connsiteY202" fmla="*/ 250723 h 5178190"/>
              <a:gd name="connsiteX203" fmla="*/ 9912903 w 10842052"/>
              <a:gd name="connsiteY203" fmla="*/ 427703 h 5178190"/>
              <a:gd name="connsiteX204" fmla="*/ 9824413 w 10842052"/>
              <a:gd name="connsiteY204" fmla="*/ 545690 h 5178190"/>
              <a:gd name="connsiteX205" fmla="*/ 9662181 w 10842052"/>
              <a:gd name="connsiteY205" fmla="*/ 766916 h 5178190"/>
              <a:gd name="connsiteX206" fmla="*/ 9544193 w 10842052"/>
              <a:gd name="connsiteY206" fmla="*/ 914400 h 5178190"/>
              <a:gd name="connsiteX207" fmla="*/ 9485200 w 10842052"/>
              <a:gd name="connsiteY207" fmla="*/ 988142 h 5178190"/>
              <a:gd name="connsiteX208" fmla="*/ 9411458 w 10842052"/>
              <a:gd name="connsiteY208" fmla="*/ 1091381 h 5178190"/>
              <a:gd name="connsiteX209" fmla="*/ 9204981 w 10842052"/>
              <a:gd name="connsiteY209" fmla="*/ 1268361 h 5178190"/>
              <a:gd name="connsiteX210" fmla="*/ 9072245 w 10842052"/>
              <a:gd name="connsiteY210" fmla="*/ 1297858 h 5178190"/>
              <a:gd name="connsiteX211" fmla="*/ 8836271 w 10842052"/>
              <a:gd name="connsiteY211" fmla="*/ 1253613 h 5178190"/>
              <a:gd name="connsiteX212" fmla="*/ 8777277 w 10842052"/>
              <a:gd name="connsiteY212" fmla="*/ 1238865 h 5178190"/>
              <a:gd name="connsiteX213" fmla="*/ 8688787 w 10842052"/>
              <a:gd name="connsiteY213" fmla="*/ 1165123 h 5178190"/>
              <a:gd name="connsiteX214" fmla="*/ 8541303 w 10842052"/>
              <a:gd name="connsiteY214" fmla="*/ 1076632 h 5178190"/>
              <a:gd name="connsiteX215" fmla="*/ 8290581 w 10842052"/>
              <a:gd name="connsiteY215" fmla="*/ 943897 h 5178190"/>
              <a:gd name="connsiteX216" fmla="*/ 8187342 w 10842052"/>
              <a:gd name="connsiteY216" fmla="*/ 855406 h 5178190"/>
              <a:gd name="connsiteX217" fmla="*/ 8054606 w 10842052"/>
              <a:gd name="connsiteY217" fmla="*/ 811161 h 5178190"/>
              <a:gd name="connsiteX218" fmla="*/ 7759639 w 10842052"/>
              <a:gd name="connsiteY218" fmla="*/ 722671 h 5178190"/>
              <a:gd name="connsiteX219" fmla="*/ 7449922 w 10842052"/>
              <a:gd name="connsiteY219" fmla="*/ 752168 h 5178190"/>
              <a:gd name="connsiteX220" fmla="*/ 7110710 w 10842052"/>
              <a:gd name="connsiteY220" fmla="*/ 870155 h 5178190"/>
              <a:gd name="connsiteX221" fmla="*/ 6859987 w 10842052"/>
              <a:gd name="connsiteY221" fmla="*/ 884903 h 5178190"/>
              <a:gd name="connsiteX222" fmla="*/ 6742000 w 10842052"/>
              <a:gd name="connsiteY222" fmla="*/ 943897 h 5178190"/>
              <a:gd name="connsiteX223" fmla="*/ 6712503 w 10842052"/>
              <a:gd name="connsiteY223" fmla="*/ 988142 h 5178190"/>
              <a:gd name="connsiteX224" fmla="*/ 6653510 w 10842052"/>
              <a:gd name="connsiteY224" fmla="*/ 1017639 h 5178190"/>
              <a:gd name="connsiteX225" fmla="*/ 6609264 w 10842052"/>
              <a:gd name="connsiteY225" fmla="*/ 1076632 h 5178190"/>
              <a:gd name="connsiteX226" fmla="*/ 6565019 w 10842052"/>
              <a:gd name="connsiteY226" fmla="*/ 1120877 h 5178190"/>
              <a:gd name="connsiteX227" fmla="*/ 6550271 w 10842052"/>
              <a:gd name="connsiteY227" fmla="*/ 1165123 h 5178190"/>
              <a:gd name="connsiteX228" fmla="*/ 6506026 w 10842052"/>
              <a:gd name="connsiteY228" fmla="*/ 1238865 h 5178190"/>
              <a:gd name="connsiteX229" fmla="*/ 6461781 w 10842052"/>
              <a:gd name="connsiteY229" fmla="*/ 1342103 h 5178190"/>
              <a:gd name="connsiteX230" fmla="*/ 6417535 w 10842052"/>
              <a:gd name="connsiteY230" fmla="*/ 1460090 h 5178190"/>
              <a:gd name="connsiteX231" fmla="*/ 6388039 w 10842052"/>
              <a:gd name="connsiteY231" fmla="*/ 1504335 h 5178190"/>
              <a:gd name="connsiteX232" fmla="*/ 6299548 w 10842052"/>
              <a:gd name="connsiteY232" fmla="*/ 1607574 h 5178190"/>
              <a:gd name="connsiteX233" fmla="*/ 6196310 w 10842052"/>
              <a:gd name="connsiteY233" fmla="*/ 1622323 h 5178190"/>
              <a:gd name="connsiteX234" fmla="*/ 5886593 w 10842052"/>
              <a:gd name="connsiteY234" fmla="*/ 1607574 h 5178190"/>
              <a:gd name="connsiteX235" fmla="*/ 5812852 w 10842052"/>
              <a:gd name="connsiteY235" fmla="*/ 1592826 h 5178190"/>
              <a:gd name="connsiteX236" fmla="*/ 5724361 w 10842052"/>
              <a:gd name="connsiteY236" fmla="*/ 1548581 h 5178190"/>
              <a:gd name="connsiteX237" fmla="*/ 5591626 w 10842052"/>
              <a:gd name="connsiteY237" fmla="*/ 1460090 h 5178190"/>
              <a:gd name="connsiteX238" fmla="*/ 5503135 w 10842052"/>
              <a:gd name="connsiteY238" fmla="*/ 1327355 h 5178190"/>
              <a:gd name="connsiteX239" fmla="*/ 5429393 w 10842052"/>
              <a:gd name="connsiteY239" fmla="*/ 1150374 h 5178190"/>
              <a:gd name="connsiteX240" fmla="*/ 5399897 w 10842052"/>
              <a:gd name="connsiteY240" fmla="*/ 1091381 h 5178190"/>
              <a:gd name="connsiteX241" fmla="*/ 5370400 w 10842052"/>
              <a:gd name="connsiteY241" fmla="*/ 1017639 h 5178190"/>
              <a:gd name="connsiteX242" fmla="*/ 5281910 w 10842052"/>
              <a:gd name="connsiteY242" fmla="*/ 899652 h 5178190"/>
              <a:gd name="connsiteX243" fmla="*/ 5149174 w 10842052"/>
              <a:gd name="connsiteY243" fmla="*/ 766916 h 5178190"/>
              <a:gd name="connsiteX244" fmla="*/ 5001690 w 10842052"/>
              <a:gd name="connsiteY244" fmla="*/ 722671 h 5178190"/>
              <a:gd name="connsiteX245" fmla="*/ 4927948 w 10842052"/>
              <a:gd name="connsiteY245" fmla="*/ 693174 h 5178190"/>
              <a:gd name="connsiteX246" fmla="*/ 4706722 w 10842052"/>
              <a:gd name="connsiteY246" fmla="*/ 648929 h 5178190"/>
              <a:gd name="connsiteX247" fmla="*/ 4397006 w 10842052"/>
              <a:gd name="connsiteY247" fmla="*/ 604684 h 5178190"/>
              <a:gd name="connsiteX248" fmla="*/ 4234774 w 10842052"/>
              <a:gd name="connsiteY248" fmla="*/ 619432 h 5178190"/>
              <a:gd name="connsiteX249" fmla="*/ 4161032 w 10842052"/>
              <a:gd name="connsiteY249" fmla="*/ 678426 h 5178190"/>
              <a:gd name="connsiteX250" fmla="*/ 4043045 w 10842052"/>
              <a:gd name="connsiteY250" fmla="*/ 811161 h 5178190"/>
              <a:gd name="connsiteX251" fmla="*/ 4013548 w 10842052"/>
              <a:gd name="connsiteY251" fmla="*/ 1002890 h 5178190"/>
              <a:gd name="connsiteX252" fmla="*/ 3998800 w 10842052"/>
              <a:gd name="connsiteY252" fmla="*/ 1076632 h 5178190"/>
              <a:gd name="connsiteX253" fmla="*/ 3954555 w 10842052"/>
              <a:gd name="connsiteY253" fmla="*/ 1165123 h 5178190"/>
              <a:gd name="connsiteX254" fmla="*/ 3910310 w 10842052"/>
              <a:gd name="connsiteY254" fmla="*/ 1238865 h 5178190"/>
              <a:gd name="connsiteX255" fmla="*/ 3792322 w 10842052"/>
              <a:gd name="connsiteY255" fmla="*/ 1297858 h 5178190"/>
              <a:gd name="connsiteX256" fmla="*/ 3364619 w 10842052"/>
              <a:gd name="connsiteY256" fmla="*/ 1268361 h 5178190"/>
              <a:gd name="connsiteX257" fmla="*/ 3010658 w 10842052"/>
              <a:gd name="connsiteY257" fmla="*/ 1150374 h 5178190"/>
              <a:gd name="connsiteX258" fmla="*/ 2936916 w 10842052"/>
              <a:gd name="connsiteY258" fmla="*/ 1135626 h 5178190"/>
              <a:gd name="connsiteX259" fmla="*/ 2877922 w 10842052"/>
              <a:gd name="connsiteY259" fmla="*/ 1076632 h 5178190"/>
              <a:gd name="connsiteX260" fmla="*/ 2848426 w 10842052"/>
              <a:gd name="connsiteY260" fmla="*/ 1032387 h 5178190"/>
              <a:gd name="connsiteX261" fmla="*/ 2789432 w 10842052"/>
              <a:gd name="connsiteY261" fmla="*/ 958645 h 5178190"/>
              <a:gd name="connsiteX262" fmla="*/ 2759935 w 10842052"/>
              <a:gd name="connsiteY262" fmla="*/ 855406 h 5178190"/>
              <a:gd name="connsiteX263" fmla="*/ 2745187 w 10842052"/>
              <a:gd name="connsiteY263" fmla="*/ 604684 h 5178190"/>
              <a:gd name="connsiteX264" fmla="*/ 2686193 w 10842052"/>
              <a:gd name="connsiteY264" fmla="*/ 575187 h 5178190"/>
              <a:gd name="connsiteX265" fmla="*/ 2582955 w 10842052"/>
              <a:gd name="connsiteY265" fmla="*/ 516194 h 5178190"/>
              <a:gd name="connsiteX266" fmla="*/ 2479716 w 10842052"/>
              <a:gd name="connsiteY266" fmla="*/ 471948 h 5178190"/>
              <a:gd name="connsiteX267" fmla="*/ 2243742 w 10842052"/>
              <a:gd name="connsiteY267" fmla="*/ 442452 h 5178190"/>
              <a:gd name="connsiteX268" fmla="*/ 2022516 w 10842052"/>
              <a:gd name="connsiteY268" fmla="*/ 457200 h 5178190"/>
              <a:gd name="connsiteX269" fmla="*/ 1993019 w 10842052"/>
              <a:gd name="connsiteY269" fmla="*/ 516194 h 5178190"/>
              <a:gd name="connsiteX270" fmla="*/ 1919277 w 10842052"/>
              <a:gd name="connsiteY270" fmla="*/ 604684 h 5178190"/>
              <a:gd name="connsiteX271" fmla="*/ 1845535 w 10842052"/>
              <a:gd name="connsiteY271" fmla="*/ 766916 h 5178190"/>
              <a:gd name="connsiteX272" fmla="*/ 1830787 w 10842052"/>
              <a:gd name="connsiteY272" fmla="*/ 811161 h 5178190"/>
              <a:gd name="connsiteX273" fmla="*/ 1727548 w 10842052"/>
              <a:gd name="connsiteY273" fmla="*/ 929148 h 5178190"/>
              <a:gd name="connsiteX274" fmla="*/ 1624310 w 10842052"/>
              <a:gd name="connsiteY274" fmla="*/ 958645 h 5178190"/>
              <a:gd name="connsiteX275" fmla="*/ 1432581 w 10842052"/>
              <a:gd name="connsiteY275" fmla="*/ 943897 h 5178190"/>
              <a:gd name="connsiteX276" fmla="*/ 1329342 w 10842052"/>
              <a:gd name="connsiteY276" fmla="*/ 870155 h 5178190"/>
              <a:gd name="connsiteX277" fmla="*/ 1299845 w 10842052"/>
              <a:gd name="connsiteY277" fmla="*/ 825910 h 5178190"/>
              <a:gd name="connsiteX278" fmla="*/ 1255600 w 10842052"/>
              <a:gd name="connsiteY278" fmla="*/ 796413 h 5178190"/>
              <a:gd name="connsiteX279" fmla="*/ 1211355 w 10842052"/>
              <a:gd name="connsiteY279" fmla="*/ 752168 h 5178190"/>
              <a:gd name="connsiteX280" fmla="*/ 1211355 w 10842052"/>
              <a:gd name="connsiteY280" fmla="*/ 560439 h 5178190"/>
              <a:gd name="connsiteX281" fmla="*/ 1240852 w 10842052"/>
              <a:gd name="connsiteY281" fmla="*/ 516194 h 5178190"/>
              <a:gd name="connsiteX282" fmla="*/ 1270348 w 10842052"/>
              <a:gd name="connsiteY282" fmla="*/ 442452 h 5178190"/>
              <a:gd name="connsiteX283" fmla="*/ 1299845 w 10842052"/>
              <a:gd name="connsiteY283" fmla="*/ 398206 h 5178190"/>
              <a:gd name="connsiteX284" fmla="*/ 1344090 w 10842052"/>
              <a:gd name="connsiteY284" fmla="*/ 294968 h 5178190"/>
              <a:gd name="connsiteX285" fmla="*/ 1329342 w 10842052"/>
              <a:gd name="connsiteY285" fmla="*/ 103239 h 5178190"/>
              <a:gd name="connsiteX286" fmla="*/ 1285097 w 10842052"/>
              <a:gd name="connsiteY286" fmla="*/ 73742 h 5178190"/>
              <a:gd name="connsiteX287" fmla="*/ 1240852 w 10842052"/>
              <a:gd name="connsiteY287" fmla="*/ 29497 h 5178190"/>
              <a:gd name="connsiteX288" fmla="*/ 1167110 w 10842052"/>
              <a:gd name="connsiteY288" fmla="*/ 14748 h 5178190"/>
              <a:gd name="connsiteX289" fmla="*/ 1122864 w 10842052"/>
              <a:gd name="connsiteY289" fmla="*/ 0 h 5178190"/>
              <a:gd name="connsiteX290" fmla="*/ 1019626 w 10842052"/>
              <a:gd name="connsiteY290" fmla="*/ 14748 h 5178190"/>
              <a:gd name="connsiteX291" fmla="*/ 768903 w 10842052"/>
              <a:gd name="connsiteY291" fmla="*/ 44245 h 5178190"/>
              <a:gd name="connsiteX292" fmla="*/ 665664 w 10842052"/>
              <a:gd name="connsiteY292" fmla="*/ 176981 h 5178190"/>
              <a:gd name="connsiteX293" fmla="*/ 636168 w 10842052"/>
              <a:gd name="connsiteY293" fmla="*/ 221226 h 5178190"/>
              <a:gd name="connsiteX294" fmla="*/ 621419 w 10842052"/>
              <a:gd name="connsiteY294" fmla="*/ 280219 h 5178190"/>
              <a:gd name="connsiteX295" fmla="*/ 650916 w 10842052"/>
              <a:gd name="connsiteY295" fmla="*/ 560439 h 5178190"/>
              <a:gd name="connsiteX296" fmla="*/ 636168 w 10842052"/>
              <a:gd name="connsiteY296" fmla="*/ 796413 h 5178190"/>
              <a:gd name="connsiteX297" fmla="*/ 606671 w 10842052"/>
              <a:gd name="connsiteY297" fmla="*/ 840658 h 5178190"/>
              <a:gd name="connsiteX298" fmla="*/ 547677 w 10842052"/>
              <a:gd name="connsiteY298" fmla="*/ 855406 h 5178190"/>
              <a:gd name="connsiteX299" fmla="*/ 488684 w 10842052"/>
              <a:gd name="connsiteY299" fmla="*/ 855406 h 5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0842052" h="5178190">
                <a:moveTo>
                  <a:pt x="606671" y="796413"/>
                </a:moveTo>
                <a:cubicBezTo>
                  <a:pt x="512340" y="826427"/>
                  <a:pt x="253031" y="869727"/>
                  <a:pt x="164219" y="988142"/>
                </a:cubicBezTo>
                <a:cubicBezTo>
                  <a:pt x="149211" y="1008153"/>
                  <a:pt x="104856" y="1065020"/>
                  <a:pt x="90477" y="1091381"/>
                </a:cubicBezTo>
                <a:cubicBezTo>
                  <a:pt x="69421" y="1129983"/>
                  <a:pt x="51148" y="1170039"/>
                  <a:pt x="31484" y="1209368"/>
                </a:cubicBezTo>
                <a:lnTo>
                  <a:pt x="1987" y="1268361"/>
                </a:lnTo>
                <a:cubicBezTo>
                  <a:pt x="6903" y="1337187"/>
                  <a:pt x="0" y="1407898"/>
                  <a:pt x="16735" y="1474839"/>
                </a:cubicBezTo>
                <a:cubicBezTo>
                  <a:pt x="21034" y="1492035"/>
                  <a:pt x="47523" y="1492799"/>
                  <a:pt x="60981" y="1504335"/>
                </a:cubicBezTo>
                <a:cubicBezTo>
                  <a:pt x="82096" y="1522433"/>
                  <a:pt x="97726" y="1546643"/>
                  <a:pt x="119974" y="1563329"/>
                </a:cubicBezTo>
                <a:cubicBezTo>
                  <a:pt x="176695" y="1605870"/>
                  <a:pt x="231125" y="1654984"/>
                  <a:pt x="296955" y="1681316"/>
                </a:cubicBezTo>
                <a:cubicBezTo>
                  <a:pt x="321536" y="1691148"/>
                  <a:pt x="347455" y="1698136"/>
                  <a:pt x="370697" y="1710813"/>
                </a:cubicBezTo>
                <a:cubicBezTo>
                  <a:pt x="401819" y="1727789"/>
                  <a:pt x="427062" y="1754814"/>
                  <a:pt x="459187" y="1769806"/>
                </a:cubicBezTo>
                <a:cubicBezTo>
                  <a:pt x="501450" y="1789529"/>
                  <a:pt x="548619" y="1796731"/>
                  <a:pt x="591922" y="1814052"/>
                </a:cubicBezTo>
                <a:cubicBezTo>
                  <a:pt x="616503" y="1823884"/>
                  <a:pt x="641563" y="1832593"/>
                  <a:pt x="665664" y="1843548"/>
                </a:cubicBezTo>
                <a:cubicBezTo>
                  <a:pt x="695687" y="1857195"/>
                  <a:pt x="723843" y="1874803"/>
                  <a:pt x="754155" y="1887794"/>
                </a:cubicBezTo>
                <a:cubicBezTo>
                  <a:pt x="861265" y="1933698"/>
                  <a:pt x="869577" y="1929794"/>
                  <a:pt x="975381" y="1961535"/>
                </a:cubicBezTo>
                <a:cubicBezTo>
                  <a:pt x="990272" y="1966002"/>
                  <a:pt x="1005016" y="1970971"/>
                  <a:pt x="1019626" y="1976284"/>
                </a:cubicBezTo>
                <a:cubicBezTo>
                  <a:pt x="1059100" y="1990638"/>
                  <a:pt x="1095867" y="2015891"/>
                  <a:pt x="1137613" y="2020529"/>
                </a:cubicBezTo>
                <a:cubicBezTo>
                  <a:pt x="1274510" y="2035740"/>
                  <a:pt x="1412916" y="2030361"/>
                  <a:pt x="1550568" y="2035277"/>
                </a:cubicBezTo>
                <a:cubicBezTo>
                  <a:pt x="1604645" y="2040193"/>
                  <a:pt x="1660333" y="2036035"/>
                  <a:pt x="1712800" y="2050026"/>
                </a:cubicBezTo>
                <a:cubicBezTo>
                  <a:pt x="1736550" y="2056360"/>
                  <a:pt x="1753421" y="2077941"/>
                  <a:pt x="1771793" y="2094271"/>
                </a:cubicBezTo>
                <a:cubicBezTo>
                  <a:pt x="1806392" y="2125026"/>
                  <a:pt x="1852602" y="2167399"/>
                  <a:pt x="1875032" y="2212258"/>
                </a:cubicBezTo>
                <a:cubicBezTo>
                  <a:pt x="1886822" y="2235837"/>
                  <a:pt x="1898227" y="2293438"/>
                  <a:pt x="1904529" y="2315497"/>
                </a:cubicBezTo>
                <a:cubicBezTo>
                  <a:pt x="1908800" y="2330445"/>
                  <a:pt x="1914361" y="2344994"/>
                  <a:pt x="1919277" y="2359742"/>
                </a:cubicBezTo>
                <a:cubicBezTo>
                  <a:pt x="1914361" y="2433484"/>
                  <a:pt x="1916679" y="2508068"/>
                  <a:pt x="1904529" y="2580968"/>
                </a:cubicBezTo>
                <a:cubicBezTo>
                  <a:pt x="1901615" y="2598452"/>
                  <a:pt x="1882959" y="2609359"/>
                  <a:pt x="1875032" y="2625213"/>
                </a:cubicBezTo>
                <a:cubicBezTo>
                  <a:pt x="1863192" y="2648892"/>
                  <a:pt x="1857375" y="2675276"/>
                  <a:pt x="1845535" y="2698955"/>
                </a:cubicBezTo>
                <a:cubicBezTo>
                  <a:pt x="1818447" y="2753131"/>
                  <a:pt x="1800591" y="2751390"/>
                  <a:pt x="1757045" y="2802194"/>
                </a:cubicBezTo>
                <a:cubicBezTo>
                  <a:pt x="1696151" y="2873236"/>
                  <a:pt x="1765138" y="2828166"/>
                  <a:pt x="1668555" y="2905432"/>
                </a:cubicBezTo>
                <a:cubicBezTo>
                  <a:pt x="1594876" y="2964375"/>
                  <a:pt x="1585468" y="2962264"/>
                  <a:pt x="1506322" y="2993923"/>
                </a:cubicBezTo>
                <a:cubicBezTo>
                  <a:pt x="1481742" y="3018504"/>
                  <a:pt x="1458974" y="3045042"/>
                  <a:pt x="1432581" y="3067665"/>
                </a:cubicBezTo>
                <a:cubicBezTo>
                  <a:pt x="1390023" y="3104143"/>
                  <a:pt x="1299845" y="3170903"/>
                  <a:pt x="1299845" y="3170903"/>
                </a:cubicBezTo>
                <a:cubicBezTo>
                  <a:pt x="1294929" y="3185651"/>
                  <a:pt x="1292049" y="3201243"/>
                  <a:pt x="1285097" y="3215148"/>
                </a:cubicBezTo>
                <a:cubicBezTo>
                  <a:pt x="1264564" y="3256215"/>
                  <a:pt x="1243973" y="3271021"/>
                  <a:pt x="1211355" y="3303639"/>
                </a:cubicBezTo>
                <a:cubicBezTo>
                  <a:pt x="1206439" y="3328220"/>
                  <a:pt x="1204533" y="3353600"/>
                  <a:pt x="1196606" y="3377381"/>
                </a:cubicBezTo>
                <a:cubicBezTo>
                  <a:pt x="1189654" y="3398238"/>
                  <a:pt x="1169100" y="3414479"/>
                  <a:pt x="1167110" y="3436374"/>
                </a:cubicBezTo>
                <a:cubicBezTo>
                  <a:pt x="1163963" y="3470994"/>
                  <a:pt x="1171869" y="3506317"/>
                  <a:pt x="1181858" y="3539613"/>
                </a:cubicBezTo>
                <a:cubicBezTo>
                  <a:pt x="1193656" y="3578941"/>
                  <a:pt x="1224138" y="3593691"/>
                  <a:pt x="1255600" y="3613355"/>
                </a:cubicBezTo>
                <a:cubicBezTo>
                  <a:pt x="1279908" y="3628548"/>
                  <a:pt x="1304761" y="3642852"/>
                  <a:pt x="1329342" y="3657600"/>
                </a:cubicBezTo>
                <a:cubicBezTo>
                  <a:pt x="1344090" y="3677265"/>
                  <a:pt x="1353450" y="3702498"/>
                  <a:pt x="1373587" y="3716594"/>
                </a:cubicBezTo>
                <a:cubicBezTo>
                  <a:pt x="1404259" y="3738065"/>
                  <a:pt x="1442064" y="3746934"/>
                  <a:pt x="1476826" y="3760839"/>
                </a:cubicBezTo>
                <a:cubicBezTo>
                  <a:pt x="1509404" y="3773870"/>
                  <a:pt x="1611150" y="3801324"/>
                  <a:pt x="1624310" y="3805084"/>
                </a:cubicBezTo>
                <a:cubicBezTo>
                  <a:pt x="1702968" y="3800168"/>
                  <a:pt x="1783129" y="3806409"/>
                  <a:pt x="1860284" y="3790335"/>
                </a:cubicBezTo>
                <a:cubicBezTo>
                  <a:pt x="1903331" y="3781367"/>
                  <a:pt x="1940093" y="3753158"/>
                  <a:pt x="1978271" y="3731342"/>
                </a:cubicBezTo>
                <a:cubicBezTo>
                  <a:pt x="2012684" y="3711677"/>
                  <a:pt x="2049040" y="3695077"/>
                  <a:pt x="2081510" y="3672348"/>
                </a:cubicBezTo>
                <a:cubicBezTo>
                  <a:pt x="2098597" y="3660387"/>
                  <a:pt x="2110166" y="3641960"/>
                  <a:pt x="2125755" y="3628103"/>
                </a:cubicBezTo>
                <a:cubicBezTo>
                  <a:pt x="2222764" y="3541873"/>
                  <a:pt x="2227075" y="3545808"/>
                  <a:pt x="2346981" y="3465871"/>
                </a:cubicBezTo>
                <a:cubicBezTo>
                  <a:pt x="2404163" y="3427750"/>
                  <a:pt x="2374409" y="3441980"/>
                  <a:pt x="2435471" y="3421626"/>
                </a:cubicBezTo>
                <a:cubicBezTo>
                  <a:pt x="2455135" y="3406878"/>
                  <a:pt x="2471774" y="3386835"/>
                  <a:pt x="2494464" y="3377381"/>
                </a:cubicBezTo>
                <a:cubicBezTo>
                  <a:pt x="2531885" y="3361789"/>
                  <a:pt x="2573993" y="3360704"/>
                  <a:pt x="2612452" y="3347884"/>
                </a:cubicBezTo>
                <a:cubicBezTo>
                  <a:pt x="2680478" y="3325208"/>
                  <a:pt x="2641453" y="3336184"/>
                  <a:pt x="2730439" y="3318387"/>
                </a:cubicBezTo>
                <a:cubicBezTo>
                  <a:pt x="2794349" y="3323303"/>
                  <a:pt x="2858565" y="3325184"/>
                  <a:pt x="2922168" y="3333135"/>
                </a:cubicBezTo>
                <a:cubicBezTo>
                  <a:pt x="2937594" y="3335063"/>
                  <a:pt x="2955420" y="3336891"/>
                  <a:pt x="2966413" y="3347884"/>
                </a:cubicBezTo>
                <a:cubicBezTo>
                  <a:pt x="2984640" y="3366111"/>
                  <a:pt x="3001844" y="3424679"/>
                  <a:pt x="3010658" y="3451123"/>
                </a:cubicBezTo>
                <a:cubicBezTo>
                  <a:pt x="3005742" y="3524865"/>
                  <a:pt x="3003647" y="3598849"/>
                  <a:pt x="2995910" y="3672348"/>
                </a:cubicBezTo>
                <a:cubicBezTo>
                  <a:pt x="2993788" y="3692507"/>
                  <a:pt x="2990226" y="3713212"/>
                  <a:pt x="2981161" y="3731342"/>
                </a:cubicBezTo>
                <a:cubicBezTo>
                  <a:pt x="2970168" y="3753327"/>
                  <a:pt x="2951203" y="3770333"/>
                  <a:pt x="2936916" y="3790335"/>
                </a:cubicBezTo>
                <a:cubicBezTo>
                  <a:pt x="2926613" y="3804759"/>
                  <a:pt x="2918054" y="3820400"/>
                  <a:pt x="2907419" y="3834581"/>
                </a:cubicBezTo>
                <a:cubicBezTo>
                  <a:pt x="2888532" y="3859764"/>
                  <a:pt x="2867313" y="3883140"/>
                  <a:pt x="2848426" y="3908323"/>
                </a:cubicBezTo>
                <a:cubicBezTo>
                  <a:pt x="2837791" y="3922503"/>
                  <a:pt x="2830465" y="3939110"/>
                  <a:pt x="2818929" y="3952568"/>
                </a:cubicBezTo>
                <a:cubicBezTo>
                  <a:pt x="2800830" y="3973683"/>
                  <a:pt x="2777738" y="3990197"/>
                  <a:pt x="2759935" y="4011561"/>
                </a:cubicBezTo>
                <a:cubicBezTo>
                  <a:pt x="2728463" y="4049328"/>
                  <a:pt x="2693431" y="4085577"/>
                  <a:pt x="2671445" y="4129548"/>
                </a:cubicBezTo>
                <a:cubicBezTo>
                  <a:pt x="2630955" y="4210527"/>
                  <a:pt x="2655140" y="4170953"/>
                  <a:pt x="2597703" y="4247535"/>
                </a:cubicBezTo>
                <a:cubicBezTo>
                  <a:pt x="2592787" y="4272116"/>
                  <a:pt x="2582955" y="4296210"/>
                  <a:pt x="2582955" y="4321277"/>
                </a:cubicBezTo>
                <a:cubicBezTo>
                  <a:pt x="2582955" y="4389400"/>
                  <a:pt x="2603209" y="4396435"/>
                  <a:pt x="2627200" y="4454013"/>
                </a:cubicBezTo>
                <a:cubicBezTo>
                  <a:pt x="2643355" y="4492785"/>
                  <a:pt x="2655290" y="4533228"/>
                  <a:pt x="2671445" y="4572000"/>
                </a:cubicBezTo>
                <a:cubicBezTo>
                  <a:pt x="2679901" y="4592295"/>
                  <a:pt x="2684674" y="4616205"/>
                  <a:pt x="2700942" y="4630994"/>
                </a:cubicBezTo>
                <a:cubicBezTo>
                  <a:pt x="2753026" y="4678343"/>
                  <a:pt x="2883059" y="4749891"/>
                  <a:pt x="2951664" y="4778477"/>
                </a:cubicBezTo>
                <a:cubicBezTo>
                  <a:pt x="2970375" y="4786273"/>
                  <a:pt x="2990545" y="4790712"/>
                  <a:pt x="3010658" y="4793226"/>
                </a:cubicBezTo>
                <a:cubicBezTo>
                  <a:pt x="3069399" y="4800569"/>
                  <a:pt x="3128645" y="4803058"/>
                  <a:pt x="3187639" y="4807974"/>
                </a:cubicBezTo>
                <a:cubicBezTo>
                  <a:pt x="3202387" y="4812890"/>
                  <a:pt x="3216640" y="4819674"/>
                  <a:pt x="3231884" y="4822723"/>
                </a:cubicBezTo>
                <a:cubicBezTo>
                  <a:pt x="3426915" y="4861730"/>
                  <a:pt x="3590232" y="4829499"/>
                  <a:pt x="3807071" y="4822723"/>
                </a:cubicBezTo>
                <a:cubicBezTo>
                  <a:pt x="3831440" y="4818662"/>
                  <a:pt x="3984529" y="4797982"/>
                  <a:pt x="4043045" y="4778477"/>
                </a:cubicBezTo>
                <a:cubicBezTo>
                  <a:pt x="4068161" y="4770105"/>
                  <a:pt x="4091999" y="4758277"/>
                  <a:pt x="4116787" y="4748981"/>
                </a:cubicBezTo>
                <a:cubicBezTo>
                  <a:pt x="4203582" y="4716433"/>
                  <a:pt x="4116449" y="4756523"/>
                  <a:pt x="4220026" y="4704735"/>
                </a:cubicBezTo>
                <a:cubicBezTo>
                  <a:pt x="4229858" y="4689987"/>
                  <a:pt x="4239097" y="4674825"/>
                  <a:pt x="4249522" y="4660490"/>
                </a:cubicBezTo>
                <a:cubicBezTo>
                  <a:pt x="4278437" y="4620731"/>
                  <a:pt x="4319295" y="4587961"/>
                  <a:pt x="4338013" y="4542503"/>
                </a:cubicBezTo>
                <a:cubicBezTo>
                  <a:pt x="4354963" y="4501339"/>
                  <a:pt x="4348331" y="4454064"/>
                  <a:pt x="4352761" y="4409768"/>
                </a:cubicBezTo>
                <a:cubicBezTo>
                  <a:pt x="4358164" y="4355737"/>
                  <a:pt x="4362594" y="4301613"/>
                  <a:pt x="4367510" y="4247535"/>
                </a:cubicBezTo>
                <a:cubicBezTo>
                  <a:pt x="4362594" y="4173793"/>
                  <a:pt x="4359768" y="4099882"/>
                  <a:pt x="4352761" y="4026310"/>
                </a:cubicBezTo>
                <a:cubicBezTo>
                  <a:pt x="4349926" y="3996541"/>
                  <a:pt x="4348232" y="3965922"/>
                  <a:pt x="4338013" y="3937819"/>
                </a:cubicBezTo>
                <a:cubicBezTo>
                  <a:pt x="4328217" y="3910879"/>
                  <a:pt x="4306588" y="3889716"/>
                  <a:pt x="4293768" y="3864077"/>
                </a:cubicBezTo>
                <a:cubicBezTo>
                  <a:pt x="4277024" y="3830590"/>
                  <a:pt x="4268785" y="3792943"/>
                  <a:pt x="4249522" y="3760839"/>
                </a:cubicBezTo>
                <a:cubicBezTo>
                  <a:pt x="4224229" y="3718684"/>
                  <a:pt x="4188302" y="3683757"/>
                  <a:pt x="4161032" y="3642852"/>
                </a:cubicBezTo>
                <a:cubicBezTo>
                  <a:pt x="4139047" y="3609874"/>
                  <a:pt x="4121703" y="3574026"/>
                  <a:pt x="4102039" y="3539613"/>
                </a:cubicBezTo>
                <a:cubicBezTo>
                  <a:pt x="4094313" y="3500985"/>
                  <a:pt x="4070434" y="3430757"/>
                  <a:pt x="4102039" y="3392129"/>
                </a:cubicBezTo>
                <a:cubicBezTo>
                  <a:pt x="4123298" y="3366145"/>
                  <a:pt x="4247644" y="3282456"/>
                  <a:pt x="4293768" y="3259394"/>
                </a:cubicBezTo>
                <a:cubicBezTo>
                  <a:pt x="4317447" y="3247554"/>
                  <a:pt x="4341826" y="3236318"/>
                  <a:pt x="4367510" y="3229897"/>
                </a:cubicBezTo>
                <a:cubicBezTo>
                  <a:pt x="4401234" y="3221466"/>
                  <a:pt x="4436335" y="3220064"/>
                  <a:pt x="4470748" y="3215148"/>
                </a:cubicBezTo>
                <a:cubicBezTo>
                  <a:pt x="4598567" y="3234813"/>
                  <a:pt x="4728523" y="3243673"/>
                  <a:pt x="4854206" y="3274142"/>
                </a:cubicBezTo>
                <a:cubicBezTo>
                  <a:pt x="4919462" y="3289962"/>
                  <a:pt x="4973012" y="3345082"/>
                  <a:pt x="5016439" y="3392129"/>
                </a:cubicBezTo>
                <a:cubicBezTo>
                  <a:pt x="5056592" y="3435628"/>
                  <a:pt x="5099418" y="3477127"/>
                  <a:pt x="5134426" y="3524865"/>
                </a:cubicBezTo>
                <a:cubicBezTo>
                  <a:pt x="5153928" y="3551459"/>
                  <a:pt x="5163152" y="3584257"/>
                  <a:pt x="5178671" y="3613355"/>
                </a:cubicBezTo>
                <a:cubicBezTo>
                  <a:pt x="5244551" y="3736880"/>
                  <a:pt x="5230105" y="3712628"/>
                  <a:pt x="5281910" y="3790335"/>
                </a:cubicBezTo>
                <a:cubicBezTo>
                  <a:pt x="5320430" y="3982941"/>
                  <a:pt x="5258924" y="3715823"/>
                  <a:pt x="5355652" y="3967316"/>
                </a:cubicBezTo>
                <a:cubicBezTo>
                  <a:pt x="5366387" y="3995226"/>
                  <a:pt x="5365484" y="4026309"/>
                  <a:pt x="5370400" y="4055806"/>
                </a:cubicBezTo>
                <a:cubicBezTo>
                  <a:pt x="5375316" y="4159045"/>
                  <a:pt x="5373734" y="4262799"/>
                  <a:pt x="5385148" y="4365523"/>
                </a:cubicBezTo>
                <a:cubicBezTo>
                  <a:pt x="5388582" y="4396425"/>
                  <a:pt x="5404019" y="4424793"/>
                  <a:pt x="5414645" y="4454013"/>
                </a:cubicBezTo>
                <a:cubicBezTo>
                  <a:pt x="5423692" y="4478893"/>
                  <a:pt x="5431465" y="4504513"/>
                  <a:pt x="5444142" y="4527755"/>
                </a:cubicBezTo>
                <a:cubicBezTo>
                  <a:pt x="5474899" y="4584143"/>
                  <a:pt x="5534090" y="4658383"/>
                  <a:pt x="5576877" y="4704735"/>
                </a:cubicBezTo>
                <a:cubicBezTo>
                  <a:pt x="5609887" y="4740496"/>
                  <a:pt x="5647230" y="4772099"/>
                  <a:pt x="5680116" y="4807974"/>
                </a:cubicBezTo>
                <a:cubicBezTo>
                  <a:pt x="5701387" y="4831179"/>
                  <a:pt x="5714105" y="4862594"/>
                  <a:pt x="5739110" y="4881716"/>
                </a:cubicBezTo>
                <a:cubicBezTo>
                  <a:pt x="5915958" y="5016952"/>
                  <a:pt x="5952631" y="5005808"/>
                  <a:pt x="6166813" y="5073445"/>
                </a:cubicBezTo>
                <a:cubicBezTo>
                  <a:pt x="6181638" y="5078126"/>
                  <a:pt x="6195576" y="5086787"/>
                  <a:pt x="6211058" y="5088194"/>
                </a:cubicBezTo>
                <a:lnTo>
                  <a:pt x="6373290" y="5102942"/>
                </a:lnTo>
                <a:cubicBezTo>
                  <a:pt x="6530606" y="5088194"/>
                  <a:pt x="6688290" y="5076947"/>
                  <a:pt x="6845239" y="5058697"/>
                </a:cubicBezTo>
                <a:cubicBezTo>
                  <a:pt x="6899835" y="5052349"/>
                  <a:pt x="6955328" y="5046581"/>
                  <a:pt x="7007471" y="5029200"/>
                </a:cubicBezTo>
                <a:cubicBezTo>
                  <a:pt x="7059614" y="5011819"/>
                  <a:pt x="7106999" y="4982314"/>
                  <a:pt x="7154955" y="4955458"/>
                </a:cubicBezTo>
                <a:cubicBezTo>
                  <a:pt x="7229988" y="4913440"/>
                  <a:pt x="7376181" y="4822723"/>
                  <a:pt x="7376181" y="4822723"/>
                </a:cubicBezTo>
                <a:cubicBezTo>
                  <a:pt x="7390929" y="4798142"/>
                  <a:pt x="7404525" y="4772832"/>
                  <a:pt x="7420426" y="4748981"/>
                </a:cubicBezTo>
                <a:cubicBezTo>
                  <a:pt x="7443884" y="4713793"/>
                  <a:pt x="7476446" y="4684140"/>
                  <a:pt x="7494168" y="4645742"/>
                </a:cubicBezTo>
                <a:cubicBezTo>
                  <a:pt x="7506699" y="4618591"/>
                  <a:pt x="7504000" y="4586749"/>
                  <a:pt x="7508916" y="4557252"/>
                </a:cubicBezTo>
                <a:cubicBezTo>
                  <a:pt x="7499084" y="4508091"/>
                  <a:pt x="7499168" y="4455849"/>
                  <a:pt x="7479419" y="4409768"/>
                </a:cubicBezTo>
                <a:cubicBezTo>
                  <a:pt x="7454169" y="4350852"/>
                  <a:pt x="7415263" y="4298341"/>
                  <a:pt x="7376181" y="4247535"/>
                </a:cubicBezTo>
                <a:cubicBezTo>
                  <a:pt x="7173849" y="3984502"/>
                  <a:pt x="7249679" y="4093326"/>
                  <a:pt x="7081213" y="3937819"/>
                </a:cubicBezTo>
                <a:cubicBezTo>
                  <a:pt x="6938125" y="3805738"/>
                  <a:pt x="7045754" y="3880256"/>
                  <a:pt x="6859987" y="3746090"/>
                </a:cubicBezTo>
                <a:cubicBezTo>
                  <a:pt x="6769847" y="3680989"/>
                  <a:pt x="6714278" y="3659375"/>
                  <a:pt x="6638761" y="3583858"/>
                </a:cubicBezTo>
                <a:cubicBezTo>
                  <a:pt x="6616502" y="3561599"/>
                  <a:pt x="6599432" y="3534697"/>
                  <a:pt x="6579768" y="3510116"/>
                </a:cubicBezTo>
                <a:cubicBezTo>
                  <a:pt x="6584684" y="3451122"/>
                  <a:pt x="6583606" y="3391319"/>
                  <a:pt x="6594516" y="3333135"/>
                </a:cubicBezTo>
                <a:cubicBezTo>
                  <a:pt x="6605065" y="3276872"/>
                  <a:pt x="6670203" y="3223473"/>
                  <a:pt x="6712503" y="3200400"/>
                </a:cubicBezTo>
                <a:cubicBezTo>
                  <a:pt x="6734510" y="3188396"/>
                  <a:pt x="6762061" y="3192248"/>
                  <a:pt x="6786245" y="3185652"/>
                </a:cubicBezTo>
                <a:cubicBezTo>
                  <a:pt x="6816242" y="3177471"/>
                  <a:pt x="6845238" y="3165987"/>
                  <a:pt x="6874735" y="3156155"/>
                </a:cubicBezTo>
                <a:cubicBezTo>
                  <a:pt x="6948477" y="3161071"/>
                  <a:pt x="7024096" y="3153655"/>
                  <a:pt x="7095961" y="3170903"/>
                </a:cubicBezTo>
                <a:cubicBezTo>
                  <a:pt x="7149407" y="3183730"/>
                  <a:pt x="7194680" y="3219287"/>
                  <a:pt x="7243445" y="3244645"/>
                </a:cubicBezTo>
                <a:cubicBezTo>
                  <a:pt x="7542821" y="3400320"/>
                  <a:pt x="7400053" y="3319057"/>
                  <a:pt x="7685897" y="3524865"/>
                </a:cubicBezTo>
                <a:cubicBezTo>
                  <a:pt x="7845012" y="3639428"/>
                  <a:pt x="7840042" y="3623570"/>
                  <a:pt x="7995613" y="3760839"/>
                </a:cubicBezTo>
                <a:cubicBezTo>
                  <a:pt x="8132976" y="3882042"/>
                  <a:pt x="8045522" y="3806046"/>
                  <a:pt x="8113600" y="3893574"/>
                </a:cubicBezTo>
                <a:cubicBezTo>
                  <a:pt x="8171578" y="3968117"/>
                  <a:pt x="8290581" y="4114800"/>
                  <a:pt x="8290581" y="4114800"/>
                </a:cubicBezTo>
                <a:cubicBezTo>
                  <a:pt x="8332533" y="4240658"/>
                  <a:pt x="8258669" y="4033520"/>
                  <a:pt x="8379071" y="4262284"/>
                </a:cubicBezTo>
                <a:cubicBezTo>
                  <a:pt x="8408837" y="4318839"/>
                  <a:pt x="8414467" y="4388137"/>
                  <a:pt x="8452813" y="4439265"/>
                </a:cubicBezTo>
                <a:cubicBezTo>
                  <a:pt x="8552781" y="4572555"/>
                  <a:pt x="8433579" y="4406291"/>
                  <a:pt x="8556052" y="4616245"/>
                </a:cubicBezTo>
                <a:cubicBezTo>
                  <a:pt x="8591914" y="4677723"/>
                  <a:pt x="8611277" y="4680218"/>
                  <a:pt x="8659290" y="4734232"/>
                </a:cubicBezTo>
                <a:cubicBezTo>
                  <a:pt x="8680203" y="4757759"/>
                  <a:pt x="8696025" y="4785715"/>
                  <a:pt x="8718284" y="4807974"/>
                </a:cubicBezTo>
                <a:cubicBezTo>
                  <a:pt x="8785555" y="4875245"/>
                  <a:pt x="8777272" y="4851081"/>
                  <a:pt x="8836271" y="4896465"/>
                </a:cubicBezTo>
                <a:cubicBezTo>
                  <a:pt x="8886172" y="4934851"/>
                  <a:pt x="8927444" y="4986297"/>
                  <a:pt x="8983755" y="5014452"/>
                </a:cubicBezTo>
                <a:cubicBezTo>
                  <a:pt x="9003419" y="5024284"/>
                  <a:pt x="9023447" y="5033420"/>
                  <a:pt x="9042748" y="5043948"/>
                </a:cubicBezTo>
                <a:cubicBezTo>
                  <a:pt x="9077544" y="5062927"/>
                  <a:pt x="9110536" y="5085217"/>
                  <a:pt x="9145987" y="5102942"/>
                </a:cubicBezTo>
                <a:cubicBezTo>
                  <a:pt x="9159892" y="5109894"/>
                  <a:pt x="9175150" y="5113920"/>
                  <a:pt x="9190232" y="5117690"/>
                </a:cubicBezTo>
                <a:cubicBezTo>
                  <a:pt x="9234203" y="5128683"/>
                  <a:pt x="9278420" y="5138834"/>
                  <a:pt x="9322968" y="5147187"/>
                </a:cubicBezTo>
                <a:cubicBezTo>
                  <a:pt x="9384177" y="5158664"/>
                  <a:pt x="9501918" y="5170348"/>
                  <a:pt x="9558942" y="5176684"/>
                </a:cubicBezTo>
                <a:cubicBezTo>
                  <a:pt x="9652348" y="5171768"/>
                  <a:pt x="9747049" y="5178190"/>
                  <a:pt x="9839161" y="5161935"/>
                </a:cubicBezTo>
                <a:cubicBezTo>
                  <a:pt x="9889908" y="5152980"/>
                  <a:pt x="10257980" y="5016761"/>
                  <a:pt x="10296361" y="4999703"/>
                </a:cubicBezTo>
                <a:cubicBezTo>
                  <a:pt x="10447620" y="4932478"/>
                  <a:pt x="10382124" y="4952454"/>
                  <a:pt x="10488090" y="4925961"/>
                </a:cubicBezTo>
                <a:cubicBezTo>
                  <a:pt x="10522503" y="4906297"/>
                  <a:pt x="10559621" y="4890749"/>
                  <a:pt x="10591329" y="4866968"/>
                </a:cubicBezTo>
                <a:cubicBezTo>
                  <a:pt x="10619139" y="4846111"/>
                  <a:pt x="10641417" y="4818700"/>
                  <a:pt x="10665071" y="4793226"/>
                </a:cubicBezTo>
                <a:cubicBezTo>
                  <a:pt x="10799081" y="4648908"/>
                  <a:pt x="10760590" y="4699809"/>
                  <a:pt x="10842052" y="4557252"/>
                </a:cubicBezTo>
                <a:cubicBezTo>
                  <a:pt x="10827303" y="4483510"/>
                  <a:pt x="10829320" y="4404307"/>
                  <a:pt x="10797806" y="4336026"/>
                </a:cubicBezTo>
                <a:cubicBezTo>
                  <a:pt x="10721004" y="4169622"/>
                  <a:pt x="10679770" y="4193425"/>
                  <a:pt x="10561832" y="4114800"/>
                </a:cubicBezTo>
                <a:cubicBezTo>
                  <a:pt x="10398801" y="4006113"/>
                  <a:pt x="10500794" y="4045294"/>
                  <a:pt x="10399600" y="4011561"/>
                </a:cubicBezTo>
                <a:cubicBezTo>
                  <a:pt x="10280305" y="3922090"/>
                  <a:pt x="10409244" y="4010163"/>
                  <a:pt x="10222619" y="3923071"/>
                </a:cubicBezTo>
                <a:cubicBezTo>
                  <a:pt x="10186703" y="3906310"/>
                  <a:pt x="10154832" y="3881802"/>
                  <a:pt x="10119381" y="3864077"/>
                </a:cubicBezTo>
                <a:cubicBezTo>
                  <a:pt x="10085894" y="3847333"/>
                  <a:pt x="10050019" y="3835774"/>
                  <a:pt x="10016142" y="3819832"/>
                </a:cubicBezTo>
                <a:cubicBezTo>
                  <a:pt x="9966409" y="3796429"/>
                  <a:pt x="9916818" y="3772578"/>
                  <a:pt x="9868658" y="3746090"/>
                </a:cubicBezTo>
                <a:cubicBezTo>
                  <a:pt x="9818423" y="3718461"/>
                  <a:pt x="9773367" y="3681324"/>
                  <a:pt x="9721174" y="3657600"/>
                </a:cubicBezTo>
                <a:cubicBezTo>
                  <a:pt x="9664563" y="3631868"/>
                  <a:pt x="9601594" y="3622523"/>
                  <a:pt x="9544193" y="3598606"/>
                </a:cubicBezTo>
                <a:lnTo>
                  <a:pt x="9367213" y="3524865"/>
                </a:lnTo>
                <a:cubicBezTo>
                  <a:pt x="9342733" y="3514785"/>
                  <a:pt x="9293471" y="3495368"/>
                  <a:pt x="9293471" y="3495368"/>
                </a:cubicBezTo>
                <a:cubicBezTo>
                  <a:pt x="9278723" y="3480620"/>
                  <a:pt x="9265062" y="3464697"/>
                  <a:pt x="9249226" y="3451123"/>
                </a:cubicBezTo>
                <a:cubicBezTo>
                  <a:pt x="9230563" y="3435126"/>
                  <a:pt x="9206563" y="3425249"/>
                  <a:pt x="9190232" y="3406877"/>
                </a:cubicBezTo>
                <a:cubicBezTo>
                  <a:pt x="9166680" y="3380381"/>
                  <a:pt x="9148455" y="3349376"/>
                  <a:pt x="9131239" y="3318387"/>
                </a:cubicBezTo>
                <a:cubicBezTo>
                  <a:pt x="9121619" y="3301071"/>
                  <a:pt x="9105215" y="3229040"/>
                  <a:pt x="9101742" y="3215148"/>
                </a:cubicBezTo>
                <a:cubicBezTo>
                  <a:pt x="9111574" y="3175819"/>
                  <a:pt x="9114464" y="3134067"/>
                  <a:pt x="9131239" y="3097161"/>
                </a:cubicBezTo>
                <a:cubicBezTo>
                  <a:pt x="9139870" y="3078173"/>
                  <a:pt x="9159461" y="3066269"/>
                  <a:pt x="9175484" y="3052916"/>
                </a:cubicBezTo>
                <a:cubicBezTo>
                  <a:pt x="9194943" y="3036700"/>
                  <a:pt x="9283187" y="2985344"/>
                  <a:pt x="9293471" y="2979174"/>
                </a:cubicBezTo>
                <a:lnTo>
                  <a:pt x="9735922" y="3008671"/>
                </a:lnTo>
                <a:cubicBezTo>
                  <a:pt x="9760898" y="3010812"/>
                  <a:pt x="9784816" y="3020106"/>
                  <a:pt x="9809664" y="3023419"/>
                </a:cubicBezTo>
                <a:cubicBezTo>
                  <a:pt x="9896109" y="3034945"/>
                  <a:pt x="10069824" y="3046835"/>
                  <a:pt x="10148877" y="3052916"/>
                </a:cubicBezTo>
                <a:cubicBezTo>
                  <a:pt x="10207871" y="3048000"/>
                  <a:pt x="10267561" y="3048456"/>
                  <a:pt x="10325858" y="3038168"/>
                </a:cubicBezTo>
                <a:cubicBezTo>
                  <a:pt x="10360248" y="3032099"/>
                  <a:pt x="10414939" y="3003263"/>
                  <a:pt x="10443845" y="2979174"/>
                </a:cubicBezTo>
                <a:cubicBezTo>
                  <a:pt x="10459868" y="2965821"/>
                  <a:pt x="10475285" y="2951393"/>
                  <a:pt x="10488090" y="2934929"/>
                </a:cubicBezTo>
                <a:cubicBezTo>
                  <a:pt x="10509855" y="2906946"/>
                  <a:pt x="10547084" y="2846439"/>
                  <a:pt x="10547084" y="2846439"/>
                </a:cubicBezTo>
                <a:cubicBezTo>
                  <a:pt x="10552000" y="2831691"/>
                  <a:pt x="10557561" y="2817142"/>
                  <a:pt x="10561832" y="2802194"/>
                </a:cubicBezTo>
                <a:cubicBezTo>
                  <a:pt x="10567401" y="2782704"/>
                  <a:pt x="10568785" y="2761911"/>
                  <a:pt x="10576581" y="2743200"/>
                </a:cubicBezTo>
                <a:cubicBezTo>
                  <a:pt x="10593493" y="2702611"/>
                  <a:pt x="10635574" y="2625213"/>
                  <a:pt x="10635574" y="2625213"/>
                </a:cubicBezTo>
                <a:cubicBezTo>
                  <a:pt x="10640490" y="2600632"/>
                  <a:pt x="10657525" y="2575481"/>
                  <a:pt x="10650322" y="2551471"/>
                </a:cubicBezTo>
                <a:cubicBezTo>
                  <a:pt x="10641277" y="2521320"/>
                  <a:pt x="10613588" y="2499988"/>
                  <a:pt x="10591329" y="2477729"/>
                </a:cubicBezTo>
                <a:cubicBezTo>
                  <a:pt x="10454666" y="2341066"/>
                  <a:pt x="10487195" y="2399433"/>
                  <a:pt x="10266864" y="2315497"/>
                </a:cubicBezTo>
                <a:cubicBezTo>
                  <a:pt x="10087678" y="2247236"/>
                  <a:pt x="10280420" y="2280145"/>
                  <a:pt x="10030890" y="2241755"/>
                </a:cubicBezTo>
                <a:cubicBezTo>
                  <a:pt x="9952542" y="2229701"/>
                  <a:pt x="9794916" y="2212258"/>
                  <a:pt x="9794916" y="2212258"/>
                </a:cubicBezTo>
                <a:cubicBezTo>
                  <a:pt x="9760503" y="2202426"/>
                  <a:pt x="9726516" y="2190958"/>
                  <a:pt x="9691677" y="2182761"/>
                </a:cubicBezTo>
                <a:cubicBezTo>
                  <a:pt x="9642875" y="2171278"/>
                  <a:pt x="9544193" y="2153265"/>
                  <a:pt x="9544193" y="2153265"/>
                </a:cubicBezTo>
                <a:cubicBezTo>
                  <a:pt x="9508130" y="2135233"/>
                  <a:pt x="9472224" y="2120329"/>
                  <a:pt x="9440955" y="2094271"/>
                </a:cubicBezTo>
                <a:cubicBezTo>
                  <a:pt x="9424932" y="2080918"/>
                  <a:pt x="9411458" y="2064774"/>
                  <a:pt x="9396710" y="2050026"/>
                </a:cubicBezTo>
                <a:cubicBezTo>
                  <a:pt x="9386878" y="2020529"/>
                  <a:pt x="9361651" y="1992126"/>
                  <a:pt x="9367213" y="1961535"/>
                </a:cubicBezTo>
                <a:cubicBezTo>
                  <a:pt x="9377045" y="1907458"/>
                  <a:pt x="9381610" y="1852152"/>
                  <a:pt x="9396710" y="1799303"/>
                </a:cubicBezTo>
                <a:cubicBezTo>
                  <a:pt x="9401579" y="1782260"/>
                  <a:pt x="9415903" y="1769482"/>
                  <a:pt x="9426206" y="1755058"/>
                </a:cubicBezTo>
                <a:cubicBezTo>
                  <a:pt x="9440493" y="1735056"/>
                  <a:pt x="9452264" y="1712600"/>
                  <a:pt x="9470452" y="1696065"/>
                </a:cubicBezTo>
                <a:cubicBezTo>
                  <a:pt x="9616207" y="1563561"/>
                  <a:pt x="9535982" y="1632630"/>
                  <a:pt x="9647432" y="1592826"/>
                </a:cubicBezTo>
                <a:cubicBezTo>
                  <a:pt x="9697296" y="1575017"/>
                  <a:pt x="9744986" y="1551454"/>
                  <a:pt x="9794916" y="1533832"/>
                </a:cubicBezTo>
                <a:cubicBezTo>
                  <a:pt x="9828666" y="1521920"/>
                  <a:pt x="9863543" y="1513443"/>
                  <a:pt x="9898155" y="1504335"/>
                </a:cubicBezTo>
                <a:cubicBezTo>
                  <a:pt x="9956962" y="1488860"/>
                  <a:pt x="10019243" y="1484044"/>
                  <a:pt x="10075135" y="1460090"/>
                </a:cubicBezTo>
                <a:cubicBezTo>
                  <a:pt x="10192663" y="1409721"/>
                  <a:pt x="10142855" y="1427684"/>
                  <a:pt x="10222619" y="1401097"/>
                </a:cubicBezTo>
                <a:cubicBezTo>
                  <a:pt x="10252116" y="1376516"/>
                  <a:pt x="10280802" y="1350928"/>
                  <a:pt x="10311110" y="1327355"/>
                </a:cubicBezTo>
                <a:cubicBezTo>
                  <a:pt x="10325102" y="1316473"/>
                  <a:pt x="10345052" y="1312282"/>
                  <a:pt x="10355355" y="1297858"/>
                </a:cubicBezTo>
                <a:cubicBezTo>
                  <a:pt x="10370743" y="1276315"/>
                  <a:pt x="10373758" y="1248154"/>
                  <a:pt x="10384852" y="1224116"/>
                </a:cubicBezTo>
                <a:cubicBezTo>
                  <a:pt x="10445224" y="1093311"/>
                  <a:pt x="10439607" y="1128946"/>
                  <a:pt x="10488090" y="1002890"/>
                </a:cubicBezTo>
                <a:cubicBezTo>
                  <a:pt x="10499251" y="973870"/>
                  <a:pt x="10501590" y="941061"/>
                  <a:pt x="10517587" y="914400"/>
                </a:cubicBezTo>
                <a:cubicBezTo>
                  <a:pt x="10577829" y="813997"/>
                  <a:pt x="10552767" y="867853"/>
                  <a:pt x="10591329" y="752168"/>
                </a:cubicBezTo>
                <a:cubicBezTo>
                  <a:pt x="10586413" y="663678"/>
                  <a:pt x="10590583" y="574211"/>
                  <a:pt x="10576581" y="486697"/>
                </a:cubicBezTo>
                <a:cubicBezTo>
                  <a:pt x="10564806" y="413106"/>
                  <a:pt x="10527124" y="379113"/>
                  <a:pt x="10488090" y="324465"/>
                </a:cubicBezTo>
                <a:cubicBezTo>
                  <a:pt x="10465072" y="292240"/>
                  <a:pt x="10449889" y="258187"/>
                  <a:pt x="10414348" y="235974"/>
                </a:cubicBezTo>
                <a:cubicBezTo>
                  <a:pt x="10368692" y="207439"/>
                  <a:pt x="10317935" y="201943"/>
                  <a:pt x="10266864" y="191729"/>
                </a:cubicBezTo>
                <a:cubicBezTo>
                  <a:pt x="10227535" y="196645"/>
                  <a:pt x="10187873" y="199387"/>
                  <a:pt x="10148877" y="206477"/>
                </a:cubicBezTo>
                <a:cubicBezTo>
                  <a:pt x="10123045" y="211174"/>
                  <a:pt x="10063001" y="238322"/>
                  <a:pt x="10045639" y="250723"/>
                </a:cubicBezTo>
                <a:cubicBezTo>
                  <a:pt x="9976950" y="299786"/>
                  <a:pt x="9979414" y="361192"/>
                  <a:pt x="9912903" y="427703"/>
                </a:cubicBezTo>
                <a:cubicBezTo>
                  <a:pt x="9826166" y="514440"/>
                  <a:pt x="9909931" y="423521"/>
                  <a:pt x="9824413" y="545690"/>
                </a:cubicBezTo>
                <a:cubicBezTo>
                  <a:pt x="9771973" y="620605"/>
                  <a:pt x="9719307" y="695509"/>
                  <a:pt x="9662181" y="766916"/>
                </a:cubicBezTo>
                <a:lnTo>
                  <a:pt x="9544193" y="914400"/>
                </a:lnTo>
                <a:cubicBezTo>
                  <a:pt x="9524529" y="938981"/>
                  <a:pt x="9503496" y="962527"/>
                  <a:pt x="9485200" y="988142"/>
                </a:cubicBezTo>
                <a:cubicBezTo>
                  <a:pt x="9460619" y="1022555"/>
                  <a:pt x="9439306" y="1059554"/>
                  <a:pt x="9411458" y="1091381"/>
                </a:cubicBezTo>
                <a:cubicBezTo>
                  <a:pt x="9351688" y="1159689"/>
                  <a:pt x="9289664" y="1230724"/>
                  <a:pt x="9204981" y="1268361"/>
                </a:cubicBezTo>
                <a:cubicBezTo>
                  <a:pt x="9187936" y="1275937"/>
                  <a:pt x="9083911" y="1295525"/>
                  <a:pt x="9072245" y="1297858"/>
                </a:cubicBezTo>
                <a:lnTo>
                  <a:pt x="8836271" y="1253613"/>
                </a:lnTo>
                <a:cubicBezTo>
                  <a:pt x="8816395" y="1249638"/>
                  <a:pt x="8794658" y="1249294"/>
                  <a:pt x="8777277" y="1238865"/>
                </a:cubicBezTo>
                <a:cubicBezTo>
                  <a:pt x="8744353" y="1219110"/>
                  <a:pt x="8720427" y="1186876"/>
                  <a:pt x="8688787" y="1165123"/>
                </a:cubicBezTo>
                <a:cubicBezTo>
                  <a:pt x="8641543" y="1132643"/>
                  <a:pt x="8591420" y="1104475"/>
                  <a:pt x="8541303" y="1076632"/>
                </a:cubicBezTo>
                <a:cubicBezTo>
                  <a:pt x="8458640" y="1030708"/>
                  <a:pt x="8362379" y="1005438"/>
                  <a:pt x="8290581" y="943897"/>
                </a:cubicBezTo>
                <a:cubicBezTo>
                  <a:pt x="8256168" y="914400"/>
                  <a:pt x="8226846" y="877627"/>
                  <a:pt x="8187342" y="855406"/>
                </a:cubicBezTo>
                <a:cubicBezTo>
                  <a:pt x="8146693" y="832541"/>
                  <a:pt x="8098437" y="827099"/>
                  <a:pt x="8054606" y="811161"/>
                </a:cubicBezTo>
                <a:cubicBezTo>
                  <a:pt x="7809129" y="721897"/>
                  <a:pt x="7941477" y="748647"/>
                  <a:pt x="7759639" y="722671"/>
                </a:cubicBezTo>
                <a:cubicBezTo>
                  <a:pt x="7656400" y="732503"/>
                  <a:pt x="7551498" y="731255"/>
                  <a:pt x="7449922" y="752168"/>
                </a:cubicBezTo>
                <a:cubicBezTo>
                  <a:pt x="7216090" y="800310"/>
                  <a:pt x="7319431" y="839234"/>
                  <a:pt x="7110710" y="870155"/>
                </a:cubicBezTo>
                <a:cubicBezTo>
                  <a:pt x="7027895" y="882424"/>
                  <a:pt x="6943561" y="879987"/>
                  <a:pt x="6859987" y="884903"/>
                </a:cubicBezTo>
                <a:cubicBezTo>
                  <a:pt x="6820658" y="904568"/>
                  <a:pt x="6778023" y="918681"/>
                  <a:pt x="6742000" y="943897"/>
                </a:cubicBezTo>
                <a:cubicBezTo>
                  <a:pt x="6727479" y="954062"/>
                  <a:pt x="6726120" y="976794"/>
                  <a:pt x="6712503" y="988142"/>
                </a:cubicBezTo>
                <a:cubicBezTo>
                  <a:pt x="6695613" y="1002217"/>
                  <a:pt x="6673174" y="1007807"/>
                  <a:pt x="6653510" y="1017639"/>
                </a:cubicBezTo>
                <a:cubicBezTo>
                  <a:pt x="6638761" y="1037303"/>
                  <a:pt x="6625261" y="1057969"/>
                  <a:pt x="6609264" y="1076632"/>
                </a:cubicBezTo>
                <a:cubicBezTo>
                  <a:pt x="6595690" y="1092468"/>
                  <a:pt x="6576588" y="1103523"/>
                  <a:pt x="6565019" y="1120877"/>
                </a:cubicBezTo>
                <a:cubicBezTo>
                  <a:pt x="6556396" y="1133812"/>
                  <a:pt x="6557223" y="1151218"/>
                  <a:pt x="6550271" y="1165123"/>
                </a:cubicBezTo>
                <a:cubicBezTo>
                  <a:pt x="6537451" y="1190762"/>
                  <a:pt x="6518846" y="1213226"/>
                  <a:pt x="6506026" y="1238865"/>
                </a:cubicBezTo>
                <a:cubicBezTo>
                  <a:pt x="6489282" y="1272352"/>
                  <a:pt x="6475686" y="1307341"/>
                  <a:pt x="6461781" y="1342103"/>
                </a:cubicBezTo>
                <a:cubicBezTo>
                  <a:pt x="6436253" y="1405921"/>
                  <a:pt x="6456904" y="1381352"/>
                  <a:pt x="6417535" y="1460090"/>
                </a:cubicBezTo>
                <a:cubicBezTo>
                  <a:pt x="6409608" y="1475944"/>
                  <a:pt x="6396833" y="1488945"/>
                  <a:pt x="6388039" y="1504335"/>
                </a:cubicBezTo>
                <a:cubicBezTo>
                  <a:pt x="6359337" y="1554564"/>
                  <a:pt x="6362951" y="1584518"/>
                  <a:pt x="6299548" y="1607574"/>
                </a:cubicBezTo>
                <a:cubicBezTo>
                  <a:pt x="6266879" y="1619454"/>
                  <a:pt x="6230723" y="1617407"/>
                  <a:pt x="6196310" y="1622323"/>
                </a:cubicBezTo>
                <a:cubicBezTo>
                  <a:pt x="6093071" y="1617407"/>
                  <a:pt x="5989645" y="1615501"/>
                  <a:pt x="5886593" y="1607574"/>
                </a:cubicBezTo>
                <a:cubicBezTo>
                  <a:pt x="5861600" y="1605651"/>
                  <a:pt x="5836410" y="1601392"/>
                  <a:pt x="5812852" y="1592826"/>
                </a:cubicBezTo>
                <a:cubicBezTo>
                  <a:pt x="5781859" y="1581556"/>
                  <a:pt x="5752640" y="1565548"/>
                  <a:pt x="5724361" y="1548581"/>
                </a:cubicBezTo>
                <a:cubicBezTo>
                  <a:pt x="5678763" y="1521222"/>
                  <a:pt x="5635871" y="1489587"/>
                  <a:pt x="5591626" y="1460090"/>
                </a:cubicBezTo>
                <a:cubicBezTo>
                  <a:pt x="5562129" y="1415845"/>
                  <a:pt x="5523587" y="1376441"/>
                  <a:pt x="5503135" y="1327355"/>
                </a:cubicBezTo>
                <a:lnTo>
                  <a:pt x="5429393" y="1150374"/>
                </a:lnTo>
                <a:cubicBezTo>
                  <a:pt x="5420937" y="1130080"/>
                  <a:pt x="5408826" y="1111471"/>
                  <a:pt x="5399897" y="1091381"/>
                </a:cubicBezTo>
                <a:cubicBezTo>
                  <a:pt x="5389145" y="1067189"/>
                  <a:pt x="5384275" y="1040186"/>
                  <a:pt x="5370400" y="1017639"/>
                </a:cubicBezTo>
                <a:cubicBezTo>
                  <a:pt x="5344635" y="975770"/>
                  <a:pt x="5314436" y="936515"/>
                  <a:pt x="5281910" y="899652"/>
                </a:cubicBezTo>
                <a:cubicBezTo>
                  <a:pt x="5240511" y="852733"/>
                  <a:pt x="5209107" y="784896"/>
                  <a:pt x="5149174" y="766916"/>
                </a:cubicBezTo>
                <a:cubicBezTo>
                  <a:pt x="5100013" y="752168"/>
                  <a:pt x="5050382" y="738902"/>
                  <a:pt x="5001690" y="722671"/>
                </a:cubicBezTo>
                <a:cubicBezTo>
                  <a:pt x="4976574" y="714299"/>
                  <a:pt x="4953632" y="699595"/>
                  <a:pt x="4927948" y="693174"/>
                </a:cubicBezTo>
                <a:cubicBezTo>
                  <a:pt x="4854991" y="674935"/>
                  <a:pt x="4780901" y="661292"/>
                  <a:pt x="4706722" y="648929"/>
                </a:cubicBezTo>
                <a:cubicBezTo>
                  <a:pt x="4544850" y="621951"/>
                  <a:pt x="4647873" y="638133"/>
                  <a:pt x="4397006" y="604684"/>
                </a:cubicBezTo>
                <a:cubicBezTo>
                  <a:pt x="4342929" y="609600"/>
                  <a:pt x="4286603" y="603236"/>
                  <a:pt x="4234774" y="619432"/>
                </a:cubicBezTo>
                <a:cubicBezTo>
                  <a:pt x="4204728" y="628821"/>
                  <a:pt x="4184722" y="657697"/>
                  <a:pt x="4161032" y="678426"/>
                </a:cubicBezTo>
                <a:cubicBezTo>
                  <a:pt x="4117097" y="716870"/>
                  <a:pt x="4079589" y="767308"/>
                  <a:pt x="4043045" y="811161"/>
                </a:cubicBezTo>
                <a:cubicBezTo>
                  <a:pt x="4031993" y="888527"/>
                  <a:pt x="4027195" y="927833"/>
                  <a:pt x="4013548" y="1002890"/>
                </a:cubicBezTo>
                <a:cubicBezTo>
                  <a:pt x="4009064" y="1027553"/>
                  <a:pt x="4007367" y="1053074"/>
                  <a:pt x="3998800" y="1076632"/>
                </a:cubicBezTo>
                <a:cubicBezTo>
                  <a:pt x="3987530" y="1107625"/>
                  <a:pt x="3970347" y="1136171"/>
                  <a:pt x="3954555" y="1165123"/>
                </a:cubicBezTo>
                <a:cubicBezTo>
                  <a:pt x="3940828" y="1190289"/>
                  <a:pt x="3930580" y="1218595"/>
                  <a:pt x="3910310" y="1238865"/>
                </a:cubicBezTo>
                <a:cubicBezTo>
                  <a:pt x="3875480" y="1273695"/>
                  <a:pt x="3835430" y="1283489"/>
                  <a:pt x="3792322" y="1297858"/>
                </a:cubicBezTo>
                <a:cubicBezTo>
                  <a:pt x="3649754" y="1288026"/>
                  <a:pt x="3506422" y="1286086"/>
                  <a:pt x="3364619" y="1268361"/>
                </a:cubicBezTo>
                <a:cubicBezTo>
                  <a:pt x="3094220" y="1234561"/>
                  <a:pt x="3306140" y="1209469"/>
                  <a:pt x="3010658" y="1150374"/>
                </a:cubicBezTo>
                <a:lnTo>
                  <a:pt x="2936916" y="1135626"/>
                </a:lnTo>
                <a:cubicBezTo>
                  <a:pt x="2917251" y="1115961"/>
                  <a:pt x="2896020" y="1097747"/>
                  <a:pt x="2877922" y="1076632"/>
                </a:cubicBezTo>
                <a:cubicBezTo>
                  <a:pt x="2866387" y="1063174"/>
                  <a:pt x="2859061" y="1046567"/>
                  <a:pt x="2848426" y="1032387"/>
                </a:cubicBezTo>
                <a:cubicBezTo>
                  <a:pt x="2829539" y="1007204"/>
                  <a:pt x="2809097" y="983226"/>
                  <a:pt x="2789432" y="958645"/>
                </a:cubicBezTo>
                <a:cubicBezTo>
                  <a:pt x="2780584" y="932102"/>
                  <a:pt x="2762404" y="881328"/>
                  <a:pt x="2759935" y="855406"/>
                </a:cubicBezTo>
                <a:cubicBezTo>
                  <a:pt x="2751998" y="772065"/>
                  <a:pt x="2766493" y="685646"/>
                  <a:pt x="2745187" y="604684"/>
                </a:cubicBezTo>
                <a:cubicBezTo>
                  <a:pt x="2739592" y="583422"/>
                  <a:pt x="2704084" y="587966"/>
                  <a:pt x="2686193" y="575187"/>
                </a:cubicBezTo>
                <a:cubicBezTo>
                  <a:pt x="2591568" y="507598"/>
                  <a:pt x="2697214" y="544758"/>
                  <a:pt x="2582955" y="516194"/>
                </a:cubicBezTo>
                <a:cubicBezTo>
                  <a:pt x="2540751" y="495092"/>
                  <a:pt x="2523114" y="482798"/>
                  <a:pt x="2479716" y="471948"/>
                </a:cubicBezTo>
                <a:cubicBezTo>
                  <a:pt x="2392644" y="450180"/>
                  <a:pt x="2344475" y="451609"/>
                  <a:pt x="2243742" y="442452"/>
                </a:cubicBezTo>
                <a:cubicBezTo>
                  <a:pt x="2170000" y="447368"/>
                  <a:pt x="2093419" y="436346"/>
                  <a:pt x="2022516" y="457200"/>
                </a:cubicBezTo>
                <a:cubicBezTo>
                  <a:pt x="2001424" y="463404"/>
                  <a:pt x="2003927" y="497105"/>
                  <a:pt x="1993019" y="516194"/>
                </a:cubicBezTo>
                <a:cubicBezTo>
                  <a:pt x="1965642" y="564104"/>
                  <a:pt x="1959947" y="564014"/>
                  <a:pt x="1919277" y="604684"/>
                </a:cubicBezTo>
                <a:cubicBezTo>
                  <a:pt x="1858937" y="785709"/>
                  <a:pt x="1925858" y="606271"/>
                  <a:pt x="1845535" y="766916"/>
                </a:cubicBezTo>
                <a:cubicBezTo>
                  <a:pt x="1838583" y="780821"/>
                  <a:pt x="1838500" y="797663"/>
                  <a:pt x="1830787" y="811161"/>
                </a:cubicBezTo>
                <a:cubicBezTo>
                  <a:pt x="1812990" y="842307"/>
                  <a:pt x="1755124" y="909451"/>
                  <a:pt x="1727548" y="929148"/>
                </a:cubicBezTo>
                <a:cubicBezTo>
                  <a:pt x="1716153" y="937288"/>
                  <a:pt x="1630483" y="957102"/>
                  <a:pt x="1624310" y="958645"/>
                </a:cubicBezTo>
                <a:cubicBezTo>
                  <a:pt x="1560400" y="953729"/>
                  <a:pt x="1495704" y="955036"/>
                  <a:pt x="1432581" y="943897"/>
                </a:cubicBezTo>
                <a:cubicBezTo>
                  <a:pt x="1391791" y="936699"/>
                  <a:pt x="1354165" y="899943"/>
                  <a:pt x="1329342" y="870155"/>
                </a:cubicBezTo>
                <a:cubicBezTo>
                  <a:pt x="1317994" y="856538"/>
                  <a:pt x="1312379" y="838444"/>
                  <a:pt x="1299845" y="825910"/>
                </a:cubicBezTo>
                <a:cubicBezTo>
                  <a:pt x="1287311" y="813376"/>
                  <a:pt x="1269217" y="807761"/>
                  <a:pt x="1255600" y="796413"/>
                </a:cubicBezTo>
                <a:cubicBezTo>
                  <a:pt x="1239577" y="783060"/>
                  <a:pt x="1226103" y="766916"/>
                  <a:pt x="1211355" y="752168"/>
                </a:cubicBezTo>
                <a:cubicBezTo>
                  <a:pt x="1190643" y="669322"/>
                  <a:pt x="1183751" y="670854"/>
                  <a:pt x="1211355" y="560439"/>
                </a:cubicBezTo>
                <a:cubicBezTo>
                  <a:pt x="1215654" y="543243"/>
                  <a:pt x="1232925" y="532048"/>
                  <a:pt x="1240852" y="516194"/>
                </a:cubicBezTo>
                <a:cubicBezTo>
                  <a:pt x="1252691" y="492515"/>
                  <a:pt x="1258509" y="466131"/>
                  <a:pt x="1270348" y="442452"/>
                </a:cubicBezTo>
                <a:cubicBezTo>
                  <a:pt x="1278275" y="426598"/>
                  <a:pt x="1291051" y="413596"/>
                  <a:pt x="1299845" y="398206"/>
                </a:cubicBezTo>
                <a:cubicBezTo>
                  <a:pt x="1329006" y="347175"/>
                  <a:pt x="1327544" y="344608"/>
                  <a:pt x="1344090" y="294968"/>
                </a:cubicBezTo>
                <a:cubicBezTo>
                  <a:pt x="1339174" y="231058"/>
                  <a:pt x="1345858" y="165173"/>
                  <a:pt x="1329342" y="103239"/>
                </a:cubicBezTo>
                <a:cubicBezTo>
                  <a:pt x="1324775" y="86112"/>
                  <a:pt x="1298714" y="85090"/>
                  <a:pt x="1285097" y="73742"/>
                </a:cubicBezTo>
                <a:cubicBezTo>
                  <a:pt x="1269074" y="60389"/>
                  <a:pt x="1259507" y="38825"/>
                  <a:pt x="1240852" y="29497"/>
                </a:cubicBezTo>
                <a:cubicBezTo>
                  <a:pt x="1218431" y="18286"/>
                  <a:pt x="1191429" y="20828"/>
                  <a:pt x="1167110" y="14748"/>
                </a:cubicBezTo>
                <a:cubicBezTo>
                  <a:pt x="1152028" y="10977"/>
                  <a:pt x="1137613" y="4916"/>
                  <a:pt x="1122864" y="0"/>
                </a:cubicBezTo>
                <a:cubicBezTo>
                  <a:pt x="1088451" y="4916"/>
                  <a:pt x="1054231" y="11452"/>
                  <a:pt x="1019626" y="14748"/>
                </a:cubicBezTo>
                <a:cubicBezTo>
                  <a:pt x="775444" y="38004"/>
                  <a:pt x="883610" y="6010"/>
                  <a:pt x="768903" y="44245"/>
                </a:cubicBezTo>
                <a:cubicBezTo>
                  <a:pt x="699591" y="113557"/>
                  <a:pt x="736226" y="71137"/>
                  <a:pt x="665664" y="176981"/>
                </a:cubicBezTo>
                <a:lnTo>
                  <a:pt x="636168" y="221226"/>
                </a:lnTo>
                <a:cubicBezTo>
                  <a:pt x="631252" y="240890"/>
                  <a:pt x="621419" y="259949"/>
                  <a:pt x="621419" y="280219"/>
                </a:cubicBezTo>
                <a:cubicBezTo>
                  <a:pt x="621419" y="484552"/>
                  <a:pt x="614347" y="450728"/>
                  <a:pt x="650916" y="560439"/>
                </a:cubicBezTo>
                <a:cubicBezTo>
                  <a:pt x="646000" y="639097"/>
                  <a:pt x="648460" y="718566"/>
                  <a:pt x="636168" y="796413"/>
                </a:cubicBezTo>
                <a:cubicBezTo>
                  <a:pt x="633404" y="813921"/>
                  <a:pt x="621419" y="830826"/>
                  <a:pt x="606671" y="840658"/>
                </a:cubicBezTo>
                <a:cubicBezTo>
                  <a:pt x="589805" y="851902"/>
                  <a:pt x="567790" y="852892"/>
                  <a:pt x="547677" y="855406"/>
                </a:cubicBezTo>
                <a:cubicBezTo>
                  <a:pt x="528165" y="857845"/>
                  <a:pt x="508348" y="855406"/>
                  <a:pt x="488684" y="855406"/>
                </a:cubicBezTo>
              </a:path>
            </a:pathLst>
          </a:custGeom>
          <a:blipFill>
            <a:blip r:embed="rId2" cstate="print"/>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48600" y="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494419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04800" y="228600"/>
            <a:ext cx="8610600" cy="5902325"/>
          </a:xfrm>
          <a:noFill/>
          <a:extLst>
            <a:ext uri="{909E8E84-426E-40DD-AFC4-6F175D3DCCD1}">
              <a14:hiddenFill xmlns:a14="http://schemas.microsoft.com/office/drawing/2010/main">
                <a:solidFill>
                  <a:srgbClr val="FFFFFF"/>
                </a:solidFill>
              </a14:hiddenFill>
            </a:ext>
          </a:extLst>
        </p:spPr>
        <p:txBody>
          <a:bodyPr/>
          <a:lstStyle/>
          <a:p>
            <a:r>
              <a:rPr lang="en-US" dirty="0" smtClean="0">
                <a:solidFill>
                  <a:srgbClr val="66FF99"/>
                </a:solidFill>
                <a:effectLst/>
              </a:rPr>
              <a:t>Thi</a:t>
            </a:r>
            <a:r>
              <a:rPr lang="en-US" dirty="0" smtClean="0">
                <a:solidFill>
                  <a:srgbClr val="66FF99"/>
                </a:solidFill>
              </a:rPr>
              <a:t>s is the r</a:t>
            </a:r>
            <a:r>
              <a:rPr lang="en-US" dirty="0" smtClean="0">
                <a:solidFill>
                  <a:srgbClr val="66FF99"/>
                </a:solidFill>
                <a:effectLst/>
              </a:rPr>
              <a:t>ich chemical fluid that helps breakdown molecules for use.</a:t>
            </a:r>
          </a:p>
          <a:p>
            <a:pPr lvl="1"/>
            <a:r>
              <a:rPr lang="en-US" sz="3200" dirty="0" smtClean="0">
                <a:solidFill>
                  <a:schemeClr val="accent1">
                    <a:lumMod val="50000"/>
                  </a:schemeClr>
                </a:solidFill>
                <a:effectLst/>
              </a:rPr>
              <a:t>Moves materials through cell (food and waste)</a:t>
            </a:r>
          </a:p>
        </p:txBody>
      </p:sp>
      <p:sp>
        <p:nvSpPr>
          <p:cNvPr id="7" name="Freeform 6"/>
          <p:cNvSpPr/>
          <p:nvPr/>
        </p:nvSpPr>
        <p:spPr>
          <a:xfrm>
            <a:off x="-916387" y="1828800"/>
            <a:ext cx="10842052" cy="5178190"/>
          </a:xfrm>
          <a:custGeom>
            <a:avLst/>
            <a:gdLst>
              <a:gd name="connsiteX0" fmla="*/ 606671 w 10842052"/>
              <a:gd name="connsiteY0" fmla="*/ 796413 h 5178190"/>
              <a:gd name="connsiteX1" fmla="*/ 164219 w 10842052"/>
              <a:gd name="connsiteY1" fmla="*/ 988142 h 5178190"/>
              <a:gd name="connsiteX2" fmla="*/ 90477 w 10842052"/>
              <a:gd name="connsiteY2" fmla="*/ 1091381 h 5178190"/>
              <a:gd name="connsiteX3" fmla="*/ 31484 w 10842052"/>
              <a:gd name="connsiteY3" fmla="*/ 1209368 h 5178190"/>
              <a:gd name="connsiteX4" fmla="*/ 1987 w 10842052"/>
              <a:gd name="connsiteY4" fmla="*/ 1268361 h 5178190"/>
              <a:gd name="connsiteX5" fmla="*/ 16735 w 10842052"/>
              <a:gd name="connsiteY5" fmla="*/ 1474839 h 5178190"/>
              <a:gd name="connsiteX6" fmla="*/ 60981 w 10842052"/>
              <a:gd name="connsiteY6" fmla="*/ 1504335 h 5178190"/>
              <a:gd name="connsiteX7" fmla="*/ 119974 w 10842052"/>
              <a:gd name="connsiteY7" fmla="*/ 1563329 h 5178190"/>
              <a:gd name="connsiteX8" fmla="*/ 296955 w 10842052"/>
              <a:gd name="connsiteY8" fmla="*/ 1681316 h 5178190"/>
              <a:gd name="connsiteX9" fmla="*/ 370697 w 10842052"/>
              <a:gd name="connsiteY9" fmla="*/ 1710813 h 5178190"/>
              <a:gd name="connsiteX10" fmla="*/ 459187 w 10842052"/>
              <a:gd name="connsiteY10" fmla="*/ 1769806 h 5178190"/>
              <a:gd name="connsiteX11" fmla="*/ 591922 w 10842052"/>
              <a:gd name="connsiteY11" fmla="*/ 1814052 h 5178190"/>
              <a:gd name="connsiteX12" fmla="*/ 665664 w 10842052"/>
              <a:gd name="connsiteY12" fmla="*/ 1843548 h 5178190"/>
              <a:gd name="connsiteX13" fmla="*/ 754155 w 10842052"/>
              <a:gd name="connsiteY13" fmla="*/ 1887794 h 5178190"/>
              <a:gd name="connsiteX14" fmla="*/ 975381 w 10842052"/>
              <a:gd name="connsiteY14" fmla="*/ 1961535 h 5178190"/>
              <a:gd name="connsiteX15" fmla="*/ 1019626 w 10842052"/>
              <a:gd name="connsiteY15" fmla="*/ 1976284 h 5178190"/>
              <a:gd name="connsiteX16" fmla="*/ 1137613 w 10842052"/>
              <a:gd name="connsiteY16" fmla="*/ 2020529 h 5178190"/>
              <a:gd name="connsiteX17" fmla="*/ 1550568 w 10842052"/>
              <a:gd name="connsiteY17" fmla="*/ 2035277 h 5178190"/>
              <a:gd name="connsiteX18" fmla="*/ 1712800 w 10842052"/>
              <a:gd name="connsiteY18" fmla="*/ 2050026 h 5178190"/>
              <a:gd name="connsiteX19" fmla="*/ 1771793 w 10842052"/>
              <a:gd name="connsiteY19" fmla="*/ 2094271 h 5178190"/>
              <a:gd name="connsiteX20" fmla="*/ 1875032 w 10842052"/>
              <a:gd name="connsiteY20" fmla="*/ 2212258 h 5178190"/>
              <a:gd name="connsiteX21" fmla="*/ 1904529 w 10842052"/>
              <a:gd name="connsiteY21" fmla="*/ 2315497 h 5178190"/>
              <a:gd name="connsiteX22" fmla="*/ 1919277 w 10842052"/>
              <a:gd name="connsiteY22" fmla="*/ 2359742 h 5178190"/>
              <a:gd name="connsiteX23" fmla="*/ 1904529 w 10842052"/>
              <a:gd name="connsiteY23" fmla="*/ 2580968 h 5178190"/>
              <a:gd name="connsiteX24" fmla="*/ 1875032 w 10842052"/>
              <a:gd name="connsiteY24" fmla="*/ 2625213 h 5178190"/>
              <a:gd name="connsiteX25" fmla="*/ 1845535 w 10842052"/>
              <a:gd name="connsiteY25" fmla="*/ 2698955 h 5178190"/>
              <a:gd name="connsiteX26" fmla="*/ 1757045 w 10842052"/>
              <a:gd name="connsiteY26" fmla="*/ 2802194 h 5178190"/>
              <a:gd name="connsiteX27" fmla="*/ 1668555 w 10842052"/>
              <a:gd name="connsiteY27" fmla="*/ 2905432 h 5178190"/>
              <a:gd name="connsiteX28" fmla="*/ 1506322 w 10842052"/>
              <a:gd name="connsiteY28" fmla="*/ 2993923 h 5178190"/>
              <a:gd name="connsiteX29" fmla="*/ 1432581 w 10842052"/>
              <a:gd name="connsiteY29" fmla="*/ 3067665 h 5178190"/>
              <a:gd name="connsiteX30" fmla="*/ 1299845 w 10842052"/>
              <a:gd name="connsiteY30" fmla="*/ 3170903 h 5178190"/>
              <a:gd name="connsiteX31" fmla="*/ 1285097 w 10842052"/>
              <a:gd name="connsiteY31" fmla="*/ 3215148 h 5178190"/>
              <a:gd name="connsiteX32" fmla="*/ 1211355 w 10842052"/>
              <a:gd name="connsiteY32" fmla="*/ 3303639 h 5178190"/>
              <a:gd name="connsiteX33" fmla="*/ 1196606 w 10842052"/>
              <a:gd name="connsiteY33" fmla="*/ 3377381 h 5178190"/>
              <a:gd name="connsiteX34" fmla="*/ 1167110 w 10842052"/>
              <a:gd name="connsiteY34" fmla="*/ 3436374 h 5178190"/>
              <a:gd name="connsiteX35" fmla="*/ 1181858 w 10842052"/>
              <a:gd name="connsiteY35" fmla="*/ 3539613 h 5178190"/>
              <a:gd name="connsiteX36" fmla="*/ 1255600 w 10842052"/>
              <a:gd name="connsiteY36" fmla="*/ 3613355 h 5178190"/>
              <a:gd name="connsiteX37" fmla="*/ 1329342 w 10842052"/>
              <a:gd name="connsiteY37" fmla="*/ 3657600 h 5178190"/>
              <a:gd name="connsiteX38" fmla="*/ 1373587 w 10842052"/>
              <a:gd name="connsiteY38" fmla="*/ 3716594 h 5178190"/>
              <a:gd name="connsiteX39" fmla="*/ 1476826 w 10842052"/>
              <a:gd name="connsiteY39" fmla="*/ 3760839 h 5178190"/>
              <a:gd name="connsiteX40" fmla="*/ 1624310 w 10842052"/>
              <a:gd name="connsiteY40" fmla="*/ 3805084 h 5178190"/>
              <a:gd name="connsiteX41" fmla="*/ 1860284 w 10842052"/>
              <a:gd name="connsiteY41" fmla="*/ 3790335 h 5178190"/>
              <a:gd name="connsiteX42" fmla="*/ 1978271 w 10842052"/>
              <a:gd name="connsiteY42" fmla="*/ 3731342 h 5178190"/>
              <a:gd name="connsiteX43" fmla="*/ 2081510 w 10842052"/>
              <a:gd name="connsiteY43" fmla="*/ 3672348 h 5178190"/>
              <a:gd name="connsiteX44" fmla="*/ 2125755 w 10842052"/>
              <a:gd name="connsiteY44" fmla="*/ 3628103 h 5178190"/>
              <a:gd name="connsiteX45" fmla="*/ 2346981 w 10842052"/>
              <a:gd name="connsiteY45" fmla="*/ 3465871 h 5178190"/>
              <a:gd name="connsiteX46" fmla="*/ 2435471 w 10842052"/>
              <a:gd name="connsiteY46" fmla="*/ 3421626 h 5178190"/>
              <a:gd name="connsiteX47" fmla="*/ 2494464 w 10842052"/>
              <a:gd name="connsiteY47" fmla="*/ 3377381 h 5178190"/>
              <a:gd name="connsiteX48" fmla="*/ 2612452 w 10842052"/>
              <a:gd name="connsiteY48" fmla="*/ 3347884 h 5178190"/>
              <a:gd name="connsiteX49" fmla="*/ 2730439 w 10842052"/>
              <a:gd name="connsiteY49" fmla="*/ 3318387 h 5178190"/>
              <a:gd name="connsiteX50" fmla="*/ 2922168 w 10842052"/>
              <a:gd name="connsiteY50" fmla="*/ 3333135 h 5178190"/>
              <a:gd name="connsiteX51" fmla="*/ 2966413 w 10842052"/>
              <a:gd name="connsiteY51" fmla="*/ 3347884 h 5178190"/>
              <a:gd name="connsiteX52" fmla="*/ 3010658 w 10842052"/>
              <a:gd name="connsiteY52" fmla="*/ 3451123 h 5178190"/>
              <a:gd name="connsiteX53" fmla="*/ 2995910 w 10842052"/>
              <a:gd name="connsiteY53" fmla="*/ 3672348 h 5178190"/>
              <a:gd name="connsiteX54" fmla="*/ 2981161 w 10842052"/>
              <a:gd name="connsiteY54" fmla="*/ 3731342 h 5178190"/>
              <a:gd name="connsiteX55" fmla="*/ 2936916 w 10842052"/>
              <a:gd name="connsiteY55" fmla="*/ 3790335 h 5178190"/>
              <a:gd name="connsiteX56" fmla="*/ 2907419 w 10842052"/>
              <a:gd name="connsiteY56" fmla="*/ 3834581 h 5178190"/>
              <a:gd name="connsiteX57" fmla="*/ 2848426 w 10842052"/>
              <a:gd name="connsiteY57" fmla="*/ 3908323 h 5178190"/>
              <a:gd name="connsiteX58" fmla="*/ 2818929 w 10842052"/>
              <a:gd name="connsiteY58" fmla="*/ 3952568 h 5178190"/>
              <a:gd name="connsiteX59" fmla="*/ 2759935 w 10842052"/>
              <a:gd name="connsiteY59" fmla="*/ 4011561 h 5178190"/>
              <a:gd name="connsiteX60" fmla="*/ 2671445 w 10842052"/>
              <a:gd name="connsiteY60" fmla="*/ 4129548 h 5178190"/>
              <a:gd name="connsiteX61" fmla="*/ 2597703 w 10842052"/>
              <a:gd name="connsiteY61" fmla="*/ 4247535 h 5178190"/>
              <a:gd name="connsiteX62" fmla="*/ 2582955 w 10842052"/>
              <a:gd name="connsiteY62" fmla="*/ 4321277 h 5178190"/>
              <a:gd name="connsiteX63" fmla="*/ 2627200 w 10842052"/>
              <a:gd name="connsiteY63" fmla="*/ 4454013 h 5178190"/>
              <a:gd name="connsiteX64" fmla="*/ 2671445 w 10842052"/>
              <a:gd name="connsiteY64" fmla="*/ 4572000 h 5178190"/>
              <a:gd name="connsiteX65" fmla="*/ 2700942 w 10842052"/>
              <a:gd name="connsiteY65" fmla="*/ 4630994 h 5178190"/>
              <a:gd name="connsiteX66" fmla="*/ 2951664 w 10842052"/>
              <a:gd name="connsiteY66" fmla="*/ 4778477 h 5178190"/>
              <a:gd name="connsiteX67" fmla="*/ 3010658 w 10842052"/>
              <a:gd name="connsiteY67" fmla="*/ 4793226 h 5178190"/>
              <a:gd name="connsiteX68" fmla="*/ 3187639 w 10842052"/>
              <a:gd name="connsiteY68" fmla="*/ 4807974 h 5178190"/>
              <a:gd name="connsiteX69" fmla="*/ 3231884 w 10842052"/>
              <a:gd name="connsiteY69" fmla="*/ 4822723 h 5178190"/>
              <a:gd name="connsiteX70" fmla="*/ 3807071 w 10842052"/>
              <a:gd name="connsiteY70" fmla="*/ 4822723 h 5178190"/>
              <a:gd name="connsiteX71" fmla="*/ 4043045 w 10842052"/>
              <a:gd name="connsiteY71" fmla="*/ 4778477 h 5178190"/>
              <a:gd name="connsiteX72" fmla="*/ 4116787 w 10842052"/>
              <a:gd name="connsiteY72" fmla="*/ 4748981 h 5178190"/>
              <a:gd name="connsiteX73" fmla="*/ 4220026 w 10842052"/>
              <a:gd name="connsiteY73" fmla="*/ 4704735 h 5178190"/>
              <a:gd name="connsiteX74" fmla="*/ 4249522 w 10842052"/>
              <a:gd name="connsiteY74" fmla="*/ 4660490 h 5178190"/>
              <a:gd name="connsiteX75" fmla="*/ 4338013 w 10842052"/>
              <a:gd name="connsiteY75" fmla="*/ 4542503 h 5178190"/>
              <a:gd name="connsiteX76" fmla="*/ 4352761 w 10842052"/>
              <a:gd name="connsiteY76" fmla="*/ 4409768 h 5178190"/>
              <a:gd name="connsiteX77" fmla="*/ 4367510 w 10842052"/>
              <a:gd name="connsiteY77" fmla="*/ 4247535 h 5178190"/>
              <a:gd name="connsiteX78" fmla="*/ 4352761 w 10842052"/>
              <a:gd name="connsiteY78" fmla="*/ 4026310 h 5178190"/>
              <a:gd name="connsiteX79" fmla="*/ 4338013 w 10842052"/>
              <a:gd name="connsiteY79" fmla="*/ 3937819 h 5178190"/>
              <a:gd name="connsiteX80" fmla="*/ 4293768 w 10842052"/>
              <a:gd name="connsiteY80" fmla="*/ 3864077 h 5178190"/>
              <a:gd name="connsiteX81" fmla="*/ 4249522 w 10842052"/>
              <a:gd name="connsiteY81" fmla="*/ 3760839 h 5178190"/>
              <a:gd name="connsiteX82" fmla="*/ 4161032 w 10842052"/>
              <a:gd name="connsiteY82" fmla="*/ 3642852 h 5178190"/>
              <a:gd name="connsiteX83" fmla="*/ 4102039 w 10842052"/>
              <a:gd name="connsiteY83" fmla="*/ 3539613 h 5178190"/>
              <a:gd name="connsiteX84" fmla="*/ 4102039 w 10842052"/>
              <a:gd name="connsiteY84" fmla="*/ 3392129 h 5178190"/>
              <a:gd name="connsiteX85" fmla="*/ 4293768 w 10842052"/>
              <a:gd name="connsiteY85" fmla="*/ 3259394 h 5178190"/>
              <a:gd name="connsiteX86" fmla="*/ 4367510 w 10842052"/>
              <a:gd name="connsiteY86" fmla="*/ 3229897 h 5178190"/>
              <a:gd name="connsiteX87" fmla="*/ 4470748 w 10842052"/>
              <a:gd name="connsiteY87" fmla="*/ 3215148 h 5178190"/>
              <a:gd name="connsiteX88" fmla="*/ 4854206 w 10842052"/>
              <a:gd name="connsiteY88" fmla="*/ 3274142 h 5178190"/>
              <a:gd name="connsiteX89" fmla="*/ 5016439 w 10842052"/>
              <a:gd name="connsiteY89" fmla="*/ 3392129 h 5178190"/>
              <a:gd name="connsiteX90" fmla="*/ 5134426 w 10842052"/>
              <a:gd name="connsiteY90" fmla="*/ 3524865 h 5178190"/>
              <a:gd name="connsiteX91" fmla="*/ 5178671 w 10842052"/>
              <a:gd name="connsiteY91" fmla="*/ 3613355 h 5178190"/>
              <a:gd name="connsiteX92" fmla="*/ 5281910 w 10842052"/>
              <a:gd name="connsiteY92" fmla="*/ 3790335 h 5178190"/>
              <a:gd name="connsiteX93" fmla="*/ 5355652 w 10842052"/>
              <a:gd name="connsiteY93" fmla="*/ 3967316 h 5178190"/>
              <a:gd name="connsiteX94" fmla="*/ 5370400 w 10842052"/>
              <a:gd name="connsiteY94" fmla="*/ 4055806 h 5178190"/>
              <a:gd name="connsiteX95" fmla="*/ 5385148 w 10842052"/>
              <a:gd name="connsiteY95" fmla="*/ 4365523 h 5178190"/>
              <a:gd name="connsiteX96" fmla="*/ 5414645 w 10842052"/>
              <a:gd name="connsiteY96" fmla="*/ 4454013 h 5178190"/>
              <a:gd name="connsiteX97" fmla="*/ 5444142 w 10842052"/>
              <a:gd name="connsiteY97" fmla="*/ 4527755 h 5178190"/>
              <a:gd name="connsiteX98" fmla="*/ 5576877 w 10842052"/>
              <a:gd name="connsiteY98" fmla="*/ 4704735 h 5178190"/>
              <a:gd name="connsiteX99" fmla="*/ 5680116 w 10842052"/>
              <a:gd name="connsiteY99" fmla="*/ 4807974 h 5178190"/>
              <a:gd name="connsiteX100" fmla="*/ 5739110 w 10842052"/>
              <a:gd name="connsiteY100" fmla="*/ 4881716 h 5178190"/>
              <a:gd name="connsiteX101" fmla="*/ 6166813 w 10842052"/>
              <a:gd name="connsiteY101" fmla="*/ 5073445 h 5178190"/>
              <a:gd name="connsiteX102" fmla="*/ 6211058 w 10842052"/>
              <a:gd name="connsiteY102" fmla="*/ 5088194 h 5178190"/>
              <a:gd name="connsiteX103" fmla="*/ 6373290 w 10842052"/>
              <a:gd name="connsiteY103" fmla="*/ 5102942 h 5178190"/>
              <a:gd name="connsiteX104" fmla="*/ 6845239 w 10842052"/>
              <a:gd name="connsiteY104" fmla="*/ 5058697 h 5178190"/>
              <a:gd name="connsiteX105" fmla="*/ 7007471 w 10842052"/>
              <a:gd name="connsiteY105" fmla="*/ 5029200 h 5178190"/>
              <a:gd name="connsiteX106" fmla="*/ 7154955 w 10842052"/>
              <a:gd name="connsiteY106" fmla="*/ 4955458 h 5178190"/>
              <a:gd name="connsiteX107" fmla="*/ 7376181 w 10842052"/>
              <a:gd name="connsiteY107" fmla="*/ 4822723 h 5178190"/>
              <a:gd name="connsiteX108" fmla="*/ 7420426 w 10842052"/>
              <a:gd name="connsiteY108" fmla="*/ 4748981 h 5178190"/>
              <a:gd name="connsiteX109" fmla="*/ 7494168 w 10842052"/>
              <a:gd name="connsiteY109" fmla="*/ 4645742 h 5178190"/>
              <a:gd name="connsiteX110" fmla="*/ 7508916 w 10842052"/>
              <a:gd name="connsiteY110" fmla="*/ 4557252 h 5178190"/>
              <a:gd name="connsiteX111" fmla="*/ 7479419 w 10842052"/>
              <a:gd name="connsiteY111" fmla="*/ 4409768 h 5178190"/>
              <a:gd name="connsiteX112" fmla="*/ 7376181 w 10842052"/>
              <a:gd name="connsiteY112" fmla="*/ 4247535 h 5178190"/>
              <a:gd name="connsiteX113" fmla="*/ 7081213 w 10842052"/>
              <a:gd name="connsiteY113" fmla="*/ 3937819 h 5178190"/>
              <a:gd name="connsiteX114" fmla="*/ 6859987 w 10842052"/>
              <a:gd name="connsiteY114" fmla="*/ 3746090 h 5178190"/>
              <a:gd name="connsiteX115" fmla="*/ 6638761 w 10842052"/>
              <a:gd name="connsiteY115" fmla="*/ 3583858 h 5178190"/>
              <a:gd name="connsiteX116" fmla="*/ 6579768 w 10842052"/>
              <a:gd name="connsiteY116" fmla="*/ 3510116 h 5178190"/>
              <a:gd name="connsiteX117" fmla="*/ 6594516 w 10842052"/>
              <a:gd name="connsiteY117" fmla="*/ 3333135 h 5178190"/>
              <a:gd name="connsiteX118" fmla="*/ 6712503 w 10842052"/>
              <a:gd name="connsiteY118" fmla="*/ 3200400 h 5178190"/>
              <a:gd name="connsiteX119" fmla="*/ 6786245 w 10842052"/>
              <a:gd name="connsiteY119" fmla="*/ 3185652 h 5178190"/>
              <a:gd name="connsiteX120" fmla="*/ 6874735 w 10842052"/>
              <a:gd name="connsiteY120" fmla="*/ 3156155 h 5178190"/>
              <a:gd name="connsiteX121" fmla="*/ 7095961 w 10842052"/>
              <a:gd name="connsiteY121" fmla="*/ 3170903 h 5178190"/>
              <a:gd name="connsiteX122" fmla="*/ 7243445 w 10842052"/>
              <a:gd name="connsiteY122" fmla="*/ 3244645 h 5178190"/>
              <a:gd name="connsiteX123" fmla="*/ 7685897 w 10842052"/>
              <a:gd name="connsiteY123" fmla="*/ 3524865 h 5178190"/>
              <a:gd name="connsiteX124" fmla="*/ 7995613 w 10842052"/>
              <a:gd name="connsiteY124" fmla="*/ 3760839 h 5178190"/>
              <a:gd name="connsiteX125" fmla="*/ 8113600 w 10842052"/>
              <a:gd name="connsiteY125" fmla="*/ 3893574 h 5178190"/>
              <a:gd name="connsiteX126" fmla="*/ 8290581 w 10842052"/>
              <a:gd name="connsiteY126" fmla="*/ 4114800 h 5178190"/>
              <a:gd name="connsiteX127" fmla="*/ 8379071 w 10842052"/>
              <a:gd name="connsiteY127" fmla="*/ 4262284 h 5178190"/>
              <a:gd name="connsiteX128" fmla="*/ 8452813 w 10842052"/>
              <a:gd name="connsiteY128" fmla="*/ 4439265 h 5178190"/>
              <a:gd name="connsiteX129" fmla="*/ 8556052 w 10842052"/>
              <a:gd name="connsiteY129" fmla="*/ 4616245 h 5178190"/>
              <a:gd name="connsiteX130" fmla="*/ 8659290 w 10842052"/>
              <a:gd name="connsiteY130" fmla="*/ 4734232 h 5178190"/>
              <a:gd name="connsiteX131" fmla="*/ 8718284 w 10842052"/>
              <a:gd name="connsiteY131" fmla="*/ 4807974 h 5178190"/>
              <a:gd name="connsiteX132" fmla="*/ 8836271 w 10842052"/>
              <a:gd name="connsiteY132" fmla="*/ 4896465 h 5178190"/>
              <a:gd name="connsiteX133" fmla="*/ 8983755 w 10842052"/>
              <a:gd name="connsiteY133" fmla="*/ 5014452 h 5178190"/>
              <a:gd name="connsiteX134" fmla="*/ 9042748 w 10842052"/>
              <a:gd name="connsiteY134" fmla="*/ 5043948 h 5178190"/>
              <a:gd name="connsiteX135" fmla="*/ 9145987 w 10842052"/>
              <a:gd name="connsiteY135" fmla="*/ 5102942 h 5178190"/>
              <a:gd name="connsiteX136" fmla="*/ 9190232 w 10842052"/>
              <a:gd name="connsiteY136" fmla="*/ 5117690 h 5178190"/>
              <a:gd name="connsiteX137" fmla="*/ 9322968 w 10842052"/>
              <a:gd name="connsiteY137" fmla="*/ 5147187 h 5178190"/>
              <a:gd name="connsiteX138" fmla="*/ 9558942 w 10842052"/>
              <a:gd name="connsiteY138" fmla="*/ 5176684 h 5178190"/>
              <a:gd name="connsiteX139" fmla="*/ 9839161 w 10842052"/>
              <a:gd name="connsiteY139" fmla="*/ 5161935 h 5178190"/>
              <a:gd name="connsiteX140" fmla="*/ 10296361 w 10842052"/>
              <a:gd name="connsiteY140" fmla="*/ 4999703 h 5178190"/>
              <a:gd name="connsiteX141" fmla="*/ 10488090 w 10842052"/>
              <a:gd name="connsiteY141" fmla="*/ 4925961 h 5178190"/>
              <a:gd name="connsiteX142" fmla="*/ 10591329 w 10842052"/>
              <a:gd name="connsiteY142" fmla="*/ 4866968 h 5178190"/>
              <a:gd name="connsiteX143" fmla="*/ 10665071 w 10842052"/>
              <a:gd name="connsiteY143" fmla="*/ 4793226 h 5178190"/>
              <a:gd name="connsiteX144" fmla="*/ 10842052 w 10842052"/>
              <a:gd name="connsiteY144" fmla="*/ 4557252 h 5178190"/>
              <a:gd name="connsiteX145" fmla="*/ 10797806 w 10842052"/>
              <a:gd name="connsiteY145" fmla="*/ 4336026 h 5178190"/>
              <a:gd name="connsiteX146" fmla="*/ 10561832 w 10842052"/>
              <a:gd name="connsiteY146" fmla="*/ 4114800 h 5178190"/>
              <a:gd name="connsiteX147" fmla="*/ 10399600 w 10842052"/>
              <a:gd name="connsiteY147" fmla="*/ 4011561 h 5178190"/>
              <a:gd name="connsiteX148" fmla="*/ 10222619 w 10842052"/>
              <a:gd name="connsiteY148" fmla="*/ 3923071 h 5178190"/>
              <a:gd name="connsiteX149" fmla="*/ 10119381 w 10842052"/>
              <a:gd name="connsiteY149" fmla="*/ 3864077 h 5178190"/>
              <a:gd name="connsiteX150" fmla="*/ 10016142 w 10842052"/>
              <a:gd name="connsiteY150" fmla="*/ 3819832 h 5178190"/>
              <a:gd name="connsiteX151" fmla="*/ 9868658 w 10842052"/>
              <a:gd name="connsiteY151" fmla="*/ 3746090 h 5178190"/>
              <a:gd name="connsiteX152" fmla="*/ 9721174 w 10842052"/>
              <a:gd name="connsiteY152" fmla="*/ 3657600 h 5178190"/>
              <a:gd name="connsiteX153" fmla="*/ 9544193 w 10842052"/>
              <a:gd name="connsiteY153" fmla="*/ 3598606 h 5178190"/>
              <a:gd name="connsiteX154" fmla="*/ 9367213 w 10842052"/>
              <a:gd name="connsiteY154" fmla="*/ 3524865 h 5178190"/>
              <a:gd name="connsiteX155" fmla="*/ 9293471 w 10842052"/>
              <a:gd name="connsiteY155" fmla="*/ 3495368 h 5178190"/>
              <a:gd name="connsiteX156" fmla="*/ 9249226 w 10842052"/>
              <a:gd name="connsiteY156" fmla="*/ 3451123 h 5178190"/>
              <a:gd name="connsiteX157" fmla="*/ 9190232 w 10842052"/>
              <a:gd name="connsiteY157" fmla="*/ 3406877 h 5178190"/>
              <a:gd name="connsiteX158" fmla="*/ 9131239 w 10842052"/>
              <a:gd name="connsiteY158" fmla="*/ 3318387 h 5178190"/>
              <a:gd name="connsiteX159" fmla="*/ 9101742 w 10842052"/>
              <a:gd name="connsiteY159" fmla="*/ 3215148 h 5178190"/>
              <a:gd name="connsiteX160" fmla="*/ 9131239 w 10842052"/>
              <a:gd name="connsiteY160" fmla="*/ 3097161 h 5178190"/>
              <a:gd name="connsiteX161" fmla="*/ 9175484 w 10842052"/>
              <a:gd name="connsiteY161" fmla="*/ 3052916 h 5178190"/>
              <a:gd name="connsiteX162" fmla="*/ 9293471 w 10842052"/>
              <a:gd name="connsiteY162" fmla="*/ 2979174 h 5178190"/>
              <a:gd name="connsiteX163" fmla="*/ 9735922 w 10842052"/>
              <a:gd name="connsiteY163" fmla="*/ 3008671 h 5178190"/>
              <a:gd name="connsiteX164" fmla="*/ 9809664 w 10842052"/>
              <a:gd name="connsiteY164" fmla="*/ 3023419 h 5178190"/>
              <a:gd name="connsiteX165" fmla="*/ 10148877 w 10842052"/>
              <a:gd name="connsiteY165" fmla="*/ 3052916 h 5178190"/>
              <a:gd name="connsiteX166" fmla="*/ 10325858 w 10842052"/>
              <a:gd name="connsiteY166" fmla="*/ 3038168 h 5178190"/>
              <a:gd name="connsiteX167" fmla="*/ 10443845 w 10842052"/>
              <a:gd name="connsiteY167" fmla="*/ 2979174 h 5178190"/>
              <a:gd name="connsiteX168" fmla="*/ 10488090 w 10842052"/>
              <a:gd name="connsiteY168" fmla="*/ 2934929 h 5178190"/>
              <a:gd name="connsiteX169" fmla="*/ 10547084 w 10842052"/>
              <a:gd name="connsiteY169" fmla="*/ 2846439 h 5178190"/>
              <a:gd name="connsiteX170" fmla="*/ 10561832 w 10842052"/>
              <a:gd name="connsiteY170" fmla="*/ 2802194 h 5178190"/>
              <a:gd name="connsiteX171" fmla="*/ 10576581 w 10842052"/>
              <a:gd name="connsiteY171" fmla="*/ 2743200 h 5178190"/>
              <a:gd name="connsiteX172" fmla="*/ 10635574 w 10842052"/>
              <a:gd name="connsiteY172" fmla="*/ 2625213 h 5178190"/>
              <a:gd name="connsiteX173" fmla="*/ 10650322 w 10842052"/>
              <a:gd name="connsiteY173" fmla="*/ 2551471 h 5178190"/>
              <a:gd name="connsiteX174" fmla="*/ 10591329 w 10842052"/>
              <a:gd name="connsiteY174" fmla="*/ 2477729 h 5178190"/>
              <a:gd name="connsiteX175" fmla="*/ 10266864 w 10842052"/>
              <a:gd name="connsiteY175" fmla="*/ 2315497 h 5178190"/>
              <a:gd name="connsiteX176" fmla="*/ 10030890 w 10842052"/>
              <a:gd name="connsiteY176" fmla="*/ 2241755 h 5178190"/>
              <a:gd name="connsiteX177" fmla="*/ 9794916 w 10842052"/>
              <a:gd name="connsiteY177" fmla="*/ 2212258 h 5178190"/>
              <a:gd name="connsiteX178" fmla="*/ 9691677 w 10842052"/>
              <a:gd name="connsiteY178" fmla="*/ 2182761 h 5178190"/>
              <a:gd name="connsiteX179" fmla="*/ 9544193 w 10842052"/>
              <a:gd name="connsiteY179" fmla="*/ 2153265 h 5178190"/>
              <a:gd name="connsiteX180" fmla="*/ 9440955 w 10842052"/>
              <a:gd name="connsiteY180" fmla="*/ 2094271 h 5178190"/>
              <a:gd name="connsiteX181" fmla="*/ 9396710 w 10842052"/>
              <a:gd name="connsiteY181" fmla="*/ 2050026 h 5178190"/>
              <a:gd name="connsiteX182" fmla="*/ 9367213 w 10842052"/>
              <a:gd name="connsiteY182" fmla="*/ 1961535 h 5178190"/>
              <a:gd name="connsiteX183" fmla="*/ 9396710 w 10842052"/>
              <a:gd name="connsiteY183" fmla="*/ 1799303 h 5178190"/>
              <a:gd name="connsiteX184" fmla="*/ 9426206 w 10842052"/>
              <a:gd name="connsiteY184" fmla="*/ 1755058 h 5178190"/>
              <a:gd name="connsiteX185" fmla="*/ 9470452 w 10842052"/>
              <a:gd name="connsiteY185" fmla="*/ 1696065 h 5178190"/>
              <a:gd name="connsiteX186" fmla="*/ 9647432 w 10842052"/>
              <a:gd name="connsiteY186" fmla="*/ 1592826 h 5178190"/>
              <a:gd name="connsiteX187" fmla="*/ 9794916 w 10842052"/>
              <a:gd name="connsiteY187" fmla="*/ 1533832 h 5178190"/>
              <a:gd name="connsiteX188" fmla="*/ 9898155 w 10842052"/>
              <a:gd name="connsiteY188" fmla="*/ 1504335 h 5178190"/>
              <a:gd name="connsiteX189" fmla="*/ 10075135 w 10842052"/>
              <a:gd name="connsiteY189" fmla="*/ 1460090 h 5178190"/>
              <a:gd name="connsiteX190" fmla="*/ 10222619 w 10842052"/>
              <a:gd name="connsiteY190" fmla="*/ 1401097 h 5178190"/>
              <a:gd name="connsiteX191" fmla="*/ 10311110 w 10842052"/>
              <a:gd name="connsiteY191" fmla="*/ 1327355 h 5178190"/>
              <a:gd name="connsiteX192" fmla="*/ 10355355 w 10842052"/>
              <a:gd name="connsiteY192" fmla="*/ 1297858 h 5178190"/>
              <a:gd name="connsiteX193" fmla="*/ 10384852 w 10842052"/>
              <a:gd name="connsiteY193" fmla="*/ 1224116 h 5178190"/>
              <a:gd name="connsiteX194" fmla="*/ 10488090 w 10842052"/>
              <a:gd name="connsiteY194" fmla="*/ 1002890 h 5178190"/>
              <a:gd name="connsiteX195" fmla="*/ 10517587 w 10842052"/>
              <a:gd name="connsiteY195" fmla="*/ 914400 h 5178190"/>
              <a:gd name="connsiteX196" fmla="*/ 10591329 w 10842052"/>
              <a:gd name="connsiteY196" fmla="*/ 752168 h 5178190"/>
              <a:gd name="connsiteX197" fmla="*/ 10576581 w 10842052"/>
              <a:gd name="connsiteY197" fmla="*/ 486697 h 5178190"/>
              <a:gd name="connsiteX198" fmla="*/ 10488090 w 10842052"/>
              <a:gd name="connsiteY198" fmla="*/ 324465 h 5178190"/>
              <a:gd name="connsiteX199" fmla="*/ 10414348 w 10842052"/>
              <a:gd name="connsiteY199" fmla="*/ 235974 h 5178190"/>
              <a:gd name="connsiteX200" fmla="*/ 10266864 w 10842052"/>
              <a:gd name="connsiteY200" fmla="*/ 191729 h 5178190"/>
              <a:gd name="connsiteX201" fmla="*/ 10148877 w 10842052"/>
              <a:gd name="connsiteY201" fmla="*/ 206477 h 5178190"/>
              <a:gd name="connsiteX202" fmla="*/ 10045639 w 10842052"/>
              <a:gd name="connsiteY202" fmla="*/ 250723 h 5178190"/>
              <a:gd name="connsiteX203" fmla="*/ 9912903 w 10842052"/>
              <a:gd name="connsiteY203" fmla="*/ 427703 h 5178190"/>
              <a:gd name="connsiteX204" fmla="*/ 9824413 w 10842052"/>
              <a:gd name="connsiteY204" fmla="*/ 545690 h 5178190"/>
              <a:gd name="connsiteX205" fmla="*/ 9662181 w 10842052"/>
              <a:gd name="connsiteY205" fmla="*/ 766916 h 5178190"/>
              <a:gd name="connsiteX206" fmla="*/ 9544193 w 10842052"/>
              <a:gd name="connsiteY206" fmla="*/ 914400 h 5178190"/>
              <a:gd name="connsiteX207" fmla="*/ 9485200 w 10842052"/>
              <a:gd name="connsiteY207" fmla="*/ 988142 h 5178190"/>
              <a:gd name="connsiteX208" fmla="*/ 9411458 w 10842052"/>
              <a:gd name="connsiteY208" fmla="*/ 1091381 h 5178190"/>
              <a:gd name="connsiteX209" fmla="*/ 9204981 w 10842052"/>
              <a:gd name="connsiteY209" fmla="*/ 1268361 h 5178190"/>
              <a:gd name="connsiteX210" fmla="*/ 9072245 w 10842052"/>
              <a:gd name="connsiteY210" fmla="*/ 1297858 h 5178190"/>
              <a:gd name="connsiteX211" fmla="*/ 8836271 w 10842052"/>
              <a:gd name="connsiteY211" fmla="*/ 1253613 h 5178190"/>
              <a:gd name="connsiteX212" fmla="*/ 8777277 w 10842052"/>
              <a:gd name="connsiteY212" fmla="*/ 1238865 h 5178190"/>
              <a:gd name="connsiteX213" fmla="*/ 8688787 w 10842052"/>
              <a:gd name="connsiteY213" fmla="*/ 1165123 h 5178190"/>
              <a:gd name="connsiteX214" fmla="*/ 8541303 w 10842052"/>
              <a:gd name="connsiteY214" fmla="*/ 1076632 h 5178190"/>
              <a:gd name="connsiteX215" fmla="*/ 8290581 w 10842052"/>
              <a:gd name="connsiteY215" fmla="*/ 943897 h 5178190"/>
              <a:gd name="connsiteX216" fmla="*/ 8187342 w 10842052"/>
              <a:gd name="connsiteY216" fmla="*/ 855406 h 5178190"/>
              <a:gd name="connsiteX217" fmla="*/ 8054606 w 10842052"/>
              <a:gd name="connsiteY217" fmla="*/ 811161 h 5178190"/>
              <a:gd name="connsiteX218" fmla="*/ 7759639 w 10842052"/>
              <a:gd name="connsiteY218" fmla="*/ 722671 h 5178190"/>
              <a:gd name="connsiteX219" fmla="*/ 7449922 w 10842052"/>
              <a:gd name="connsiteY219" fmla="*/ 752168 h 5178190"/>
              <a:gd name="connsiteX220" fmla="*/ 7110710 w 10842052"/>
              <a:gd name="connsiteY220" fmla="*/ 870155 h 5178190"/>
              <a:gd name="connsiteX221" fmla="*/ 6859987 w 10842052"/>
              <a:gd name="connsiteY221" fmla="*/ 884903 h 5178190"/>
              <a:gd name="connsiteX222" fmla="*/ 6742000 w 10842052"/>
              <a:gd name="connsiteY222" fmla="*/ 943897 h 5178190"/>
              <a:gd name="connsiteX223" fmla="*/ 6712503 w 10842052"/>
              <a:gd name="connsiteY223" fmla="*/ 988142 h 5178190"/>
              <a:gd name="connsiteX224" fmla="*/ 6653510 w 10842052"/>
              <a:gd name="connsiteY224" fmla="*/ 1017639 h 5178190"/>
              <a:gd name="connsiteX225" fmla="*/ 6609264 w 10842052"/>
              <a:gd name="connsiteY225" fmla="*/ 1076632 h 5178190"/>
              <a:gd name="connsiteX226" fmla="*/ 6565019 w 10842052"/>
              <a:gd name="connsiteY226" fmla="*/ 1120877 h 5178190"/>
              <a:gd name="connsiteX227" fmla="*/ 6550271 w 10842052"/>
              <a:gd name="connsiteY227" fmla="*/ 1165123 h 5178190"/>
              <a:gd name="connsiteX228" fmla="*/ 6506026 w 10842052"/>
              <a:gd name="connsiteY228" fmla="*/ 1238865 h 5178190"/>
              <a:gd name="connsiteX229" fmla="*/ 6461781 w 10842052"/>
              <a:gd name="connsiteY229" fmla="*/ 1342103 h 5178190"/>
              <a:gd name="connsiteX230" fmla="*/ 6417535 w 10842052"/>
              <a:gd name="connsiteY230" fmla="*/ 1460090 h 5178190"/>
              <a:gd name="connsiteX231" fmla="*/ 6388039 w 10842052"/>
              <a:gd name="connsiteY231" fmla="*/ 1504335 h 5178190"/>
              <a:gd name="connsiteX232" fmla="*/ 6299548 w 10842052"/>
              <a:gd name="connsiteY232" fmla="*/ 1607574 h 5178190"/>
              <a:gd name="connsiteX233" fmla="*/ 6196310 w 10842052"/>
              <a:gd name="connsiteY233" fmla="*/ 1622323 h 5178190"/>
              <a:gd name="connsiteX234" fmla="*/ 5886593 w 10842052"/>
              <a:gd name="connsiteY234" fmla="*/ 1607574 h 5178190"/>
              <a:gd name="connsiteX235" fmla="*/ 5812852 w 10842052"/>
              <a:gd name="connsiteY235" fmla="*/ 1592826 h 5178190"/>
              <a:gd name="connsiteX236" fmla="*/ 5724361 w 10842052"/>
              <a:gd name="connsiteY236" fmla="*/ 1548581 h 5178190"/>
              <a:gd name="connsiteX237" fmla="*/ 5591626 w 10842052"/>
              <a:gd name="connsiteY237" fmla="*/ 1460090 h 5178190"/>
              <a:gd name="connsiteX238" fmla="*/ 5503135 w 10842052"/>
              <a:gd name="connsiteY238" fmla="*/ 1327355 h 5178190"/>
              <a:gd name="connsiteX239" fmla="*/ 5429393 w 10842052"/>
              <a:gd name="connsiteY239" fmla="*/ 1150374 h 5178190"/>
              <a:gd name="connsiteX240" fmla="*/ 5399897 w 10842052"/>
              <a:gd name="connsiteY240" fmla="*/ 1091381 h 5178190"/>
              <a:gd name="connsiteX241" fmla="*/ 5370400 w 10842052"/>
              <a:gd name="connsiteY241" fmla="*/ 1017639 h 5178190"/>
              <a:gd name="connsiteX242" fmla="*/ 5281910 w 10842052"/>
              <a:gd name="connsiteY242" fmla="*/ 899652 h 5178190"/>
              <a:gd name="connsiteX243" fmla="*/ 5149174 w 10842052"/>
              <a:gd name="connsiteY243" fmla="*/ 766916 h 5178190"/>
              <a:gd name="connsiteX244" fmla="*/ 5001690 w 10842052"/>
              <a:gd name="connsiteY244" fmla="*/ 722671 h 5178190"/>
              <a:gd name="connsiteX245" fmla="*/ 4927948 w 10842052"/>
              <a:gd name="connsiteY245" fmla="*/ 693174 h 5178190"/>
              <a:gd name="connsiteX246" fmla="*/ 4706722 w 10842052"/>
              <a:gd name="connsiteY246" fmla="*/ 648929 h 5178190"/>
              <a:gd name="connsiteX247" fmla="*/ 4397006 w 10842052"/>
              <a:gd name="connsiteY247" fmla="*/ 604684 h 5178190"/>
              <a:gd name="connsiteX248" fmla="*/ 4234774 w 10842052"/>
              <a:gd name="connsiteY248" fmla="*/ 619432 h 5178190"/>
              <a:gd name="connsiteX249" fmla="*/ 4161032 w 10842052"/>
              <a:gd name="connsiteY249" fmla="*/ 678426 h 5178190"/>
              <a:gd name="connsiteX250" fmla="*/ 4043045 w 10842052"/>
              <a:gd name="connsiteY250" fmla="*/ 811161 h 5178190"/>
              <a:gd name="connsiteX251" fmla="*/ 4013548 w 10842052"/>
              <a:gd name="connsiteY251" fmla="*/ 1002890 h 5178190"/>
              <a:gd name="connsiteX252" fmla="*/ 3998800 w 10842052"/>
              <a:gd name="connsiteY252" fmla="*/ 1076632 h 5178190"/>
              <a:gd name="connsiteX253" fmla="*/ 3954555 w 10842052"/>
              <a:gd name="connsiteY253" fmla="*/ 1165123 h 5178190"/>
              <a:gd name="connsiteX254" fmla="*/ 3910310 w 10842052"/>
              <a:gd name="connsiteY254" fmla="*/ 1238865 h 5178190"/>
              <a:gd name="connsiteX255" fmla="*/ 3792322 w 10842052"/>
              <a:gd name="connsiteY255" fmla="*/ 1297858 h 5178190"/>
              <a:gd name="connsiteX256" fmla="*/ 3364619 w 10842052"/>
              <a:gd name="connsiteY256" fmla="*/ 1268361 h 5178190"/>
              <a:gd name="connsiteX257" fmla="*/ 3010658 w 10842052"/>
              <a:gd name="connsiteY257" fmla="*/ 1150374 h 5178190"/>
              <a:gd name="connsiteX258" fmla="*/ 2936916 w 10842052"/>
              <a:gd name="connsiteY258" fmla="*/ 1135626 h 5178190"/>
              <a:gd name="connsiteX259" fmla="*/ 2877922 w 10842052"/>
              <a:gd name="connsiteY259" fmla="*/ 1076632 h 5178190"/>
              <a:gd name="connsiteX260" fmla="*/ 2848426 w 10842052"/>
              <a:gd name="connsiteY260" fmla="*/ 1032387 h 5178190"/>
              <a:gd name="connsiteX261" fmla="*/ 2789432 w 10842052"/>
              <a:gd name="connsiteY261" fmla="*/ 958645 h 5178190"/>
              <a:gd name="connsiteX262" fmla="*/ 2759935 w 10842052"/>
              <a:gd name="connsiteY262" fmla="*/ 855406 h 5178190"/>
              <a:gd name="connsiteX263" fmla="*/ 2745187 w 10842052"/>
              <a:gd name="connsiteY263" fmla="*/ 604684 h 5178190"/>
              <a:gd name="connsiteX264" fmla="*/ 2686193 w 10842052"/>
              <a:gd name="connsiteY264" fmla="*/ 575187 h 5178190"/>
              <a:gd name="connsiteX265" fmla="*/ 2582955 w 10842052"/>
              <a:gd name="connsiteY265" fmla="*/ 516194 h 5178190"/>
              <a:gd name="connsiteX266" fmla="*/ 2479716 w 10842052"/>
              <a:gd name="connsiteY266" fmla="*/ 471948 h 5178190"/>
              <a:gd name="connsiteX267" fmla="*/ 2243742 w 10842052"/>
              <a:gd name="connsiteY267" fmla="*/ 442452 h 5178190"/>
              <a:gd name="connsiteX268" fmla="*/ 2022516 w 10842052"/>
              <a:gd name="connsiteY268" fmla="*/ 457200 h 5178190"/>
              <a:gd name="connsiteX269" fmla="*/ 1993019 w 10842052"/>
              <a:gd name="connsiteY269" fmla="*/ 516194 h 5178190"/>
              <a:gd name="connsiteX270" fmla="*/ 1919277 w 10842052"/>
              <a:gd name="connsiteY270" fmla="*/ 604684 h 5178190"/>
              <a:gd name="connsiteX271" fmla="*/ 1845535 w 10842052"/>
              <a:gd name="connsiteY271" fmla="*/ 766916 h 5178190"/>
              <a:gd name="connsiteX272" fmla="*/ 1830787 w 10842052"/>
              <a:gd name="connsiteY272" fmla="*/ 811161 h 5178190"/>
              <a:gd name="connsiteX273" fmla="*/ 1727548 w 10842052"/>
              <a:gd name="connsiteY273" fmla="*/ 929148 h 5178190"/>
              <a:gd name="connsiteX274" fmla="*/ 1624310 w 10842052"/>
              <a:gd name="connsiteY274" fmla="*/ 958645 h 5178190"/>
              <a:gd name="connsiteX275" fmla="*/ 1432581 w 10842052"/>
              <a:gd name="connsiteY275" fmla="*/ 943897 h 5178190"/>
              <a:gd name="connsiteX276" fmla="*/ 1329342 w 10842052"/>
              <a:gd name="connsiteY276" fmla="*/ 870155 h 5178190"/>
              <a:gd name="connsiteX277" fmla="*/ 1299845 w 10842052"/>
              <a:gd name="connsiteY277" fmla="*/ 825910 h 5178190"/>
              <a:gd name="connsiteX278" fmla="*/ 1255600 w 10842052"/>
              <a:gd name="connsiteY278" fmla="*/ 796413 h 5178190"/>
              <a:gd name="connsiteX279" fmla="*/ 1211355 w 10842052"/>
              <a:gd name="connsiteY279" fmla="*/ 752168 h 5178190"/>
              <a:gd name="connsiteX280" fmla="*/ 1211355 w 10842052"/>
              <a:gd name="connsiteY280" fmla="*/ 560439 h 5178190"/>
              <a:gd name="connsiteX281" fmla="*/ 1240852 w 10842052"/>
              <a:gd name="connsiteY281" fmla="*/ 516194 h 5178190"/>
              <a:gd name="connsiteX282" fmla="*/ 1270348 w 10842052"/>
              <a:gd name="connsiteY282" fmla="*/ 442452 h 5178190"/>
              <a:gd name="connsiteX283" fmla="*/ 1299845 w 10842052"/>
              <a:gd name="connsiteY283" fmla="*/ 398206 h 5178190"/>
              <a:gd name="connsiteX284" fmla="*/ 1344090 w 10842052"/>
              <a:gd name="connsiteY284" fmla="*/ 294968 h 5178190"/>
              <a:gd name="connsiteX285" fmla="*/ 1329342 w 10842052"/>
              <a:gd name="connsiteY285" fmla="*/ 103239 h 5178190"/>
              <a:gd name="connsiteX286" fmla="*/ 1285097 w 10842052"/>
              <a:gd name="connsiteY286" fmla="*/ 73742 h 5178190"/>
              <a:gd name="connsiteX287" fmla="*/ 1240852 w 10842052"/>
              <a:gd name="connsiteY287" fmla="*/ 29497 h 5178190"/>
              <a:gd name="connsiteX288" fmla="*/ 1167110 w 10842052"/>
              <a:gd name="connsiteY288" fmla="*/ 14748 h 5178190"/>
              <a:gd name="connsiteX289" fmla="*/ 1122864 w 10842052"/>
              <a:gd name="connsiteY289" fmla="*/ 0 h 5178190"/>
              <a:gd name="connsiteX290" fmla="*/ 1019626 w 10842052"/>
              <a:gd name="connsiteY290" fmla="*/ 14748 h 5178190"/>
              <a:gd name="connsiteX291" fmla="*/ 768903 w 10842052"/>
              <a:gd name="connsiteY291" fmla="*/ 44245 h 5178190"/>
              <a:gd name="connsiteX292" fmla="*/ 665664 w 10842052"/>
              <a:gd name="connsiteY292" fmla="*/ 176981 h 5178190"/>
              <a:gd name="connsiteX293" fmla="*/ 636168 w 10842052"/>
              <a:gd name="connsiteY293" fmla="*/ 221226 h 5178190"/>
              <a:gd name="connsiteX294" fmla="*/ 621419 w 10842052"/>
              <a:gd name="connsiteY294" fmla="*/ 280219 h 5178190"/>
              <a:gd name="connsiteX295" fmla="*/ 650916 w 10842052"/>
              <a:gd name="connsiteY295" fmla="*/ 560439 h 5178190"/>
              <a:gd name="connsiteX296" fmla="*/ 636168 w 10842052"/>
              <a:gd name="connsiteY296" fmla="*/ 796413 h 5178190"/>
              <a:gd name="connsiteX297" fmla="*/ 606671 w 10842052"/>
              <a:gd name="connsiteY297" fmla="*/ 840658 h 5178190"/>
              <a:gd name="connsiteX298" fmla="*/ 547677 w 10842052"/>
              <a:gd name="connsiteY298" fmla="*/ 855406 h 5178190"/>
              <a:gd name="connsiteX299" fmla="*/ 488684 w 10842052"/>
              <a:gd name="connsiteY299" fmla="*/ 855406 h 5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0842052" h="5178190">
                <a:moveTo>
                  <a:pt x="606671" y="796413"/>
                </a:moveTo>
                <a:cubicBezTo>
                  <a:pt x="512340" y="826427"/>
                  <a:pt x="253031" y="869727"/>
                  <a:pt x="164219" y="988142"/>
                </a:cubicBezTo>
                <a:cubicBezTo>
                  <a:pt x="149211" y="1008153"/>
                  <a:pt x="104856" y="1065020"/>
                  <a:pt x="90477" y="1091381"/>
                </a:cubicBezTo>
                <a:cubicBezTo>
                  <a:pt x="69421" y="1129983"/>
                  <a:pt x="51148" y="1170039"/>
                  <a:pt x="31484" y="1209368"/>
                </a:cubicBezTo>
                <a:lnTo>
                  <a:pt x="1987" y="1268361"/>
                </a:lnTo>
                <a:cubicBezTo>
                  <a:pt x="6903" y="1337187"/>
                  <a:pt x="0" y="1407898"/>
                  <a:pt x="16735" y="1474839"/>
                </a:cubicBezTo>
                <a:cubicBezTo>
                  <a:pt x="21034" y="1492035"/>
                  <a:pt x="47523" y="1492799"/>
                  <a:pt x="60981" y="1504335"/>
                </a:cubicBezTo>
                <a:cubicBezTo>
                  <a:pt x="82096" y="1522433"/>
                  <a:pt x="97726" y="1546643"/>
                  <a:pt x="119974" y="1563329"/>
                </a:cubicBezTo>
                <a:cubicBezTo>
                  <a:pt x="176695" y="1605870"/>
                  <a:pt x="231125" y="1654984"/>
                  <a:pt x="296955" y="1681316"/>
                </a:cubicBezTo>
                <a:cubicBezTo>
                  <a:pt x="321536" y="1691148"/>
                  <a:pt x="347455" y="1698136"/>
                  <a:pt x="370697" y="1710813"/>
                </a:cubicBezTo>
                <a:cubicBezTo>
                  <a:pt x="401819" y="1727789"/>
                  <a:pt x="427062" y="1754814"/>
                  <a:pt x="459187" y="1769806"/>
                </a:cubicBezTo>
                <a:cubicBezTo>
                  <a:pt x="501450" y="1789529"/>
                  <a:pt x="548619" y="1796731"/>
                  <a:pt x="591922" y="1814052"/>
                </a:cubicBezTo>
                <a:cubicBezTo>
                  <a:pt x="616503" y="1823884"/>
                  <a:pt x="641563" y="1832593"/>
                  <a:pt x="665664" y="1843548"/>
                </a:cubicBezTo>
                <a:cubicBezTo>
                  <a:pt x="695687" y="1857195"/>
                  <a:pt x="723843" y="1874803"/>
                  <a:pt x="754155" y="1887794"/>
                </a:cubicBezTo>
                <a:cubicBezTo>
                  <a:pt x="861265" y="1933698"/>
                  <a:pt x="869577" y="1929794"/>
                  <a:pt x="975381" y="1961535"/>
                </a:cubicBezTo>
                <a:cubicBezTo>
                  <a:pt x="990272" y="1966002"/>
                  <a:pt x="1005016" y="1970971"/>
                  <a:pt x="1019626" y="1976284"/>
                </a:cubicBezTo>
                <a:cubicBezTo>
                  <a:pt x="1059100" y="1990638"/>
                  <a:pt x="1095867" y="2015891"/>
                  <a:pt x="1137613" y="2020529"/>
                </a:cubicBezTo>
                <a:cubicBezTo>
                  <a:pt x="1274510" y="2035740"/>
                  <a:pt x="1412916" y="2030361"/>
                  <a:pt x="1550568" y="2035277"/>
                </a:cubicBezTo>
                <a:cubicBezTo>
                  <a:pt x="1604645" y="2040193"/>
                  <a:pt x="1660333" y="2036035"/>
                  <a:pt x="1712800" y="2050026"/>
                </a:cubicBezTo>
                <a:cubicBezTo>
                  <a:pt x="1736550" y="2056360"/>
                  <a:pt x="1753421" y="2077941"/>
                  <a:pt x="1771793" y="2094271"/>
                </a:cubicBezTo>
                <a:cubicBezTo>
                  <a:pt x="1806392" y="2125026"/>
                  <a:pt x="1852602" y="2167399"/>
                  <a:pt x="1875032" y="2212258"/>
                </a:cubicBezTo>
                <a:cubicBezTo>
                  <a:pt x="1886822" y="2235837"/>
                  <a:pt x="1898227" y="2293438"/>
                  <a:pt x="1904529" y="2315497"/>
                </a:cubicBezTo>
                <a:cubicBezTo>
                  <a:pt x="1908800" y="2330445"/>
                  <a:pt x="1914361" y="2344994"/>
                  <a:pt x="1919277" y="2359742"/>
                </a:cubicBezTo>
                <a:cubicBezTo>
                  <a:pt x="1914361" y="2433484"/>
                  <a:pt x="1916679" y="2508068"/>
                  <a:pt x="1904529" y="2580968"/>
                </a:cubicBezTo>
                <a:cubicBezTo>
                  <a:pt x="1901615" y="2598452"/>
                  <a:pt x="1882959" y="2609359"/>
                  <a:pt x="1875032" y="2625213"/>
                </a:cubicBezTo>
                <a:cubicBezTo>
                  <a:pt x="1863192" y="2648892"/>
                  <a:pt x="1857375" y="2675276"/>
                  <a:pt x="1845535" y="2698955"/>
                </a:cubicBezTo>
                <a:cubicBezTo>
                  <a:pt x="1818447" y="2753131"/>
                  <a:pt x="1800591" y="2751390"/>
                  <a:pt x="1757045" y="2802194"/>
                </a:cubicBezTo>
                <a:cubicBezTo>
                  <a:pt x="1696151" y="2873236"/>
                  <a:pt x="1765138" y="2828166"/>
                  <a:pt x="1668555" y="2905432"/>
                </a:cubicBezTo>
                <a:cubicBezTo>
                  <a:pt x="1594876" y="2964375"/>
                  <a:pt x="1585468" y="2962264"/>
                  <a:pt x="1506322" y="2993923"/>
                </a:cubicBezTo>
                <a:cubicBezTo>
                  <a:pt x="1481742" y="3018504"/>
                  <a:pt x="1458974" y="3045042"/>
                  <a:pt x="1432581" y="3067665"/>
                </a:cubicBezTo>
                <a:cubicBezTo>
                  <a:pt x="1390023" y="3104143"/>
                  <a:pt x="1299845" y="3170903"/>
                  <a:pt x="1299845" y="3170903"/>
                </a:cubicBezTo>
                <a:cubicBezTo>
                  <a:pt x="1294929" y="3185651"/>
                  <a:pt x="1292049" y="3201243"/>
                  <a:pt x="1285097" y="3215148"/>
                </a:cubicBezTo>
                <a:cubicBezTo>
                  <a:pt x="1264564" y="3256215"/>
                  <a:pt x="1243973" y="3271021"/>
                  <a:pt x="1211355" y="3303639"/>
                </a:cubicBezTo>
                <a:cubicBezTo>
                  <a:pt x="1206439" y="3328220"/>
                  <a:pt x="1204533" y="3353600"/>
                  <a:pt x="1196606" y="3377381"/>
                </a:cubicBezTo>
                <a:cubicBezTo>
                  <a:pt x="1189654" y="3398238"/>
                  <a:pt x="1169100" y="3414479"/>
                  <a:pt x="1167110" y="3436374"/>
                </a:cubicBezTo>
                <a:cubicBezTo>
                  <a:pt x="1163963" y="3470994"/>
                  <a:pt x="1171869" y="3506317"/>
                  <a:pt x="1181858" y="3539613"/>
                </a:cubicBezTo>
                <a:cubicBezTo>
                  <a:pt x="1193656" y="3578941"/>
                  <a:pt x="1224138" y="3593691"/>
                  <a:pt x="1255600" y="3613355"/>
                </a:cubicBezTo>
                <a:cubicBezTo>
                  <a:pt x="1279908" y="3628548"/>
                  <a:pt x="1304761" y="3642852"/>
                  <a:pt x="1329342" y="3657600"/>
                </a:cubicBezTo>
                <a:cubicBezTo>
                  <a:pt x="1344090" y="3677265"/>
                  <a:pt x="1353450" y="3702498"/>
                  <a:pt x="1373587" y="3716594"/>
                </a:cubicBezTo>
                <a:cubicBezTo>
                  <a:pt x="1404259" y="3738065"/>
                  <a:pt x="1442064" y="3746934"/>
                  <a:pt x="1476826" y="3760839"/>
                </a:cubicBezTo>
                <a:cubicBezTo>
                  <a:pt x="1509404" y="3773870"/>
                  <a:pt x="1611150" y="3801324"/>
                  <a:pt x="1624310" y="3805084"/>
                </a:cubicBezTo>
                <a:cubicBezTo>
                  <a:pt x="1702968" y="3800168"/>
                  <a:pt x="1783129" y="3806409"/>
                  <a:pt x="1860284" y="3790335"/>
                </a:cubicBezTo>
                <a:cubicBezTo>
                  <a:pt x="1903331" y="3781367"/>
                  <a:pt x="1940093" y="3753158"/>
                  <a:pt x="1978271" y="3731342"/>
                </a:cubicBezTo>
                <a:cubicBezTo>
                  <a:pt x="2012684" y="3711677"/>
                  <a:pt x="2049040" y="3695077"/>
                  <a:pt x="2081510" y="3672348"/>
                </a:cubicBezTo>
                <a:cubicBezTo>
                  <a:pt x="2098597" y="3660387"/>
                  <a:pt x="2110166" y="3641960"/>
                  <a:pt x="2125755" y="3628103"/>
                </a:cubicBezTo>
                <a:cubicBezTo>
                  <a:pt x="2222764" y="3541873"/>
                  <a:pt x="2227075" y="3545808"/>
                  <a:pt x="2346981" y="3465871"/>
                </a:cubicBezTo>
                <a:cubicBezTo>
                  <a:pt x="2404163" y="3427750"/>
                  <a:pt x="2374409" y="3441980"/>
                  <a:pt x="2435471" y="3421626"/>
                </a:cubicBezTo>
                <a:cubicBezTo>
                  <a:pt x="2455135" y="3406878"/>
                  <a:pt x="2471774" y="3386835"/>
                  <a:pt x="2494464" y="3377381"/>
                </a:cubicBezTo>
                <a:cubicBezTo>
                  <a:pt x="2531885" y="3361789"/>
                  <a:pt x="2573993" y="3360704"/>
                  <a:pt x="2612452" y="3347884"/>
                </a:cubicBezTo>
                <a:cubicBezTo>
                  <a:pt x="2680478" y="3325208"/>
                  <a:pt x="2641453" y="3336184"/>
                  <a:pt x="2730439" y="3318387"/>
                </a:cubicBezTo>
                <a:cubicBezTo>
                  <a:pt x="2794349" y="3323303"/>
                  <a:pt x="2858565" y="3325184"/>
                  <a:pt x="2922168" y="3333135"/>
                </a:cubicBezTo>
                <a:cubicBezTo>
                  <a:pt x="2937594" y="3335063"/>
                  <a:pt x="2955420" y="3336891"/>
                  <a:pt x="2966413" y="3347884"/>
                </a:cubicBezTo>
                <a:cubicBezTo>
                  <a:pt x="2984640" y="3366111"/>
                  <a:pt x="3001844" y="3424679"/>
                  <a:pt x="3010658" y="3451123"/>
                </a:cubicBezTo>
                <a:cubicBezTo>
                  <a:pt x="3005742" y="3524865"/>
                  <a:pt x="3003647" y="3598849"/>
                  <a:pt x="2995910" y="3672348"/>
                </a:cubicBezTo>
                <a:cubicBezTo>
                  <a:pt x="2993788" y="3692507"/>
                  <a:pt x="2990226" y="3713212"/>
                  <a:pt x="2981161" y="3731342"/>
                </a:cubicBezTo>
                <a:cubicBezTo>
                  <a:pt x="2970168" y="3753327"/>
                  <a:pt x="2951203" y="3770333"/>
                  <a:pt x="2936916" y="3790335"/>
                </a:cubicBezTo>
                <a:cubicBezTo>
                  <a:pt x="2926613" y="3804759"/>
                  <a:pt x="2918054" y="3820400"/>
                  <a:pt x="2907419" y="3834581"/>
                </a:cubicBezTo>
                <a:cubicBezTo>
                  <a:pt x="2888532" y="3859764"/>
                  <a:pt x="2867313" y="3883140"/>
                  <a:pt x="2848426" y="3908323"/>
                </a:cubicBezTo>
                <a:cubicBezTo>
                  <a:pt x="2837791" y="3922503"/>
                  <a:pt x="2830465" y="3939110"/>
                  <a:pt x="2818929" y="3952568"/>
                </a:cubicBezTo>
                <a:cubicBezTo>
                  <a:pt x="2800830" y="3973683"/>
                  <a:pt x="2777738" y="3990197"/>
                  <a:pt x="2759935" y="4011561"/>
                </a:cubicBezTo>
                <a:cubicBezTo>
                  <a:pt x="2728463" y="4049328"/>
                  <a:pt x="2693431" y="4085577"/>
                  <a:pt x="2671445" y="4129548"/>
                </a:cubicBezTo>
                <a:cubicBezTo>
                  <a:pt x="2630955" y="4210527"/>
                  <a:pt x="2655140" y="4170953"/>
                  <a:pt x="2597703" y="4247535"/>
                </a:cubicBezTo>
                <a:cubicBezTo>
                  <a:pt x="2592787" y="4272116"/>
                  <a:pt x="2582955" y="4296210"/>
                  <a:pt x="2582955" y="4321277"/>
                </a:cubicBezTo>
                <a:cubicBezTo>
                  <a:pt x="2582955" y="4389400"/>
                  <a:pt x="2603209" y="4396435"/>
                  <a:pt x="2627200" y="4454013"/>
                </a:cubicBezTo>
                <a:cubicBezTo>
                  <a:pt x="2643355" y="4492785"/>
                  <a:pt x="2655290" y="4533228"/>
                  <a:pt x="2671445" y="4572000"/>
                </a:cubicBezTo>
                <a:cubicBezTo>
                  <a:pt x="2679901" y="4592295"/>
                  <a:pt x="2684674" y="4616205"/>
                  <a:pt x="2700942" y="4630994"/>
                </a:cubicBezTo>
                <a:cubicBezTo>
                  <a:pt x="2753026" y="4678343"/>
                  <a:pt x="2883059" y="4749891"/>
                  <a:pt x="2951664" y="4778477"/>
                </a:cubicBezTo>
                <a:cubicBezTo>
                  <a:pt x="2970375" y="4786273"/>
                  <a:pt x="2990545" y="4790712"/>
                  <a:pt x="3010658" y="4793226"/>
                </a:cubicBezTo>
                <a:cubicBezTo>
                  <a:pt x="3069399" y="4800569"/>
                  <a:pt x="3128645" y="4803058"/>
                  <a:pt x="3187639" y="4807974"/>
                </a:cubicBezTo>
                <a:cubicBezTo>
                  <a:pt x="3202387" y="4812890"/>
                  <a:pt x="3216640" y="4819674"/>
                  <a:pt x="3231884" y="4822723"/>
                </a:cubicBezTo>
                <a:cubicBezTo>
                  <a:pt x="3426915" y="4861730"/>
                  <a:pt x="3590232" y="4829499"/>
                  <a:pt x="3807071" y="4822723"/>
                </a:cubicBezTo>
                <a:cubicBezTo>
                  <a:pt x="3831440" y="4818662"/>
                  <a:pt x="3984529" y="4797982"/>
                  <a:pt x="4043045" y="4778477"/>
                </a:cubicBezTo>
                <a:cubicBezTo>
                  <a:pt x="4068161" y="4770105"/>
                  <a:pt x="4091999" y="4758277"/>
                  <a:pt x="4116787" y="4748981"/>
                </a:cubicBezTo>
                <a:cubicBezTo>
                  <a:pt x="4203582" y="4716433"/>
                  <a:pt x="4116449" y="4756523"/>
                  <a:pt x="4220026" y="4704735"/>
                </a:cubicBezTo>
                <a:cubicBezTo>
                  <a:pt x="4229858" y="4689987"/>
                  <a:pt x="4239097" y="4674825"/>
                  <a:pt x="4249522" y="4660490"/>
                </a:cubicBezTo>
                <a:cubicBezTo>
                  <a:pt x="4278437" y="4620731"/>
                  <a:pt x="4319295" y="4587961"/>
                  <a:pt x="4338013" y="4542503"/>
                </a:cubicBezTo>
                <a:cubicBezTo>
                  <a:pt x="4354963" y="4501339"/>
                  <a:pt x="4348331" y="4454064"/>
                  <a:pt x="4352761" y="4409768"/>
                </a:cubicBezTo>
                <a:cubicBezTo>
                  <a:pt x="4358164" y="4355737"/>
                  <a:pt x="4362594" y="4301613"/>
                  <a:pt x="4367510" y="4247535"/>
                </a:cubicBezTo>
                <a:cubicBezTo>
                  <a:pt x="4362594" y="4173793"/>
                  <a:pt x="4359768" y="4099882"/>
                  <a:pt x="4352761" y="4026310"/>
                </a:cubicBezTo>
                <a:cubicBezTo>
                  <a:pt x="4349926" y="3996541"/>
                  <a:pt x="4348232" y="3965922"/>
                  <a:pt x="4338013" y="3937819"/>
                </a:cubicBezTo>
                <a:cubicBezTo>
                  <a:pt x="4328217" y="3910879"/>
                  <a:pt x="4306588" y="3889716"/>
                  <a:pt x="4293768" y="3864077"/>
                </a:cubicBezTo>
                <a:cubicBezTo>
                  <a:pt x="4277024" y="3830590"/>
                  <a:pt x="4268785" y="3792943"/>
                  <a:pt x="4249522" y="3760839"/>
                </a:cubicBezTo>
                <a:cubicBezTo>
                  <a:pt x="4224229" y="3718684"/>
                  <a:pt x="4188302" y="3683757"/>
                  <a:pt x="4161032" y="3642852"/>
                </a:cubicBezTo>
                <a:cubicBezTo>
                  <a:pt x="4139047" y="3609874"/>
                  <a:pt x="4121703" y="3574026"/>
                  <a:pt x="4102039" y="3539613"/>
                </a:cubicBezTo>
                <a:cubicBezTo>
                  <a:pt x="4094313" y="3500985"/>
                  <a:pt x="4070434" y="3430757"/>
                  <a:pt x="4102039" y="3392129"/>
                </a:cubicBezTo>
                <a:cubicBezTo>
                  <a:pt x="4123298" y="3366145"/>
                  <a:pt x="4247644" y="3282456"/>
                  <a:pt x="4293768" y="3259394"/>
                </a:cubicBezTo>
                <a:cubicBezTo>
                  <a:pt x="4317447" y="3247554"/>
                  <a:pt x="4341826" y="3236318"/>
                  <a:pt x="4367510" y="3229897"/>
                </a:cubicBezTo>
                <a:cubicBezTo>
                  <a:pt x="4401234" y="3221466"/>
                  <a:pt x="4436335" y="3220064"/>
                  <a:pt x="4470748" y="3215148"/>
                </a:cubicBezTo>
                <a:cubicBezTo>
                  <a:pt x="4598567" y="3234813"/>
                  <a:pt x="4728523" y="3243673"/>
                  <a:pt x="4854206" y="3274142"/>
                </a:cubicBezTo>
                <a:cubicBezTo>
                  <a:pt x="4919462" y="3289962"/>
                  <a:pt x="4973012" y="3345082"/>
                  <a:pt x="5016439" y="3392129"/>
                </a:cubicBezTo>
                <a:cubicBezTo>
                  <a:pt x="5056592" y="3435628"/>
                  <a:pt x="5099418" y="3477127"/>
                  <a:pt x="5134426" y="3524865"/>
                </a:cubicBezTo>
                <a:cubicBezTo>
                  <a:pt x="5153928" y="3551459"/>
                  <a:pt x="5163152" y="3584257"/>
                  <a:pt x="5178671" y="3613355"/>
                </a:cubicBezTo>
                <a:cubicBezTo>
                  <a:pt x="5244551" y="3736880"/>
                  <a:pt x="5230105" y="3712628"/>
                  <a:pt x="5281910" y="3790335"/>
                </a:cubicBezTo>
                <a:cubicBezTo>
                  <a:pt x="5320430" y="3982941"/>
                  <a:pt x="5258924" y="3715823"/>
                  <a:pt x="5355652" y="3967316"/>
                </a:cubicBezTo>
                <a:cubicBezTo>
                  <a:pt x="5366387" y="3995226"/>
                  <a:pt x="5365484" y="4026309"/>
                  <a:pt x="5370400" y="4055806"/>
                </a:cubicBezTo>
                <a:cubicBezTo>
                  <a:pt x="5375316" y="4159045"/>
                  <a:pt x="5373734" y="4262799"/>
                  <a:pt x="5385148" y="4365523"/>
                </a:cubicBezTo>
                <a:cubicBezTo>
                  <a:pt x="5388582" y="4396425"/>
                  <a:pt x="5404019" y="4424793"/>
                  <a:pt x="5414645" y="4454013"/>
                </a:cubicBezTo>
                <a:cubicBezTo>
                  <a:pt x="5423692" y="4478893"/>
                  <a:pt x="5431465" y="4504513"/>
                  <a:pt x="5444142" y="4527755"/>
                </a:cubicBezTo>
                <a:cubicBezTo>
                  <a:pt x="5474899" y="4584143"/>
                  <a:pt x="5534090" y="4658383"/>
                  <a:pt x="5576877" y="4704735"/>
                </a:cubicBezTo>
                <a:cubicBezTo>
                  <a:pt x="5609887" y="4740496"/>
                  <a:pt x="5647230" y="4772099"/>
                  <a:pt x="5680116" y="4807974"/>
                </a:cubicBezTo>
                <a:cubicBezTo>
                  <a:pt x="5701387" y="4831179"/>
                  <a:pt x="5714105" y="4862594"/>
                  <a:pt x="5739110" y="4881716"/>
                </a:cubicBezTo>
                <a:cubicBezTo>
                  <a:pt x="5915958" y="5016952"/>
                  <a:pt x="5952631" y="5005808"/>
                  <a:pt x="6166813" y="5073445"/>
                </a:cubicBezTo>
                <a:cubicBezTo>
                  <a:pt x="6181638" y="5078126"/>
                  <a:pt x="6195576" y="5086787"/>
                  <a:pt x="6211058" y="5088194"/>
                </a:cubicBezTo>
                <a:lnTo>
                  <a:pt x="6373290" y="5102942"/>
                </a:lnTo>
                <a:cubicBezTo>
                  <a:pt x="6530606" y="5088194"/>
                  <a:pt x="6688290" y="5076947"/>
                  <a:pt x="6845239" y="5058697"/>
                </a:cubicBezTo>
                <a:cubicBezTo>
                  <a:pt x="6899835" y="5052349"/>
                  <a:pt x="6955328" y="5046581"/>
                  <a:pt x="7007471" y="5029200"/>
                </a:cubicBezTo>
                <a:cubicBezTo>
                  <a:pt x="7059614" y="5011819"/>
                  <a:pt x="7106999" y="4982314"/>
                  <a:pt x="7154955" y="4955458"/>
                </a:cubicBezTo>
                <a:cubicBezTo>
                  <a:pt x="7229988" y="4913440"/>
                  <a:pt x="7376181" y="4822723"/>
                  <a:pt x="7376181" y="4822723"/>
                </a:cubicBezTo>
                <a:cubicBezTo>
                  <a:pt x="7390929" y="4798142"/>
                  <a:pt x="7404525" y="4772832"/>
                  <a:pt x="7420426" y="4748981"/>
                </a:cubicBezTo>
                <a:cubicBezTo>
                  <a:pt x="7443884" y="4713793"/>
                  <a:pt x="7476446" y="4684140"/>
                  <a:pt x="7494168" y="4645742"/>
                </a:cubicBezTo>
                <a:cubicBezTo>
                  <a:pt x="7506699" y="4618591"/>
                  <a:pt x="7504000" y="4586749"/>
                  <a:pt x="7508916" y="4557252"/>
                </a:cubicBezTo>
                <a:cubicBezTo>
                  <a:pt x="7499084" y="4508091"/>
                  <a:pt x="7499168" y="4455849"/>
                  <a:pt x="7479419" y="4409768"/>
                </a:cubicBezTo>
                <a:cubicBezTo>
                  <a:pt x="7454169" y="4350852"/>
                  <a:pt x="7415263" y="4298341"/>
                  <a:pt x="7376181" y="4247535"/>
                </a:cubicBezTo>
                <a:cubicBezTo>
                  <a:pt x="7173849" y="3984502"/>
                  <a:pt x="7249679" y="4093326"/>
                  <a:pt x="7081213" y="3937819"/>
                </a:cubicBezTo>
                <a:cubicBezTo>
                  <a:pt x="6938125" y="3805738"/>
                  <a:pt x="7045754" y="3880256"/>
                  <a:pt x="6859987" y="3746090"/>
                </a:cubicBezTo>
                <a:cubicBezTo>
                  <a:pt x="6769847" y="3680989"/>
                  <a:pt x="6714278" y="3659375"/>
                  <a:pt x="6638761" y="3583858"/>
                </a:cubicBezTo>
                <a:cubicBezTo>
                  <a:pt x="6616502" y="3561599"/>
                  <a:pt x="6599432" y="3534697"/>
                  <a:pt x="6579768" y="3510116"/>
                </a:cubicBezTo>
                <a:cubicBezTo>
                  <a:pt x="6584684" y="3451122"/>
                  <a:pt x="6583606" y="3391319"/>
                  <a:pt x="6594516" y="3333135"/>
                </a:cubicBezTo>
                <a:cubicBezTo>
                  <a:pt x="6605065" y="3276872"/>
                  <a:pt x="6670203" y="3223473"/>
                  <a:pt x="6712503" y="3200400"/>
                </a:cubicBezTo>
                <a:cubicBezTo>
                  <a:pt x="6734510" y="3188396"/>
                  <a:pt x="6762061" y="3192248"/>
                  <a:pt x="6786245" y="3185652"/>
                </a:cubicBezTo>
                <a:cubicBezTo>
                  <a:pt x="6816242" y="3177471"/>
                  <a:pt x="6845238" y="3165987"/>
                  <a:pt x="6874735" y="3156155"/>
                </a:cubicBezTo>
                <a:cubicBezTo>
                  <a:pt x="6948477" y="3161071"/>
                  <a:pt x="7024096" y="3153655"/>
                  <a:pt x="7095961" y="3170903"/>
                </a:cubicBezTo>
                <a:cubicBezTo>
                  <a:pt x="7149407" y="3183730"/>
                  <a:pt x="7194680" y="3219287"/>
                  <a:pt x="7243445" y="3244645"/>
                </a:cubicBezTo>
                <a:cubicBezTo>
                  <a:pt x="7542821" y="3400320"/>
                  <a:pt x="7400053" y="3319057"/>
                  <a:pt x="7685897" y="3524865"/>
                </a:cubicBezTo>
                <a:cubicBezTo>
                  <a:pt x="7845012" y="3639428"/>
                  <a:pt x="7840042" y="3623570"/>
                  <a:pt x="7995613" y="3760839"/>
                </a:cubicBezTo>
                <a:cubicBezTo>
                  <a:pt x="8132976" y="3882042"/>
                  <a:pt x="8045522" y="3806046"/>
                  <a:pt x="8113600" y="3893574"/>
                </a:cubicBezTo>
                <a:cubicBezTo>
                  <a:pt x="8171578" y="3968117"/>
                  <a:pt x="8290581" y="4114800"/>
                  <a:pt x="8290581" y="4114800"/>
                </a:cubicBezTo>
                <a:cubicBezTo>
                  <a:pt x="8332533" y="4240658"/>
                  <a:pt x="8258669" y="4033520"/>
                  <a:pt x="8379071" y="4262284"/>
                </a:cubicBezTo>
                <a:cubicBezTo>
                  <a:pt x="8408837" y="4318839"/>
                  <a:pt x="8414467" y="4388137"/>
                  <a:pt x="8452813" y="4439265"/>
                </a:cubicBezTo>
                <a:cubicBezTo>
                  <a:pt x="8552781" y="4572555"/>
                  <a:pt x="8433579" y="4406291"/>
                  <a:pt x="8556052" y="4616245"/>
                </a:cubicBezTo>
                <a:cubicBezTo>
                  <a:pt x="8591914" y="4677723"/>
                  <a:pt x="8611277" y="4680218"/>
                  <a:pt x="8659290" y="4734232"/>
                </a:cubicBezTo>
                <a:cubicBezTo>
                  <a:pt x="8680203" y="4757759"/>
                  <a:pt x="8696025" y="4785715"/>
                  <a:pt x="8718284" y="4807974"/>
                </a:cubicBezTo>
                <a:cubicBezTo>
                  <a:pt x="8785555" y="4875245"/>
                  <a:pt x="8777272" y="4851081"/>
                  <a:pt x="8836271" y="4896465"/>
                </a:cubicBezTo>
                <a:cubicBezTo>
                  <a:pt x="8886172" y="4934851"/>
                  <a:pt x="8927444" y="4986297"/>
                  <a:pt x="8983755" y="5014452"/>
                </a:cubicBezTo>
                <a:cubicBezTo>
                  <a:pt x="9003419" y="5024284"/>
                  <a:pt x="9023447" y="5033420"/>
                  <a:pt x="9042748" y="5043948"/>
                </a:cubicBezTo>
                <a:cubicBezTo>
                  <a:pt x="9077544" y="5062927"/>
                  <a:pt x="9110536" y="5085217"/>
                  <a:pt x="9145987" y="5102942"/>
                </a:cubicBezTo>
                <a:cubicBezTo>
                  <a:pt x="9159892" y="5109894"/>
                  <a:pt x="9175150" y="5113920"/>
                  <a:pt x="9190232" y="5117690"/>
                </a:cubicBezTo>
                <a:cubicBezTo>
                  <a:pt x="9234203" y="5128683"/>
                  <a:pt x="9278420" y="5138834"/>
                  <a:pt x="9322968" y="5147187"/>
                </a:cubicBezTo>
                <a:cubicBezTo>
                  <a:pt x="9384177" y="5158664"/>
                  <a:pt x="9501918" y="5170348"/>
                  <a:pt x="9558942" y="5176684"/>
                </a:cubicBezTo>
                <a:cubicBezTo>
                  <a:pt x="9652348" y="5171768"/>
                  <a:pt x="9747049" y="5178190"/>
                  <a:pt x="9839161" y="5161935"/>
                </a:cubicBezTo>
                <a:cubicBezTo>
                  <a:pt x="9889908" y="5152980"/>
                  <a:pt x="10257980" y="5016761"/>
                  <a:pt x="10296361" y="4999703"/>
                </a:cubicBezTo>
                <a:cubicBezTo>
                  <a:pt x="10447620" y="4932478"/>
                  <a:pt x="10382124" y="4952454"/>
                  <a:pt x="10488090" y="4925961"/>
                </a:cubicBezTo>
                <a:cubicBezTo>
                  <a:pt x="10522503" y="4906297"/>
                  <a:pt x="10559621" y="4890749"/>
                  <a:pt x="10591329" y="4866968"/>
                </a:cubicBezTo>
                <a:cubicBezTo>
                  <a:pt x="10619139" y="4846111"/>
                  <a:pt x="10641417" y="4818700"/>
                  <a:pt x="10665071" y="4793226"/>
                </a:cubicBezTo>
                <a:cubicBezTo>
                  <a:pt x="10799081" y="4648908"/>
                  <a:pt x="10760590" y="4699809"/>
                  <a:pt x="10842052" y="4557252"/>
                </a:cubicBezTo>
                <a:cubicBezTo>
                  <a:pt x="10827303" y="4483510"/>
                  <a:pt x="10829320" y="4404307"/>
                  <a:pt x="10797806" y="4336026"/>
                </a:cubicBezTo>
                <a:cubicBezTo>
                  <a:pt x="10721004" y="4169622"/>
                  <a:pt x="10679770" y="4193425"/>
                  <a:pt x="10561832" y="4114800"/>
                </a:cubicBezTo>
                <a:cubicBezTo>
                  <a:pt x="10398801" y="4006113"/>
                  <a:pt x="10500794" y="4045294"/>
                  <a:pt x="10399600" y="4011561"/>
                </a:cubicBezTo>
                <a:cubicBezTo>
                  <a:pt x="10280305" y="3922090"/>
                  <a:pt x="10409244" y="4010163"/>
                  <a:pt x="10222619" y="3923071"/>
                </a:cubicBezTo>
                <a:cubicBezTo>
                  <a:pt x="10186703" y="3906310"/>
                  <a:pt x="10154832" y="3881802"/>
                  <a:pt x="10119381" y="3864077"/>
                </a:cubicBezTo>
                <a:cubicBezTo>
                  <a:pt x="10085894" y="3847333"/>
                  <a:pt x="10050019" y="3835774"/>
                  <a:pt x="10016142" y="3819832"/>
                </a:cubicBezTo>
                <a:cubicBezTo>
                  <a:pt x="9966409" y="3796429"/>
                  <a:pt x="9916818" y="3772578"/>
                  <a:pt x="9868658" y="3746090"/>
                </a:cubicBezTo>
                <a:cubicBezTo>
                  <a:pt x="9818423" y="3718461"/>
                  <a:pt x="9773367" y="3681324"/>
                  <a:pt x="9721174" y="3657600"/>
                </a:cubicBezTo>
                <a:cubicBezTo>
                  <a:pt x="9664563" y="3631868"/>
                  <a:pt x="9601594" y="3622523"/>
                  <a:pt x="9544193" y="3598606"/>
                </a:cubicBezTo>
                <a:lnTo>
                  <a:pt x="9367213" y="3524865"/>
                </a:lnTo>
                <a:cubicBezTo>
                  <a:pt x="9342733" y="3514785"/>
                  <a:pt x="9293471" y="3495368"/>
                  <a:pt x="9293471" y="3495368"/>
                </a:cubicBezTo>
                <a:cubicBezTo>
                  <a:pt x="9278723" y="3480620"/>
                  <a:pt x="9265062" y="3464697"/>
                  <a:pt x="9249226" y="3451123"/>
                </a:cubicBezTo>
                <a:cubicBezTo>
                  <a:pt x="9230563" y="3435126"/>
                  <a:pt x="9206563" y="3425249"/>
                  <a:pt x="9190232" y="3406877"/>
                </a:cubicBezTo>
                <a:cubicBezTo>
                  <a:pt x="9166680" y="3380381"/>
                  <a:pt x="9148455" y="3349376"/>
                  <a:pt x="9131239" y="3318387"/>
                </a:cubicBezTo>
                <a:cubicBezTo>
                  <a:pt x="9121619" y="3301071"/>
                  <a:pt x="9105215" y="3229040"/>
                  <a:pt x="9101742" y="3215148"/>
                </a:cubicBezTo>
                <a:cubicBezTo>
                  <a:pt x="9111574" y="3175819"/>
                  <a:pt x="9114464" y="3134067"/>
                  <a:pt x="9131239" y="3097161"/>
                </a:cubicBezTo>
                <a:cubicBezTo>
                  <a:pt x="9139870" y="3078173"/>
                  <a:pt x="9159461" y="3066269"/>
                  <a:pt x="9175484" y="3052916"/>
                </a:cubicBezTo>
                <a:cubicBezTo>
                  <a:pt x="9194943" y="3036700"/>
                  <a:pt x="9283187" y="2985344"/>
                  <a:pt x="9293471" y="2979174"/>
                </a:cubicBezTo>
                <a:lnTo>
                  <a:pt x="9735922" y="3008671"/>
                </a:lnTo>
                <a:cubicBezTo>
                  <a:pt x="9760898" y="3010812"/>
                  <a:pt x="9784816" y="3020106"/>
                  <a:pt x="9809664" y="3023419"/>
                </a:cubicBezTo>
                <a:cubicBezTo>
                  <a:pt x="9896109" y="3034945"/>
                  <a:pt x="10069824" y="3046835"/>
                  <a:pt x="10148877" y="3052916"/>
                </a:cubicBezTo>
                <a:cubicBezTo>
                  <a:pt x="10207871" y="3048000"/>
                  <a:pt x="10267561" y="3048456"/>
                  <a:pt x="10325858" y="3038168"/>
                </a:cubicBezTo>
                <a:cubicBezTo>
                  <a:pt x="10360248" y="3032099"/>
                  <a:pt x="10414939" y="3003263"/>
                  <a:pt x="10443845" y="2979174"/>
                </a:cubicBezTo>
                <a:cubicBezTo>
                  <a:pt x="10459868" y="2965821"/>
                  <a:pt x="10475285" y="2951393"/>
                  <a:pt x="10488090" y="2934929"/>
                </a:cubicBezTo>
                <a:cubicBezTo>
                  <a:pt x="10509855" y="2906946"/>
                  <a:pt x="10547084" y="2846439"/>
                  <a:pt x="10547084" y="2846439"/>
                </a:cubicBezTo>
                <a:cubicBezTo>
                  <a:pt x="10552000" y="2831691"/>
                  <a:pt x="10557561" y="2817142"/>
                  <a:pt x="10561832" y="2802194"/>
                </a:cubicBezTo>
                <a:cubicBezTo>
                  <a:pt x="10567401" y="2782704"/>
                  <a:pt x="10568785" y="2761911"/>
                  <a:pt x="10576581" y="2743200"/>
                </a:cubicBezTo>
                <a:cubicBezTo>
                  <a:pt x="10593493" y="2702611"/>
                  <a:pt x="10635574" y="2625213"/>
                  <a:pt x="10635574" y="2625213"/>
                </a:cubicBezTo>
                <a:cubicBezTo>
                  <a:pt x="10640490" y="2600632"/>
                  <a:pt x="10657525" y="2575481"/>
                  <a:pt x="10650322" y="2551471"/>
                </a:cubicBezTo>
                <a:cubicBezTo>
                  <a:pt x="10641277" y="2521320"/>
                  <a:pt x="10613588" y="2499988"/>
                  <a:pt x="10591329" y="2477729"/>
                </a:cubicBezTo>
                <a:cubicBezTo>
                  <a:pt x="10454666" y="2341066"/>
                  <a:pt x="10487195" y="2399433"/>
                  <a:pt x="10266864" y="2315497"/>
                </a:cubicBezTo>
                <a:cubicBezTo>
                  <a:pt x="10087678" y="2247236"/>
                  <a:pt x="10280420" y="2280145"/>
                  <a:pt x="10030890" y="2241755"/>
                </a:cubicBezTo>
                <a:cubicBezTo>
                  <a:pt x="9952542" y="2229701"/>
                  <a:pt x="9794916" y="2212258"/>
                  <a:pt x="9794916" y="2212258"/>
                </a:cubicBezTo>
                <a:cubicBezTo>
                  <a:pt x="9760503" y="2202426"/>
                  <a:pt x="9726516" y="2190958"/>
                  <a:pt x="9691677" y="2182761"/>
                </a:cubicBezTo>
                <a:cubicBezTo>
                  <a:pt x="9642875" y="2171278"/>
                  <a:pt x="9544193" y="2153265"/>
                  <a:pt x="9544193" y="2153265"/>
                </a:cubicBezTo>
                <a:cubicBezTo>
                  <a:pt x="9508130" y="2135233"/>
                  <a:pt x="9472224" y="2120329"/>
                  <a:pt x="9440955" y="2094271"/>
                </a:cubicBezTo>
                <a:cubicBezTo>
                  <a:pt x="9424932" y="2080918"/>
                  <a:pt x="9411458" y="2064774"/>
                  <a:pt x="9396710" y="2050026"/>
                </a:cubicBezTo>
                <a:cubicBezTo>
                  <a:pt x="9386878" y="2020529"/>
                  <a:pt x="9361651" y="1992126"/>
                  <a:pt x="9367213" y="1961535"/>
                </a:cubicBezTo>
                <a:cubicBezTo>
                  <a:pt x="9377045" y="1907458"/>
                  <a:pt x="9381610" y="1852152"/>
                  <a:pt x="9396710" y="1799303"/>
                </a:cubicBezTo>
                <a:cubicBezTo>
                  <a:pt x="9401579" y="1782260"/>
                  <a:pt x="9415903" y="1769482"/>
                  <a:pt x="9426206" y="1755058"/>
                </a:cubicBezTo>
                <a:cubicBezTo>
                  <a:pt x="9440493" y="1735056"/>
                  <a:pt x="9452264" y="1712600"/>
                  <a:pt x="9470452" y="1696065"/>
                </a:cubicBezTo>
                <a:cubicBezTo>
                  <a:pt x="9616207" y="1563561"/>
                  <a:pt x="9535982" y="1632630"/>
                  <a:pt x="9647432" y="1592826"/>
                </a:cubicBezTo>
                <a:cubicBezTo>
                  <a:pt x="9697296" y="1575017"/>
                  <a:pt x="9744986" y="1551454"/>
                  <a:pt x="9794916" y="1533832"/>
                </a:cubicBezTo>
                <a:cubicBezTo>
                  <a:pt x="9828666" y="1521920"/>
                  <a:pt x="9863543" y="1513443"/>
                  <a:pt x="9898155" y="1504335"/>
                </a:cubicBezTo>
                <a:cubicBezTo>
                  <a:pt x="9956962" y="1488860"/>
                  <a:pt x="10019243" y="1484044"/>
                  <a:pt x="10075135" y="1460090"/>
                </a:cubicBezTo>
                <a:cubicBezTo>
                  <a:pt x="10192663" y="1409721"/>
                  <a:pt x="10142855" y="1427684"/>
                  <a:pt x="10222619" y="1401097"/>
                </a:cubicBezTo>
                <a:cubicBezTo>
                  <a:pt x="10252116" y="1376516"/>
                  <a:pt x="10280802" y="1350928"/>
                  <a:pt x="10311110" y="1327355"/>
                </a:cubicBezTo>
                <a:cubicBezTo>
                  <a:pt x="10325102" y="1316473"/>
                  <a:pt x="10345052" y="1312282"/>
                  <a:pt x="10355355" y="1297858"/>
                </a:cubicBezTo>
                <a:cubicBezTo>
                  <a:pt x="10370743" y="1276315"/>
                  <a:pt x="10373758" y="1248154"/>
                  <a:pt x="10384852" y="1224116"/>
                </a:cubicBezTo>
                <a:cubicBezTo>
                  <a:pt x="10445224" y="1093311"/>
                  <a:pt x="10439607" y="1128946"/>
                  <a:pt x="10488090" y="1002890"/>
                </a:cubicBezTo>
                <a:cubicBezTo>
                  <a:pt x="10499251" y="973870"/>
                  <a:pt x="10501590" y="941061"/>
                  <a:pt x="10517587" y="914400"/>
                </a:cubicBezTo>
                <a:cubicBezTo>
                  <a:pt x="10577829" y="813997"/>
                  <a:pt x="10552767" y="867853"/>
                  <a:pt x="10591329" y="752168"/>
                </a:cubicBezTo>
                <a:cubicBezTo>
                  <a:pt x="10586413" y="663678"/>
                  <a:pt x="10590583" y="574211"/>
                  <a:pt x="10576581" y="486697"/>
                </a:cubicBezTo>
                <a:cubicBezTo>
                  <a:pt x="10564806" y="413106"/>
                  <a:pt x="10527124" y="379113"/>
                  <a:pt x="10488090" y="324465"/>
                </a:cubicBezTo>
                <a:cubicBezTo>
                  <a:pt x="10465072" y="292240"/>
                  <a:pt x="10449889" y="258187"/>
                  <a:pt x="10414348" y="235974"/>
                </a:cubicBezTo>
                <a:cubicBezTo>
                  <a:pt x="10368692" y="207439"/>
                  <a:pt x="10317935" y="201943"/>
                  <a:pt x="10266864" y="191729"/>
                </a:cubicBezTo>
                <a:cubicBezTo>
                  <a:pt x="10227535" y="196645"/>
                  <a:pt x="10187873" y="199387"/>
                  <a:pt x="10148877" y="206477"/>
                </a:cubicBezTo>
                <a:cubicBezTo>
                  <a:pt x="10123045" y="211174"/>
                  <a:pt x="10063001" y="238322"/>
                  <a:pt x="10045639" y="250723"/>
                </a:cubicBezTo>
                <a:cubicBezTo>
                  <a:pt x="9976950" y="299786"/>
                  <a:pt x="9979414" y="361192"/>
                  <a:pt x="9912903" y="427703"/>
                </a:cubicBezTo>
                <a:cubicBezTo>
                  <a:pt x="9826166" y="514440"/>
                  <a:pt x="9909931" y="423521"/>
                  <a:pt x="9824413" y="545690"/>
                </a:cubicBezTo>
                <a:cubicBezTo>
                  <a:pt x="9771973" y="620605"/>
                  <a:pt x="9719307" y="695509"/>
                  <a:pt x="9662181" y="766916"/>
                </a:cubicBezTo>
                <a:lnTo>
                  <a:pt x="9544193" y="914400"/>
                </a:lnTo>
                <a:cubicBezTo>
                  <a:pt x="9524529" y="938981"/>
                  <a:pt x="9503496" y="962527"/>
                  <a:pt x="9485200" y="988142"/>
                </a:cubicBezTo>
                <a:cubicBezTo>
                  <a:pt x="9460619" y="1022555"/>
                  <a:pt x="9439306" y="1059554"/>
                  <a:pt x="9411458" y="1091381"/>
                </a:cubicBezTo>
                <a:cubicBezTo>
                  <a:pt x="9351688" y="1159689"/>
                  <a:pt x="9289664" y="1230724"/>
                  <a:pt x="9204981" y="1268361"/>
                </a:cubicBezTo>
                <a:cubicBezTo>
                  <a:pt x="9187936" y="1275937"/>
                  <a:pt x="9083911" y="1295525"/>
                  <a:pt x="9072245" y="1297858"/>
                </a:cubicBezTo>
                <a:lnTo>
                  <a:pt x="8836271" y="1253613"/>
                </a:lnTo>
                <a:cubicBezTo>
                  <a:pt x="8816395" y="1249638"/>
                  <a:pt x="8794658" y="1249294"/>
                  <a:pt x="8777277" y="1238865"/>
                </a:cubicBezTo>
                <a:cubicBezTo>
                  <a:pt x="8744353" y="1219110"/>
                  <a:pt x="8720427" y="1186876"/>
                  <a:pt x="8688787" y="1165123"/>
                </a:cubicBezTo>
                <a:cubicBezTo>
                  <a:pt x="8641543" y="1132643"/>
                  <a:pt x="8591420" y="1104475"/>
                  <a:pt x="8541303" y="1076632"/>
                </a:cubicBezTo>
                <a:cubicBezTo>
                  <a:pt x="8458640" y="1030708"/>
                  <a:pt x="8362379" y="1005438"/>
                  <a:pt x="8290581" y="943897"/>
                </a:cubicBezTo>
                <a:cubicBezTo>
                  <a:pt x="8256168" y="914400"/>
                  <a:pt x="8226846" y="877627"/>
                  <a:pt x="8187342" y="855406"/>
                </a:cubicBezTo>
                <a:cubicBezTo>
                  <a:pt x="8146693" y="832541"/>
                  <a:pt x="8098437" y="827099"/>
                  <a:pt x="8054606" y="811161"/>
                </a:cubicBezTo>
                <a:cubicBezTo>
                  <a:pt x="7809129" y="721897"/>
                  <a:pt x="7941477" y="748647"/>
                  <a:pt x="7759639" y="722671"/>
                </a:cubicBezTo>
                <a:cubicBezTo>
                  <a:pt x="7656400" y="732503"/>
                  <a:pt x="7551498" y="731255"/>
                  <a:pt x="7449922" y="752168"/>
                </a:cubicBezTo>
                <a:cubicBezTo>
                  <a:pt x="7216090" y="800310"/>
                  <a:pt x="7319431" y="839234"/>
                  <a:pt x="7110710" y="870155"/>
                </a:cubicBezTo>
                <a:cubicBezTo>
                  <a:pt x="7027895" y="882424"/>
                  <a:pt x="6943561" y="879987"/>
                  <a:pt x="6859987" y="884903"/>
                </a:cubicBezTo>
                <a:cubicBezTo>
                  <a:pt x="6820658" y="904568"/>
                  <a:pt x="6778023" y="918681"/>
                  <a:pt x="6742000" y="943897"/>
                </a:cubicBezTo>
                <a:cubicBezTo>
                  <a:pt x="6727479" y="954062"/>
                  <a:pt x="6726120" y="976794"/>
                  <a:pt x="6712503" y="988142"/>
                </a:cubicBezTo>
                <a:cubicBezTo>
                  <a:pt x="6695613" y="1002217"/>
                  <a:pt x="6673174" y="1007807"/>
                  <a:pt x="6653510" y="1017639"/>
                </a:cubicBezTo>
                <a:cubicBezTo>
                  <a:pt x="6638761" y="1037303"/>
                  <a:pt x="6625261" y="1057969"/>
                  <a:pt x="6609264" y="1076632"/>
                </a:cubicBezTo>
                <a:cubicBezTo>
                  <a:pt x="6595690" y="1092468"/>
                  <a:pt x="6576588" y="1103523"/>
                  <a:pt x="6565019" y="1120877"/>
                </a:cubicBezTo>
                <a:cubicBezTo>
                  <a:pt x="6556396" y="1133812"/>
                  <a:pt x="6557223" y="1151218"/>
                  <a:pt x="6550271" y="1165123"/>
                </a:cubicBezTo>
                <a:cubicBezTo>
                  <a:pt x="6537451" y="1190762"/>
                  <a:pt x="6518846" y="1213226"/>
                  <a:pt x="6506026" y="1238865"/>
                </a:cubicBezTo>
                <a:cubicBezTo>
                  <a:pt x="6489282" y="1272352"/>
                  <a:pt x="6475686" y="1307341"/>
                  <a:pt x="6461781" y="1342103"/>
                </a:cubicBezTo>
                <a:cubicBezTo>
                  <a:pt x="6436253" y="1405921"/>
                  <a:pt x="6456904" y="1381352"/>
                  <a:pt x="6417535" y="1460090"/>
                </a:cubicBezTo>
                <a:cubicBezTo>
                  <a:pt x="6409608" y="1475944"/>
                  <a:pt x="6396833" y="1488945"/>
                  <a:pt x="6388039" y="1504335"/>
                </a:cubicBezTo>
                <a:cubicBezTo>
                  <a:pt x="6359337" y="1554564"/>
                  <a:pt x="6362951" y="1584518"/>
                  <a:pt x="6299548" y="1607574"/>
                </a:cubicBezTo>
                <a:cubicBezTo>
                  <a:pt x="6266879" y="1619454"/>
                  <a:pt x="6230723" y="1617407"/>
                  <a:pt x="6196310" y="1622323"/>
                </a:cubicBezTo>
                <a:cubicBezTo>
                  <a:pt x="6093071" y="1617407"/>
                  <a:pt x="5989645" y="1615501"/>
                  <a:pt x="5886593" y="1607574"/>
                </a:cubicBezTo>
                <a:cubicBezTo>
                  <a:pt x="5861600" y="1605651"/>
                  <a:pt x="5836410" y="1601392"/>
                  <a:pt x="5812852" y="1592826"/>
                </a:cubicBezTo>
                <a:cubicBezTo>
                  <a:pt x="5781859" y="1581556"/>
                  <a:pt x="5752640" y="1565548"/>
                  <a:pt x="5724361" y="1548581"/>
                </a:cubicBezTo>
                <a:cubicBezTo>
                  <a:pt x="5678763" y="1521222"/>
                  <a:pt x="5635871" y="1489587"/>
                  <a:pt x="5591626" y="1460090"/>
                </a:cubicBezTo>
                <a:cubicBezTo>
                  <a:pt x="5562129" y="1415845"/>
                  <a:pt x="5523587" y="1376441"/>
                  <a:pt x="5503135" y="1327355"/>
                </a:cubicBezTo>
                <a:lnTo>
                  <a:pt x="5429393" y="1150374"/>
                </a:lnTo>
                <a:cubicBezTo>
                  <a:pt x="5420937" y="1130080"/>
                  <a:pt x="5408826" y="1111471"/>
                  <a:pt x="5399897" y="1091381"/>
                </a:cubicBezTo>
                <a:cubicBezTo>
                  <a:pt x="5389145" y="1067189"/>
                  <a:pt x="5384275" y="1040186"/>
                  <a:pt x="5370400" y="1017639"/>
                </a:cubicBezTo>
                <a:cubicBezTo>
                  <a:pt x="5344635" y="975770"/>
                  <a:pt x="5314436" y="936515"/>
                  <a:pt x="5281910" y="899652"/>
                </a:cubicBezTo>
                <a:cubicBezTo>
                  <a:pt x="5240511" y="852733"/>
                  <a:pt x="5209107" y="784896"/>
                  <a:pt x="5149174" y="766916"/>
                </a:cubicBezTo>
                <a:cubicBezTo>
                  <a:pt x="5100013" y="752168"/>
                  <a:pt x="5050382" y="738902"/>
                  <a:pt x="5001690" y="722671"/>
                </a:cubicBezTo>
                <a:cubicBezTo>
                  <a:pt x="4976574" y="714299"/>
                  <a:pt x="4953632" y="699595"/>
                  <a:pt x="4927948" y="693174"/>
                </a:cubicBezTo>
                <a:cubicBezTo>
                  <a:pt x="4854991" y="674935"/>
                  <a:pt x="4780901" y="661292"/>
                  <a:pt x="4706722" y="648929"/>
                </a:cubicBezTo>
                <a:cubicBezTo>
                  <a:pt x="4544850" y="621951"/>
                  <a:pt x="4647873" y="638133"/>
                  <a:pt x="4397006" y="604684"/>
                </a:cubicBezTo>
                <a:cubicBezTo>
                  <a:pt x="4342929" y="609600"/>
                  <a:pt x="4286603" y="603236"/>
                  <a:pt x="4234774" y="619432"/>
                </a:cubicBezTo>
                <a:cubicBezTo>
                  <a:pt x="4204728" y="628821"/>
                  <a:pt x="4184722" y="657697"/>
                  <a:pt x="4161032" y="678426"/>
                </a:cubicBezTo>
                <a:cubicBezTo>
                  <a:pt x="4117097" y="716870"/>
                  <a:pt x="4079589" y="767308"/>
                  <a:pt x="4043045" y="811161"/>
                </a:cubicBezTo>
                <a:cubicBezTo>
                  <a:pt x="4031993" y="888527"/>
                  <a:pt x="4027195" y="927833"/>
                  <a:pt x="4013548" y="1002890"/>
                </a:cubicBezTo>
                <a:cubicBezTo>
                  <a:pt x="4009064" y="1027553"/>
                  <a:pt x="4007367" y="1053074"/>
                  <a:pt x="3998800" y="1076632"/>
                </a:cubicBezTo>
                <a:cubicBezTo>
                  <a:pt x="3987530" y="1107625"/>
                  <a:pt x="3970347" y="1136171"/>
                  <a:pt x="3954555" y="1165123"/>
                </a:cubicBezTo>
                <a:cubicBezTo>
                  <a:pt x="3940828" y="1190289"/>
                  <a:pt x="3930580" y="1218595"/>
                  <a:pt x="3910310" y="1238865"/>
                </a:cubicBezTo>
                <a:cubicBezTo>
                  <a:pt x="3875480" y="1273695"/>
                  <a:pt x="3835430" y="1283489"/>
                  <a:pt x="3792322" y="1297858"/>
                </a:cubicBezTo>
                <a:cubicBezTo>
                  <a:pt x="3649754" y="1288026"/>
                  <a:pt x="3506422" y="1286086"/>
                  <a:pt x="3364619" y="1268361"/>
                </a:cubicBezTo>
                <a:cubicBezTo>
                  <a:pt x="3094220" y="1234561"/>
                  <a:pt x="3306140" y="1209469"/>
                  <a:pt x="3010658" y="1150374"/>
                </a:cubicBezTo>
                <a:lnTo>
                  <a:pt x="2936916" y="1135626"/>
                </a:lnTo>
                <a:cubicBezTo>
                  <a:pt x="2917251" y="1115961"/>
                  <a:pt x="2896020" y="1097747"/>
                  <a:pt x="2877922" y="1076632"/>
                </a:cubicBezTo>
                <a:cubicBezTo>
                  <a:pt x="2866387" y="1063174"/>
                  <a:pt x="2859061" y="1046567"/>
                  <a:pt x="2848426" y="1032387"/>
                </a:cubicBezTo>
                <a:cubicBezTo>
                  <a:pt x="2829539" y="1007204"/>
                  <a:pt x="2809097" y="983226"/>
                  <a:pt x="2789432" y="958645"/>
                </a:cubicBezTo>
                <a:cubicBezTo>
                  <a:pt x="2780584" y="932102"/>
                  <a:pt x="2762404" y="881328"/>
                  <a:pt x="2759935" y="855406"/>
                </a:cubicBezTo>
                <a:cubicBezTo>
                  <a:pt x="2751998" y="772065"/>
                  <a:pt x="2766493" y="685646"/>
                  <a:pt x="2745187" y="604684"/>
                </a:cubicBezTo>
                <a:cubicBezTo>
                  <a:pt x="2739592" y="583422"/>
                  <a:pt x="2704084" y="587966"/>
                  <a:pt x="2686193" y="575187"/>
                </a:cubicBezTo>
                <a:cubicBezTo>
                  <a:pt x="2591568" y="507598"/>
                  <a:pt x="2697214" y="544758"/>
                  <a:pt x="2582955" y="516194"/>
                </a:cubicBezTo>
                <a:cubicBezTo>
                  <a:pt x="2540751" y="495092"/>
                  <a:pt x="2523114" y="482798"/>
                  <a:pt x="2479716" y="471948"/>
                </a:cubicBezTo>
                <a:cubicBezTo>
                  <a:pt x="2392644" y="450180"/>
                  <a:pt x="2344475" y="451609"/>
                  <a:pt x="2243742" y="442452"/>
                </a:cubicBezTo>
                <a:cubicBezTo>
                  <a:pt x="2170000" y="447368"/>
                  <a:pt x="2093419" y="436346"/>
                  <a:pt x="2022516" y="457200"/>
                </a:cubicBezTo>
                <a:cubicBezTo>
                  <a:pt x="2001424" y="463404"/>
                  <a:pt x="2003927" y="497105"/>
                  <a:pt x="1993019" y="516194"/>
                </a:cubicBezTo>
                <a:cubicBezTo>
                  <a:pt x="1965642" y="564104"/>
                  <a:pt x="1959947" y="564014"/>
                  <a:pt x="1919277" y="604684"/>
                </a:cubicBezTo>
                <a:cubicBezTo>
                  <a:pt x="1858937" y="785709"/>
                  <a:pt x="1925858" y="606271"/>
                  <a:pt x="1845535" y="766916"/>
                </a:cubicBezTo>
                <a:cubicBezTo>
                  <a:pt x="1838583" y="780821"/>
                  <a:pt x="1838500" y="797663"/>
                  <a:pt x="1830787" y="811161"/>
                </a:cubicBezTo>
                <a:cubicBezTo>
                  <a:pt x="1812990" y="842307"/>
                  <a:pt x="1755124" y="909451"/>
                  <a:pt x="1727548" y="929148"/>
                </a:cubicBezTo>
                <a:cubicBezTo>
                  <a:pt x="1716153" y="937288"/>
                  <a:pt x="1630483" y="957102"/>
                  <a:pt x="1624310" y="958645"/>
                </a:cubicBezTo>
                <a:cubicBezTo>
                  <a:pt x="1560400" y="953729"/>
                  <a:pt x="1495704" y="955036"/>
                  <a:pt x="1432581" y="943897"/>
                </a:cubicBezTo>
                <a:cubicBezTo>
                  <a:pt x="1391791" y="936699"/>
                  <a:pt x="1354165" y="899943"/>
                  <a:pt x="1329342" y="870155"/>
                </a:cubicBezTo>
                <a:cubicBezTo>
                  <a:pt x="1317994" y="856538"/>
                  <a:pt x="1312379" y="838444"/>
                  <a:pt x="1299845" y="825910"/>
                </a:cubicBezTo>
                <a:cubicBezTo>
                  <a:pt x="1287311" y="813376"/>
                  <a:pt x="1269217" y="807761"/>
                  <a:pt x="1255600" y="796413"/>
                </a:cubicBezTo>
                <a:cubicBezTo>
                  <a:pt x="1239577" y="783060"/>
                  <a:pt x="1226103" y="766916"/>
                  <a:pt x="1211355" y="752168"/>
                </a:cubicBezTo>
                <a:cubicBezTo>
                  <a:pt x="1190643" y="669322"/>
                  <a:pt x="1183751" y="670854"/>
                  <a:pt x="1211355" y="560439"/>
                </a:cubicBezTo>
                <a:cubicBezTo>
                  <a:pt x="1215654" y="543243"/>
                  <a:pt x="1232925" y="532048"/>
                  <a:pt x="1240852" y="516194"/>
                </a:cubicBezTo>
                <a:cubicBezTo>
                  <a:pt x="1252691" y="492515"/>
                  <a:pt x="1258509" y="466131"/>
                  <a:pt x="1270348" y="442452"/>
                </a:cubicBezTo>
                <a:cubicBezTo>
                  <a:pt x="1278275" y="426598"/>
                  <a:pt x="1291051" y="413596"/>
                  <a:pt x="1299845" y="398206"/>
                </a:cubicBezTo>
                <a:cubicBezTo>
                  <a:pt x="1329006" y="347175"/>
                  <a:pt x="1327544" y="344608"/>
                  <a:pt x="1344090" y="294968"/>
                </a:cubicBezTo>
                <a:cubicBezTo>
                  <a:pt x="1339174" y="231058"/>
                  <a:pt x="1345858" y="165173"/>
                  <a:pt x="1329342" y="103239"/>
                </a:cubicBezTo>
                <a:cubicBezTo>
                  <a:pt x="1324775" y="86112"/>
                  <a:pt x="1298714" y="85090"/>
                  <a:pt x="1285097" y="73742"/>
                </a:cubicBezTo>
                <a:cubicBezTo>
                  <a:pt x="1269074" y="60389"/>
                  <a:pt x="1259507" y="38825"/>
                  <a:pt x="1240852" y="29497"/>
                </a:cubicBezTo>
                <a:cubicBezTo>
                  <a:pt x="1218431" y="18286"/>
                  <a:pt x="1191429" y="20828"/>
                  <a:pt x="1167110" y="14748"/>
                </a:cubicBezTo>
                <a:cubicBezTo>
                  <a:pt x="1152028" y="10977"/>
                  <a:pt x="1137613" y="4916"/>
                  <a:pt x="1122864" y="0"/>
                </a:cubicBezTo>
                <a:cubicBezTo>
                  <a:pt x="1088451" y="4916"/>
                  <a:pt x="1054231" y="11452"/>
                  <a:pt x="1019626" y="14748"/>
                </a:cubicBezTo>
                <a:cubicBezTo>
                  <a:pt x="775444" y="38004"/>
                  <a:pt x="883610" y="6010"/>
                  <a:pt x="768903" y="44245"/>
                </a:cubicBezTo>
                <a:cubicBezTo>
                  <a:pt x="699591" y="113557"/>
                  <a:pt x="736226" y="71137"/>
                  <a:pt x="665664" y="176981"/>
                </a:cubicBezTo>
                <a:lnTo>
                  <a:pt x="636168" y="221226"/>
                </a:lnTo>
                <a:cubicBezTo>
                  <a:pt x="631252" y="240890"/>
                  <a:pt x="621419" y="259949"/>
                  <a:pt x="621419" y="280219"/>
                </a:cubicBezTo>
                <a:cubicBezTo>
                  <a:pt x="621419" y="484552"/>
                  <a:pt x="614347" y="450728"/>
                  <a:pt x="650916" y="560439"/>
                </a:cubicBezTo>
                <a:cubicBezTo>
                  <a:pt x="646000" y="639097"/>
                  <a:pt x="648460" y="718566"/>
                  <a:pt x="636168" y="796413"/>
                </a:cubicBezTo>
                <a:cubicBezTo>
                  <a:pt x="633404" y="813921"/>
                  <a:pt x="621419" y="830826"/>
                  <a:pt x="606671" y="840658"/>
                </a:cubicBezTo>
                <a:cubicBezTo>
                  <a:pt x="589805" y="851902"/>
                  <a:pt x="567790" y="852892"/>
                  <a:pt x="547677" y="855406"/>
                </a:cubicBezTo>
                <a:cubicBezTo>
                  <a:pt x="528165" y="857845"/>
                  <a:pt x="508348" y="855406"/>
                  <a:pt x="488684" y="855406"/>
                </a:cubicBezTo>
              </a:path>
            </a:pathLst>
          </a:custGeom>
          <a:blipFill>
            <a:blip r:embed="rId2" cstate="print"/>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48600" y="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04800" y="5715000"/>
            <a:ext cx="6686447"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1243172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04800" y="228600"/>
            <a:ext cx="8610600" cy="5902325"/>
          </a:xfrm>
          <a:noFill/>
          <a:extLst>
            <a:ext uri="{909E8E84-426E-40DD-AFC4-6F175D3DCCD1}">
              <a14:hiddenFill xmlns:a14="http://schemas.microsoft.com/office/drawing/2010/main">
                <a:solidFill>
                  <a:srgbClr val="FFFFFF"/>
                </a:solidFill>
              </a14:hiddenFill>
            </a:ext>
          </a:extLst>
        </p:spPr>
        <p:txBody>
          <a:bodyPr/>
          <a:lstStyle/>
          <a:p>
            <a:r>
              <a:rPr lang="en-US" dirty="0" smtClean="0">
                <a:solidFill>
                  <a:srgbClr val="66FF99"/>
                </a:solidFill>
                <a:effectLst/>
              </a:rPr>
              <a:t>Thi</a:t>
            </a:r>
            <a:r>
              <a:rPr lang="en-US" dirty="0" smtClean="0">
                <a:solidFill>
                  <a:srgbClr val="66FF99"/>
                </a:solidFill>
              </a:rPr>
              <a:t>s is the r</a:t>
            </a:r>
            <a:r>
              <a:rPr lang="en-US" dirty="0" smtClean="0">
                <a:solidFill>
                  <a:srgbClr val="66FF99"/>
                </a:solidFill>
                <a:effectLst/>
              </a:rPr>
              <a:t>ich chemical fluid that helps breakdown molecules for use.</a:t>
            </a:r>
          </a:p>
          <a:p>
            <a:pPr lvl="1"/>
            <a:r>
              <a:rPr lang="en-US" sz="3200" dirty="0" smtClean="0">
                <a:solidFill>
                  <a:schemeClr val="accent1">
                    <a:lumMod val="50000"/>
                  </a:schemeClr>
                </a:solidFill>
                <a:effectLst/>
              </a:rPr>
              <a:t>Moves materials through cell (food and waste)</a:t>
            </a:r>
          </a:p>
        </p:txBody>
      </p:sp>
      <p:sp>
        <p:nvSpPr>
          <p:cNvPr id="7" name="Freeform 6"/>
          <p:cNvSpPr/>
          <p:nvPr/>
        </p:nvSpPr>
        <p:spPr>
          <a:xfrm>
            <a:off x="-916387" y="1828800"/>
            <a:ext cx="10842052" cy="5178190"/>
          </a:xfrm>
          <a:custGeom>
            <a:avLst/>
            <a:gdLst>
              <a:gd name="connsiteX0" fmla="*/ 606671 w 10842052"/>
              <a:gd name="connsiteY0" fmla="*/ 796413 h 5178190"/>
              <a:gd name="connsiteX1" fmla="*/ 164219 w 10842052"/>
              <a:gd name="connsiteY1" fmla="*/ 988142 h 5178190"/>
              <a:gd name="connsiteX2" fmla="*/ 90477 w 10842052"/>
              <a:gd name="connsiteY2" fmla="*/ 1091381 h 5178190"/>
              <a:gd name="connsiteX3" fmla="*/ 31484 w 10842052"/>
              <a:gd name="connsiteY3" fmla="*/ 1209368 h 5178190"/>
              <a:gd name="connsiteX4" fmla="*/ 1987 w 10842052"/>
              <a:gd name="connsiteY4" fmla="*/ 1268361 h 5178190"/>
              <a:gd name="connsiteX5" fmla="*/ 16735 w 10842052"/>
              <a:gd name="connsiteY5" fmla="*/ 1474839 h 5178190"/>
              <a:gd name="connsiteX6" fmla="*/ 60981 w 10842052"/>
              <a:gd name="connsiteY6" fmla="*/ 1504335 h 5178190"/>
              <a:gd name="connsiteX7" fmla="*/ 119974 w 10842052"/>
              <a:gd name="connsiteY7" fmla="*/ 1563329 h 5178190"/>
              <a:gd name="connsiteX8" fmla="*/ 296955 w 10842052"/>
              <a:gd name="connsiteY8" fmla="*/ 1681316 h 5178190"/>
              <a:gd name="connsiteX9" fmla="*/ 370697 w 10842052"/>
              <a:gd name="connsiteY9" fmla="*/ 1710813 h 5178190"/>
              <a:gd name="connsiteX10" fmla="*/ 459187 w 10842052"/>
              <a:gd name="connsiteY10" fmla="*/ 1769806 h 5178190"/>
              <a:gd name="connsiteX11" fmla="*/ 591922 w 10842052"/>
              <a:gd name="connsiteY11" fmla="*/ 1814052 h 5178190"/>
              <a:gd name="connsiteX12" fmla="*/ 665664 w 10842052"/>
              <a:gd name="connsiteY12" fmla="*/ 1843548 h 5178190"/>
              <a:gd name="connsiteX13" fmla="*/ 754155 w 10842052"/>
              <a:gd name="connsiteY13" fmla="*/ 1887794 h 5178190"/>
              <a:gd name="connsiteX14" fmla="*/ 975381 w 10842052"/>
              <a:gd name="connsiteY14" fmla="*/ 1961535 h 5178190"/>
              <a:gd name="connsiteX15" fmla="*/ 1019626 w 10842052"/>
              <a:gd name="connsiteY15" fmla="*/ 1976284 h 5178190"/>
              <a:gd name="connsiteX16" fmla="*/ 1137613 w 10842052"/>
              <a:gd name="connsiteY16" fmla="*/ 2020529 h 5178190"/>
              <a:gd name="connsiteX17" fmla="*/ 1550568 w 10842052"/>
              <a:gd name="connsiteY17" fmla="*/ 2035277 h 5178190"/>
              <a:gd name="connsiteX18" fmla="*/ 1712800 w 10842052"/>
              <a:gd name="connsiteY18" fmla="*/ 2050026 h 5178190"/>
              <a:gd name="connsiteX19" fmla="*/ 1771793 w 10842052"/>
              <a:gd name="connsiteY19" fmla="*/ 2094271 h 5178190"/>
              <a:gd name="connsiteX20" fmla="*/ 1875032 w 10842052"/>
              <a:gd name="connsiteY20" fmla="*/ 2212258 h 5178190"/>
              <a:gd name="connsiteX21" fmla="*/ 1904529 w 10842052"/>
              <a:gd name="connsiteY21" fmla="*/ 2315497 h 5178190"/>
              <a:gd name="connsiteX22" fmla="*/ 1919277 w 10842052"/>
              <a:gd name="connsiteY22" fmla="*/ 2359742 h 5178190"/>
              <a:gd name="connsiteX23" fmla="*/ 1904529 w 10842052"/>
              <a:gd name="connsiteY23" fmla="*/ 2580968 h 5178190"/>
              <a:gd name="connsiteX24" fmla="*/ 1875032 w 10842052"/>
              <a:gd name="connsiteY24" fmla="*/ 2625213 h 5178190"/>
              <a:gd name="connsiteX25" fmla="*/ 1845535 w 10842052"/>
              <a:gd name="connsiteY25" fmla="*/ 2698955 h 5178190"/>
              <a:gd name="connsiteX26" fmla="*/ 1757045 w 10842052"/>
              <a:gd name="connsiteY26" fmla="*/ 2802194 h 5178190"/>
              <a:gd name="connsiteX27" fmla="*/ 1668555 w 10842052"/>
              <a:gd name="connsiteY27" fmla="*/ 2905432 h 5178190"/>
              <a:gd name="connsiteX28" fmla="*/ 1506322 w 10842052"/>
              <a:gd name="connsiteY28" fmla="*/ 2993923 h 5178190"/>
              <a:gd name="connsiteX29" fmla="*/ 1432581 w 10842052"/>
              <a:gd name="connsiteY29" fmla="*/ 3067665 h 5178190"/>
              <a:gd name="connsiteX30" fmla="*/ 1299845 w 10842052"/>
              <a:gd name="connsiteY30" fmla="*/ 3170903 h 5178190"/>
              <a:gd name="connsiteX31" fmla="*/ 1285097 w 10842052"/>
              <a:gd name="connsiteY31" fmla="*/ 3215148 h 5178190"/>
              <a:gd name="connsiteX32" fmla="*/ 1211355 w 10842052"/>
              <a:gd name="connsiteY32" fmla="*/ 3303639 h 5178190"/>
              <a:gd name="connsiteX33" fmla="*/ 1196606 w 10842052"/>
              <a:gd name="connsiteY33" fmla="*/ 3377381 h 5178190"/>
              <a:gd name="connsiteX34" fmla="*/ 1167110 w 10842052"/>
              <a:gd name="connsiteY34" fmla="*/ 3436374 h 5178190"/>
              <a:gd name="connsiteX35" fmla="*/ 1181858 w 10842052"/>
              <a:gd name="connsiteY35" fmla="*/ 3539613 h 5178190"/>
              <a:gd name="connsiteX36" fmla="*/ 1255600 w 10842052"/>
              <a:gd name="connsiteY36" fmla="*/ 3613355 h 5178190"/>
              <a:gd name="connsiteX37" fmla="*/ 1329342 w 10842052"/>
              <a:gd name="connsiteY37" fmla="*/ 3657600 h 5178190"/>
              <a:gd name="connsiteX38" fmla="*/ 1373587 w 10842052"/>
              <a:gd name="connsiteY38" fmla="*/ 3716594 h 5178190"/>
              <a:gd name="connsiteX39" fmla="*/ 1476826 w 10842052"/>
              <a:gd name="connsiteY39" fmla="*/ 3760839 h 5178190"/>
              <a:gd name="connsiteX40" fmla="*/ 1624310 w 10842052"/>
              <a:gd name="connsiteY40" fmla="*/ 3805084 h 5178190"/>
              <a:gd name="connsiteX41" fmla="*/ 1860284 w 10842052"/>
              <a:gd name="connsiteY41" fmla="*/ 3790335 h 5178190"/>
              <a:gd name="connsiteX42" fmla="*/ 1978271 w 10842052"/>
              <a:gd name="connsiteY42" fmla="*/ 3731342 h 5178190"/>
              <a:gd name="connsiteX43" fmla="*/ 2081510 w 10842052"/>
              <a:gd name="connsiteY43" fmla="*/ 3672348 h 5178190"/>
              <a:gd name="connsiteX44" fmla="*/ 2125755 w 10842052"/>
              <a:gd name="connsiteY44" fmla="*/ 3628103 h 5178190"/>
              <a:gd name="connsiteX45" fmla="*/ 2346981 w 10842052"/>
              <a:gd name="connsiteY45" fmla="*/ 3465871 h 5178190"/>
              <a:gd name="connsiteX46" fmla="*/ 2435471 w 10842052"/>
              <a:gd name="connsiteY46" fmla="*/ 3421626 h 5178190"/>
              <a:gd name="connsiteX47" fmla="*/ 2494464 w 10842052"/>
              <a:gd name="connsiteY47" fmla="*/ 3377381 h 5178190"/>
              <a:gd name="connsiteX48" fmla="*/ 2612452 w 10842052"/>
              <a:gd name="connsiteY48" fmla="*/ 3347884 h 5178190"/>
              <a:gd name="connsiteX49" fmla="*/ 2730439 w 10842052"/>
              <a:gd name="connsiteY49" fmla="*/ 3318387 h 5178190"/>
              <a:gd name="connsiteX50" fmla="*/ 2922168 w 10842052"/>
              <a:gd name="connsiteY50" fmla="*/ 3333135 h 5178190"/>
              <a:gd name="connsiteX51" fmla="*/ 2966413 w 10842052"/>
              <a:gd name="connsiteY51" fmla="*/ 3347884 h 5178190"/>
              <a:gd name="connsiteX52" fmla="*/ 3010658 w 10842052"/>
              <a:gd name="connsiteY52" fmla="*/ 3451123 h 5178190"/>
              <a:gd name="connsiteX53" fmla="*/ 2995910 w 10842052"/>
              <a:gd name="connsiteY53" fmla="*/ 3672348 h 5178190"/>
              <a:gd name="connsiteX54" fmla="*/ 2981161 w 10842052"/>
              <a:gd name="connsiteY54" fmla="*/ 3731342 h 5178190"/>
              <a:gd name="connsiteX55" fmla="*/ 2936916 w 10842052"/>
              <a:gd name="connsiteY55" fmla="*/ 3790335 h 5178190"/>
              <a:gd name="connsiteX56" fmla="*/ 2907419 w 10842052"/>
              <a:gd name="connsiteY56" fmla="*/ 3834581 h 5178190"/>
              <a:gd name="connsiteX57" fmla="*/ 2848426 w 10842052"/>
              <a:gd name="connsiteY57" fmla="*/ 3908323 h 5178190"/>
              <a:gd name="connsiteX58" fmla="*/ 2818929 w 10842052"/>
              <a:gd name="connsiteY58" fmla="*/ 3952568 h 5178190"/>
              <a:gd name="connsiteX59" fmla="*/ 2759935 w 10842052"/>
              <a:gd name="connsiteY59" fmla="*/ 4011561 h 5178190"/>
              <a:gd name="connsiteX60" fmla="*/ 2671445 w 10842052"/>
              <a:gd name="connsiteY60" fmla="*/ 4129548 h 5178190"/>
              <a:gd name="connsiteX61" fmla="*/ 2597703 w 10842052"/>
              <a:gd name="connsiteY61" fmla="*/ 4247535 h 5178190"/>
              <a:gd name="connsiteX62" fmla="*/ 2582955 w 10842052"/>
              <a:gd name="connsiteY62" fmla="*/ 4321277 h 5178190"/>
              <a:gd name="connsiteX63" fmla="*/ 2627200 w 10842052"/>
              <a:gd name="connsiteY63" fmla="*/ 4454013 h 5178190"/>
              <a:gd name="connsiteX64" fmla="*/ 2671445 w 10842052"/>
              <a:gd name="connsiteY64" fmla="*/ 4572000 h 5178190"/>
              <a:gd name="connsiteX65" fmla="*/ 2700942 w 10842052"/>
              <a:gd name="connsiteY65" fmla="*/ 4630994 h 5178190"/>
              <a:gd name="connsiteX66" fmla="*/ 2951664 w 10842052"/>
              <a:gd name="connsiteY66" fmla="*/ 4778477 h 5178190"/>
              <a:gd name="connsiteX67" fmla="*/ 3010658 w 10842052"/>
              <a:gd name="connsiteY67" fmla="*/ 4793226 h 5178190"/>
              <a:gd name="connsiteX68" fmla="*/ 3187639 w 10842052"/>
              <a:gd name="connsiteY68" fmla="*/ 4807974 h 5178190"/>
              <a:gd name="connsiteX69" fmla="*/ 3231884 w 10842052"/>
              <a:gd name="connsiteY69" fmla="*/ 4822723 h 5178190"/>
              <a:gd name="connsiteX70" fmla="*/ 3807071 w 10842052"/>
              <a:gd name="connsiteY70" fmla="*/ 4822723 h 5178190"/>
              <a:gd name="connsiteX71" fmla="*/ 4043045 w 10842052"/>
              <a:gd name="connsiteY71" fmla="*/ 4778477 h 5178190"/>
              <a:gd name="connsiteX72" fmla="*/ 4116787 w 10842052"/>
              <a:gd name="connsiteY72" fmla="*/ 4748981 h 5178190"/>
              <a:gd name="connsiteX73" fmla="*/ 4220026 w 10842052"/>
              <a:gd name="connsiteY73" fmla="*/ 4704735 h 5178190"/>
              <a:gd name="connsiteX74" fmla="*/ 4249522 w 10842052"/>
              <a:gd name="connsiteY74" fmla="*/ 4660490 h 5178190"/>
              <a:gd name="connsiteX75" fmla="*/ 4338013 w 10842052"/>
              <a:gd name="connsiteY75" fmla="*/ 4542503 h 5178190"/>
              <a:gd name="connsiteX76" fmla="*/ 4352761 w 10842052"/>
              <a:gd name="connsiteY76" fmla="*/ 4409768 h 5178190"/>
              <a:gd name="connsiteX77" fmla="*/ 4367510 w 10842052"/>
              <a:gd name="connsiteY77" fmla="*/ 4247535 h 5178190"/>
              <a:gd name="connsiteX78" fmla="*/ 4352761 w 10842052"/>
              <a:gd name="connsiteY78" fmla="*/ 4026310 h 5178190"/>
              <a:gd name="connsiteX79" fmla="*/ 4338013 w 10842052"/>
              <a:gd name="connsiteY79" fmla="*/ 3937819 h 5178190"/>
              <a:gd name="connsiteX80" fmla="*/ 4293768 w 10842052"/>
              <a:gd name="connsiteY80" fmla="*/ 3864077 h 5178190"/>
              <a:gd name="connsiteX81" fmla="*/ 4249522 w 10842052"/>
              <a:gd name="connsiteY81" fmla="*/ 3760839 h 5178190"/>
              <a:gd name="connsiteX82" fmla="*/ 4161032 w 10842052"/>
              <a:gd name="connsiteY82" fmla="*/ 3642852 h 5178190"/>
              <a:gd name="connsiteX83" fmla="*/ 4102039 w 10842052"/>
              <a:gd name="connsiteY83" fmla="*/ 3539613 h 5178190"/>
              <a:gd name="connsiteX84" fmla="*/ 4102039 w 10842052"/>
              <a:gd name="connsiteY84" fmla="*/ 3392129 h 5178190"/>
              <a:gd name="connsiteX85" fmla="*/ 4293768 w 10842052"/>
              <a:gd name="connsiteY85" fmla="*/ 3259394 h 5178190"/>
              <a:gd name="connsiteX86" fmla="*/ 4367510 w 10842052"/>
              <a:gd name="connsiteY86" fmla="*/ 3229897 h 5178190"/>
              <a:gd name="connsiteX87" fmla="*/ 4470748 w 10842052"/>
              <a:gd name="connsiteY87" fmla="*/ 3215148 h 5178190"/>
              <a:gd name="connsiteX88" fmla="*/ 4854206 w 10842052"/>
              <a:gd name="connsiteY88" fmla="*/ 3274142 h 5178190"/>
              <a:gd name="connsiteX89" fmla="*/ 5016439 w 10842052"/>
              <a:gd name="connsiteY89" fmla="*/ 3392129 h 5178190"/>
              <a:gd name="connsiteX90" fmla="*/ 5134426 w 10842052"/>
              <a:gd name="connsiteY90" fmla="*/ 3524865 h 5178190"/>
              <a:gd name="connsiteX91" fmla="*/ 5178671 w 10842052"/>
              <a:gd name="connsiteY91" fmla="*/ 3613355 h 5178190"/>
              <a:gd name="connsiteX92" fmla="*/ 5281910 w 10842052"/>
              <a:gd name="connsiteY92" fmla="*/ 3790335 h 5178190"/>
              <a:gd name="connsiteX93" fmla="*/ 5355652 w 10842052"/>
              <a:gd name="connsiteY93" fmla="*/ 3967316 h 5178190"/>
              <a:gd name="connsiteX94" fmla="*/ 5370400 w 10842052"/>
              <a:gd name="connsiteY94" fmla="*/ 4055806 h 5178190"/>
              <a:gd name="connsiteX95" fmla="*/ 5385148 w 10842052"/>
              <a:gd name="connsiteY95" fmla="*/ 4365523 h 5178190"/>
              <a:gd name="connsiteX96" fmla="*/ 5414645 w 10842052"/>
              <a:gd name="connsiteY96" fmla="*/ 4454013 h 5178190"/>
              <a:gd name="connsiteX97" fmla="*/ 5444142 w 10842052"/>
              <a:gd name="connsiteY97" fmla="*/ 4527755 h 5178190"/>
              <a:gd name="connsiteX98" fmla="*/ 5576877 w 10842052"/>
              <a:gd name="connsiteY98" fmla="*/ 4704735 h 5178190"/>
              <a:gd name="connsiteX99" fmla="*/ 5680116 w 10842052"/>
              <a:gd name="connsiteY99" fmla="*/ 4807974 h 5178190"/>
              <a:gd name="connsiteX100" fmla="*/ 5739110 w 10842052"/>
              <a:gd name="connsiteY100" fmla="*/ 4881716 h 5178190"/>
              <a:gd name="connsiteX101" fmla="*/ 6166813 w 10842052"/>
              <a:gd name="connsiteY101" fmla="*/ 5073445 h 5178190"/>
              <a:gd name="connsiteX102" fmla="*/ 6211058 w 10842052"/>
              <a:gd name="connsiteY102" fmla="*/ 5088194 h 5178190"/>
              <a:gd name="connsiteX103" fmla="*/ 6373290 w 10842052"/>
              <a:gd name="connsiteY103" fmla="*/ 5102942 h 5178190"/>
              <a:gd name="connsiteX104" fmla="*/ 6845239 w 10842052"/>
              <a:gd name="connsiteY104" fmla="*/ 5058697 h 5178190"/>
              <a:gd name="connsiteX105" fmla="*/ 7007471 w 10842052"/>
              <a:gd name="connsiteY105" fmla="*/ 5029200 h 5178190"/>
              <a:gd name="connsiteX106" fmla="*/ 7154955 w 10842052"/>
              <a:gd name="connsiteY106" fmla="*/ 4955458 h 5178190"/>
              <a:gd name="connsiteX107" fmla="*/ 7376181 w 10842052"/>
              <a:gd name="connsiteY107" fmla="*/ 4822723 h 5178190"/>
              <a:gd name="connsiteX108" fmla="*/ 7420426 w 10842052"/>
              <a:gd name="connsiteY108" fmla="*/ 4748981 h 5178190"/>
              <a:gd name="connsiteX109" fmla="*/ 7494168 w 10842052"/>
              <a:gd name="connsiteY109" fmla="*/ 4645742 h 5178190"/>
              <a:gd name="connsiteX110" fmla="*/ 7508916 w 10842052"/>
              <a:gd name="connsiteY110" fmla="*/ 4557252 h 5178190"/>
              <a:gd name="connsiteX111" fmla="*/ 7479419 w 10842052"/>
              <a:gd name="connsiteY111" fmla="*/ 4409768 h 5178190"/>
              <a:gd name="connsiteX112" fmla="*/ 7376181 w 10842052"/>
              <a:gd name="connsiteY112" fmla="*/ 4247535 h 5178190"/>
              <a:gd name="connsiteX113" fmla="*/ 7081213 w 10842052"/>
              <a:gd name="connsiteY113" fmla="*/ 3937819 h 5178190"/>
              <a:gd name="connsiteX114" fmla="*/ 6859987 w 10842052"/>
              <a:gd name="connsiteY114" fmla="*/ 3746090 h 5178190"/>
              <a:gd name="connsiteX115" fmla="*/ 6638761 w 10842052"/>
              <a:gd name="connsiteY115" fmla="*/ 3583858 h 5178190"/>
              <a:gd name="connsiteX116" fmla="*/ 6579768 w 10842052"/>
              <a:gd name="connsiteY116" fmla="*/ 3510116 h 5178190"/>
              <a:gd name="connsiteX117" fmla="*/ 6594516 w 10842052"/>
              <a:gd name="connsiteY117" fmla="*/ 3333135 h 5178190"/>
              <a:gd name="connsiteX118" fmla="*/ 6712503 w 10842052"/>
              <a:gd name="connsiteY118" fmla="*/ 3200400 h 5178190"/>
              <a:gd name="connsiteX119" fmla="*/ 6786245 w 10842052"/>
              <a:gd name="connsiteY119" fmla="*/ 3185652 h 5178190"/>
              <a:gd name="connsiteX120" fmla="*/ 6874735 w 10842052"/>
              <a:gd name="connsiteY120" fmla="*/ 3156155 h 5178190"/>
              <a:gd name="connsiteX121" fmla="*/ 7095961 w 10842052"/>
              <a:gd name="connsiteY121" fmla="*/ 3170903 h 5178190"/>
              <a:gd name="connsiteX122" fmla="*/ 7243445 w 10842052"/>
              <a:gd name="connsiteY122" fmla="*/ 3244645 h 5178190"/>
              <a:gd name="connsiteX123" fmla="*/ 7685897 w 10842052"/>
              <a:gd name="connsiteY123" fmla="*/ 3524865 h 5178190"/>
              <a:gd name="connsiteX124" fmla="*/ 7995613 w 10842052"/>
              <a:gd name="connsiteY124" fmla="*/ 3760839 h 5178190"/>
              <a:gd name="connsiteX125" fmla="*/ 8113600 w 10842052"/>
              <a:gd name="connsiteY125" fmla="*/ 3893574 h 5178190"/>
              <a:gd name="connsiteX126" fmla="*/ 8290581 w 10842052"/>
              <a:gd name="connsiteY126" fmla="*/ 4114800 h 5178190"/>
              <a:gd name="connsiteX127" fmla="*/ 8379071 w 10842052"/>
              <a:gd name="connsiteY127" fmla="*/ 4262284 h 5178190"/>
              <a:gd name="connsiteX128" fmla="*/ 8452813 w 10842052"/>
              <a:gd name="connsiteY128" fmla="*/ 4439265 h 5178190"/>
              <a:gd name="connsiteX129" fmla="*/ 8556052 w 10842052"/>
              <a:gd name="connsiteY129" fmla="*/ 4616245 h 5178190"/>
              <a:gd name="connsiteX130" fmla="*/ 8659290 w 10842052"/>
              <a:gd name="connsiteY130" fmla="*/ 4734232 h 5178190"/>
              <a:gd name="connsiteX131" fmla="*/ 8718284 w 10842052"/>
              <a:gd name="connsiteY131" fmla="*/ 4807974 h 5178190"/>
              <a:gd name="connsiteX132" fmla="*/ 8836271 w 10842052"/>
              <a:gd name="connsiteY132" fmla="*/ 4896465 h 5178190"/>
              <a:gd name="connsiteX133" fmla="*/ 8983755 w 10842052"/>
              <a:gd name="connsiteY133" fmla="*/ 5014452 h 5178190"/>
              <a:gd name="connsiteX134" fmla="*/ 9042748 w 10842052"/>
              <a:gd name="connsiteY134" fmla="*/ 5043948 h 5178190"/>
              <a:gd name="connsiteX135" fmla="*/ 9145987 w 10842052"/>
              <a:gd name="connsiteY135" fmla="*/ 5102942 h 5178190"/>
              <a:gd name="connsiteX136" fmla="*/ 9190232 w 10842052"/>
              <a:gd name="connsiteY136" fmla="*/ 5117690 h 5178190"/>
              <a:gd name="connsiteX137" fmla="*/ 9322968 w 10842052"/>
              <a:gd name="connsiteY137" fmla="*/ 5147187 h 5178190"/>
              <a:gd name="connsiteX138" fmla="*/ 9558942 w 10842052"/>
              <a:gd name="connsiteY138" fmla="*/ 5176684 h 5178190"/>
              <a:gd name="connsiteX139" fmla="*/ 9839161 w 10842052"/>
              <a:gd name="connsiteY139" fmla="*/ 5161935 h 5178190"/>
              <a:gd name="connsiteX140" fmla="*/ 10296361 w 10842052"/>
              <a:gd name="connsiteY140" fmla="*/ 4999703 h 5178190"/>
              <a:gd name="connsiteX141" fmla="*/ 10488090 w 10842052"/>
              <a:gd name="connsiteY141" fmla="*/ 4925961 h 5178190"/>
              <a:gd name="connsiteX142" fmla="*/ 10591329 w 10842052"/>
              <a:gd name="connsiteY142" fmla="*/ 4866968 h 5178190"/>
              <a:gd name="connsiteX143" fmla="*/ 10665071 w 10842052"/>
              <a:gd name="connsiteY143" fmla="*/ 4793226 h 5178190"/>
              <a:gd name="connsiteX144" fmla="*/ 10842052 w 10842052"/>
              <a:gd name="connsiteY144" fmla="*/ 4557252 h 5178190"/>
              <a:gd name="connsiteX145" fmla="*/ 10797806 w 10842052"/>
              <a:gd name="connsiteY145" fmla="*/ 4336026 h 5178190"/>
              <a:gd name="connsiteX146" fmla="*/ 10561832 w 10842052"/>
              <a:gd name="connsiteY146" fmla="*/ 4114800 h 5178190"/>
              <a:gd name="connsiteX147" fmla="*/ 10399600 w 10842052"/>
              <a:gd name="connsiteY147" fmla="*/ 4011561 h 5178190"/>
              <a:gd name="connsiteX148" fmla="*/ 10222619 w 10842052"/>
              <a:gd name="connsiteY148" fmla="*/ 3923071 h 5178190"/>
              <a:gd name="connsiteX149" fmla="*/ 10119381 w 10842052"/>
              <a:gd name="connsiteY149" fmla="*/ 3864077 h 5178190"/>
              <a:gd name="connsiteX150" fmla="*/ 10016142 w 10842052"/>
              <a:gd name="connsiteY150" fmla="*/ 3819832 h 5178190"/>
              <a:gd name="connsiteX151" fmla="*/ 9868658 w 10842052"/>
              <a:gd name="connsiteY151" fmla="*/ 3746090 h 5178190"/>
              <a:gd name="connsiteX152" fmla="*/ 9721174 w 10842052"/>
              <a:gd name="connsiteY152" fmla="*/ 3657600 h 5178190"/>
              <a:gd name="connsiteX153" fmla="*/ 9544193 w 10842052"/>
              <a:gd name="connsiteY153" fmla="*/ 3598606 h 5178190"/>
              <a:gd name="connsiteX154" fmla="*/ 9367213 w 10842052"/>
              <a:gd name="connsiteY154" fmla="*/ 3524865 h 5178190"/>
              <a:gd name="connsiteX155" fmla="*/ 9293471 w 10842052"/>
              <a:gd name="connsiteY155" fmla="*/ 3495368 h 5178190"/>
              <a:gd name="connsiteX156" fmla="*/ 9249226 w 10842052"/>
              <a:gd name="connsiteY156" fmla="*/ 3451123 h 5178190"/>
              <a:gd name="connsiteX157" fmla="*/ 9190232 w 10842052"/>
              <a:gd name="connsiteY157" fmla="*/ 3406877 h 5178190"/>
              <a:gd name="connsiteX158" fmla="*/ 9131239 w 10842052"/>
              <a:gd name="connsiteY158" fmla="*/ 3318387 h 5178190"/>
              <a:gd name="connsiteX159" fmla="*/ 9101742 w 10842052"/>
              <a:gd name="connsiteY159" fmla="*/ 3215148 h 5178190"/>
              <a:gd name="connsiteX160" fmla="*/ 9131239 w 10842052"/>
              <a:gd name="connsiteY160" fmla="*/ 3097161 h 5178190"/>
              <a:gd name="connsiteX161" fmla="*/ 9175484 w 10842052"/>
              <a:gd name="connsiteY161" fmla="*/ 3052916 h 5178190"/>
              <a:gd name="connsiteX162" fmla="*/ 9293471 w 10842052"/>
              <a:gd name="connsiteY162" fmla="*/ 2979174 h 5178190"/>
              <a:gd name="connsiteX163" fmla="*/ 9735922 w 10842052"/>
              <a:gd name="connsiteY163" fmla="*/ 3008671 h 5178190"/>
              <a:gd name="connsiteX164" fmla="*/ 9809664 w 10842052"/>
              <a:gd name="connsiteY164" fmla="*/ 3023419 h 5178190"/>
              <a:gd name="connsiteX165" fmla="*/ 10148877 w 10842052"/>
              <a:gd name="connsiteY165" fmla="*/ 3052916 h 5178190"/>
              <a:gd name="connsiteX166" fmla="*/ 10325858 w 10842052"/>
              <a:gd name="connsiteY166" fmla="*/ 3038168 h 5178190"/>
              <a:gd name="connsiteX167" fmla="*/ 10443845 w 10842052"/>
              <a:gd name="connsiteY167" fmla="*/ 2979174 h 5178190"/>
              <a:gd name="connsiteX168" fmla="*/ 10488090 w 10842052"/>
              <a:gd name="connsiteY168" fmla="*/ 2934929 h 5178190"/>
              <a:gd name="connsiteX169" fmla="*/ 10547084 w 10842052"/>
              <a:gd name="connsiteY169" fmla="*/ 2846439 h 5178190"/>
              <a:gd name="connsiteX170" fmla="*/ 10561832 w 10842052"/>
              <a:gd name="connsiteY170" fmla="*/ 2802194 h 5178190"/>
              <a:gd name="connsiteX171" fmla="*/ 10576581 w 10842052"/>
              <a:gd name="connsiteY171" fmla="*/ 2743200 h 5178190"/>
              <a:gd name="connsiteX172" fmla="*/ 10635574 w 10842052"/>
              <a:gd name="connsiteY172" fmla="*/ 2625213 h 5178190"/>
              <a:gd name="connsiteX173" fmla="*/ 10650322 w 10842052"/>
              <a:gd name="connsiteY173" fmla="*/ 2551471 h 5178190"/>
              <a:gd name="connsiteX174" fmla="*/ 10591329 w 10842052"/>
              <a:gd name="connsiteY174" fmla="*/ 2477729 h 5178190"/>
              <a:gd name="connsiteX175" fmla="*/ 10266864 w 10842052"/>
              <a:gd name="connsiteY175" fmla="*/ 2315497 h 5178190"/>
              <a:gd name="connsiteX176" fmla="*/ 10030890 w 10842052"/>
              <a:gd name="connsiteY176" fmla="*/ 2241755 h 5178190"/>
              <a:gd name="connsiteX177" fmla="*/ 9794916 w 10842052"/>
              <a:gd name="connsiteY177" fmla="*/ 2212258 h 5178190"/>
              <a:gd name="connsiteX178" fmla="*/ 9691677 w 10842052"/>
              <a:gd name="connsiteY178" fmla="*/ 2182761 h 5178190"/>
              <a:gd name="connsiteX179" fmla="*/ 9544193 w 10842052"/>
              <a:gd name="connsiteY179" fmla="*/ 2153265 h 5178190"/>
              <a:gd name="connsiteX180" fmla="*/ 9440955 w 10842052"/>
              <a:gd name="connsiteY180" fmla="*/ 2094271 h 5178190"/>
              <a:gd name="connsiteX181" fmla="*/ 9396710 w 10842052"/>
              <a:gd name="connsiteY181" fmla="*/ 2050026 h 5178190"/>
              <a:gd name="connsiteX182" fmla="*/ 9367213 w 10842052"/>
              <a:gd name="connsiteY182" fmla="*/ 1961535 h 5178190"/>
              <a:gd name="connsiteX183" fmla="*/ 9396710 w 10842052"/>
              <a:gd name="connsiteY183" fmla="*/ 1799303 h 5178190"/>
              <a:gd name="connsiteX184" fmla="*/ 9426206 w 10842052"/>
              <a:gd name="connsiteY184" fmla="*/ 1755058 h 5178190"/>
              <a:gd name="connsiteX185" fmla="*/ 9470452 w 10842052"/>
              <a:gd name="connsiteY185" fmla="*/ 1696065 h 5178190"/>
              <a:gd name="connsiteX186" fmla="*/ 9647432 w 10842052"/>
              <a:gd name="connsiteY186" fmla="*/ 1592826 h 5178190"/>
              <a:gd name="connsiteX187" fmla="*/ 9794916 w 10842052"/>
              <a:gd name="connsiteY187" fmla="*/ 1533832 h 5178190"/>
              <a:gd name="connsiteX188" fmla="*/ 9898155 w 10842052"/>
              <a:gd name="connsiteY188" fmla="*/ 1504335 h 5178190"/>
              <a:gd name="connsiteX189" fmla="*/ 10075135 w 10842052"/>
              <a:gd name="connsiteY189" fmla="*/ 1460090 h 5178190"/>
              <a:gd name="connsiteX190" fmla="*/ 10222619 w 10842052"/>
              <a:gd name="connsiteY190" fmla="*/ 1401097 h 5178190"/>
              <a:gd name="connsiteX191" fmla="*/ 10311110 w 10842052"/>
              <a:gd name="connsiteY191" fmla="*/ 1327355 h 5178190"/>
              <a:gd name="connsiteX192" fmla="*/ 10355355 w 10842052"/>
              <a:gd name="connsiteY192" fmla="*/ 1297858 h 5178190"/>
              <a:gd name="connsiteX193" fmla="*/ 10384852 w 10842052"/>
              <a:gd name="connsiteY193" fmla="*/ 1224116 h 5178190"/>
              <a:gd name="connsiteX194" fmla="*/ 10488090 w 10842052"/>
              <a:gd name="connsiteY194" fmla="*/ 1002890 h 5178190"/>
              <a:gd name="connsiteX195" fmla="*/ 10517587 w 10842052"/>
              <a:gd name="connsiteY195" fmla="*/ 914400 h 5178190"/>
              <a:gd name="connsiteX196" fmla="*/ 10591329 w 10842052"/>
              <a:gd name="connsiteY196" fmla="*/ 752168 h 5178190"/>
              <a:gd name="connsiteX197" fmla="*/ 10576581 w 10842052"/>
              <a:gd name="connsiteY197" fmla="*/ 486697 h 5178190"/>
              <a:gd name="connsiteX198" fmla="*/ 10488090 w 10842052"/>
              <a:gd name="connsiteY198" fmla="*/ 324465 h 5178190"/>
              <a:gd name="connsiteX199" fmla="*/ 10414348 w 10842052"/>
              <a:gd name="connsiteY199" fmla="*/ 235974 h 5178190"/>
              <a:gd name="connsiteX200" fmla="*/ 10266864 w 10842052"/>
              <a:gd name="connsiteY200" fmla="*/ 191729 h 5178190"/>
              <a:gd name="connsiteX201" fmla="*/ 10148877 w 10842052"/>
              <a:gd name="connsiteY201" fmla="*/ 206477 h 5178190"/>
              <a:gd name="connsiteX202" fmla="*/ 10045639 w 10842052"/>
              <a:gd name="connsiteY202" fmla="*/ 250723 h 5178190"/>
              <a:gd name="connsiteX203" fmla="*/ 9912903 w 10842052"/>
              <a:gd name="connsiteY203" fmla="*/ 427703 h 5178190"/>
              <a:gd name="connsiteX204" fmla="*/ 9824413 w 10842052"/>
              <a:gd name="connsiteY204" fmla="*/ 545690 h 5178190"/>
              <a:gd name="connsiteX205" fmla="*/ 9662181 w 10842052"/>
              <a:gd name="connsiteY205" fmla="*/ 766916 h 5178190"/>
              <a:gd name="connsiteX206" fmla="*/ 9544193 w 10842052"/>
              <a:gd name="connsiteY206" fmla="*/ 914400 h 5178190"/>
              <a:gd name="connsiteX207" fmla="*/ 9485200 w 10842052"/>
              <a:gd name="connsiteY207" fmla="*/ 988142 h 5178190"/>
              <a:gd name="connsiteX208" fmla="*/ 9411458 w 10842052"/>
              <a:gd name="connsiteY208" fmla="*/ 1091381 h 5178190"/>
              <a:gd name="connsiteX209" fmla="*/ 9204981 w 10842052"/>
              <a:gd name="connsiteY209" fmla="*/ 1268361 h 5178190"/>
              <a:gd name="connsiteX210" fmla="*/ 9072245 w 10842052"/>
              <a:gd name="connsiteY210" fmla="*/ 1297858 h 5178190"/>
              <a:gd name="connsiteX211" fmla="*/ 8836271 w 10842052"/>
              <a:gd name="connsiteY211" fmla="*/ 1253613 h 5178190"/>
              <a:gd name="connsiteX212" fmla="*/ 8777277 w 10842052"/>
              <a:gd name="connsiteY212" fmla="*/ 1238865 h 5178190"/>
              <a:gd name="connsiteX213" fmla="*/ 8688787 w 10842052"/>
              <a:gd name="connsiteY213" fmla="*/ 1165123 h 5178190"/>
              <a:gd name="connsiteX214" fmla="*/ 8541303 w 10842052"/>
              <a:gd name="connsiteY214" fmla="*/ 1076632 h 5178190"/>
              <a:gd name="connsiteX215" fmla="*/ 8290581 w 10842052"/>
              <a:gd name="connsiteY215" fmla="*/ 943897 h 5178190"/>
              <a:gd name="connsiteX216" fmla="*/ 8187342 w 10842052"/>
              <a:gd name="connsiteY216" fmla="*/ 855406 h 5178190"/>
              <a:gd name="connsiteX217" fmla="*/ 8054606 w 10842052"/>
              <a:gd name="connsiteY217" fmla="*/ 811161 h 5178190"/>
              <a:gd name="connsiteX218" fmla="*/ 7759639 w 10842052"/>
              <a:gd name="connsiteY218" fmla="*/ 722671 h 5178190"/>
              <a:gd name="connsiteX219" fmla="*/ 7449922 w 10842052"/>
              <a:gd name="connsiteY219" fmla="*/ 752168 h 5178190"/>
              <a:gd name="connsiteX220" fmla="*/ 7110710 w 10842052"/>
              <a:gd name="connsiteY220" fmla="*/ 870155 h 5178190"/>
              <a:gd name="connsiteX221" fmla="*/ 6859987 w 10842052"/>
              <a:gd name="connsiteY221" fmla="*/ 884903 h 5178190"/>
              <a:gd name="connsiteX222" fmla="*/ 6742000 w 10842052"/>
              <a:gd name="connsiteY222" fmla="*/ 943897 h 5178190"/>
              <a:gd name="connsiteX223" fmla="*/ 6712503 w 10842052"/>
              <a:gd name="connsiteY223" fmla="*/ 988142 h 5178190"/>
              <a:gd name="connsiteX224" fmla="*/ 6653510 w 10842052"/>
              <a:gd name="connsiteY224" fmla="*/ 1017639 h 5178190"/>
              <a:gd name="connsiteX225" fmla="*/ 6609264 w 10842052"/>
              <a:gd name="connsiteY225" fmla="*/ 1076632 h 5178190"/>
              <a:gd name="connsiteX226" fmla="*/ 6565019 w 10842052"/>
              <a:gd name="connsiteY226" fmla="*/ 1120877 h 5178190"/>
              <a:gd name="connsiteX227" fmla="*/ 6550271 w 10842052"/>
              <a:gd name="connsiteY227" fmla="*/ 1165123 h 5178190"/>
              <a:gd name="connsiteX228" fmla="*/ 6506026 w 10842052"/>
              <a:gd name="connsiteY228" fmla="*/ 1238865 h 5178190"/>
              <a:gd name="connsiteX229" fmla="*/ 6461781 w 10842052"/>
              <a:gd name="connsiteY229" fmla="*/ 1342103 h 5178190"/>
              <a:gd name="connsiteX230" fmla="*/ 6417535 w 10842052"/>
              <a:gd name="connsiteY230" fmla="*/ 1460090 h 5178190"/>
              <a:gd name="connsiteX231" fmla="*/ 6388039 w 10842052"/>
              <a:gd name="connsiteY231" fmla="*/ 1504335 h 5178190"/>
              <a:gd name="connsiteX232" fmla="*/ 6299548 w 10842052"/>
              <a:gd name="connsiteY232" fmla="*/ 1607574 h 5178190"/>
              <a:gd name="connsiteX233" fmla="*/ 6196310 w 10842052"/>
              <a:gd name="connsiteY233" fmla="*/ 1622323 h 5178190"/>
              <a:gd name="connsiteX234" fmla="*/ 5886593 w 10842052"/>
              <a:gd name="connsiteY234" fmla="*/ 1607574 h 5178190"/>
              <a:gd name="connsiteX235" fmla="*/ 5812852 w 10842052"/>
              <a:gd name="connsiteY235" fmla="*/ 1592826 h 5178190"/>
              <a:gd name="connsiteX236" fmla="*/ 5724361 w 10842052"/>
              <a:gd name="connsiteY236" fmla="*/ 1548581 h 5178190"/>
              <a:gd name="connsiteX237" fmla="*/ 5591626 w 10842052"/>
              <a:gd name="connsiteY237" fmla="*/ 1460090 h 5178190"/>
              <a:gd name="connsiteX238" fmla="*/ 5503135 w 10842052"/>
              <a:gd name="connsiteY238" fmla="*/ 1327355 h 5178190"/>
              <a:gd name="connsiteX239" fmla="*/ 5429393 w 10842052"/>
              <a:gd name="connsiteY239" fmla="*/ 1150374 h 5178190"/>
              <a:gd name="connsiteX240" fmla="*/ 5399897 w 10842052"/>
              <a:gd name="connsiteY240" fmla="*/ 1091381 h 5178190"/>
              <a:gd name="connsiteX241" fmla="*/ 5370400 w 10842052"/>
              <a:gd name="connsiteY241" fmla="*/ 1017639 h 5178190"/>
              <a:gd name="connsiteX242" fmla="*/ 5281910 w 10842052"/>
              <a:gd name="connsiteY242" fmla="*/ 899652 h 5178190"/>
              <a:gd name="connsiteX243" fmla="*/ 5149174 w 10842052"/>
              <a:gd name="connsiteY243" fmla="*/ 766916 h 5178190"/>
              <a:gd name="connsiteX244" fmla="*/ 5001690 w 10842052"/>
              <a:gd name="connsiteY244" fmla="*/ 722671 h 5178190"/>
              <a:gd name="connsiteX245" fmla="*/ 4927948 w 10842052"/>
              <a:gd name="connsiteY245" fmla="*/ 693174 h 5178190"/>
              <a:gd name="connsiteX246" fmla="*/ 4706722 w 10842052"/>
              <a:gd name="connsiteY246" fmla="*/ 648929 h 5178190"/>
              <a:gd name="connsiteX247" fmla="*/ 4397006 w 10842052"/>
              <a:gd name="connsiteY247" fmla="*/ 604684 h 5178190"/>
              <a:gd name="connsiteX248" fmla="*/ 4234774 w 10842052"/>
              <a:gd name="connsiteY248" fmla="*/ 619432 h 5178190"/>
              <a:gd name="connsiteX249" fmla="*/ 4161032 w 10842052"/>
              <a:gd name="connsiteY249" fmla="*/ 678426 h 5178190"/>
              <a:gd name="connsiteX250" fmla="*/ 4043045 w 10842052"/>
              <a:gd name="connsiteY250" fmla="*/ 811161 h 5178190"/>
              <a:gd name="connsiteX251" fmla="*/ 4013548 w 10842052"/>
              <a:gd name="connsiteY251" fmla="*/ 1002890 h 5178190"/>
              <a:gd name="connsiteX252" fmla="*/ 3998800 w 10842052"/>
              <a:gd name="connsiteY252" fmla="*/ 1076632 h 5178190"/>
              <a:gd name="connsiteX253" fmla="*/ 3954555 w 10842052"/>
              <a:gd name="connsiteY253" fmla="*/ 1165123 h 5178190"/>
              <a:gd name="connsiteX254" fmla="*/ 3910310 w 10842052"/>
              <a:gd name="connsiteY254" fmla="*/ 1238865 h 5178190"/>
              <a:gd name="connsiteX255" fmla="*/ 3792322 w 10842052"/>
              <a:gd name="connsiteY255" fmla="*/ 1297858 h 5178190"/>
              <a:gd name="connsiteX256" fmla="*/ 3364619 w 10842052"/>
              <a:gd name="connsiteY256" fmla="*/ 1268361 h 5178190"/>
              <a:gd name="connsiteX257" fmla="*/ 3010658 w 10842052"/>
              <a:gd name="connsiteY257" fmla="*/ 1150374 h 5178190"/>
              <a:gd name="connsiteX258" fmla="*/ 2936916 w 10842052"/>
              <a:gd name="connsiteY258" fmla="*/ 1135626 h 5178190"/>
              <a:gd name="connsiteX259" fmla="*/ 2877922 w 10842052"/>
              <a:gd name="connsiteY259" fmla="*/ 1076632 h 5178190"/>
              <a:gd name="connsiteX260" fmla="*/ 2848426 w 10842052"/>
              <a:gd name="connsiteY260" fmla="*/ 1032387 h 5178190"/>
              <a:gd name="connsiteX261" fmla="*/ 2789432 w 10842052"/>
              <a:gd name="connsiteY261" fmla="*/ 958645 h 5178190"/>
              <a:gd name="connsiteX262" fmla="*/ 2759935 w 10842052"/>
              <a:gd name="connsiteY262" fmla="*/ 855406 h 5178190"/>
              <a:gd name="connsiteX263" fmla="*/ 2745187 w 10842052"/>
              <a:gd name="connsiteY263" fmla="*/ 604684 h 5178190"/>
              <a:gd name="connsiteX264" fmla="*/ 2686193 w 10842052"/>
              <a:gd name="connsiteY264" fmla="*/ 575187 h 5178190"/>
              <a:gd name="connsiteX265" fmla="*/ 2582955 w 10842052"/>
              <a:gd name="connsiteY265" fmla="*/ 516194 h 5178190"/>
              <a:gd name="connsiteX266" fmla="*/ 2479716 w 10842052"/>
              <a:gd name="connsiteY266" fmla="*/ 471948 h 5178190"/>
              <a:gd name="connsiteX267" fmla="*/ 2243742 w 10842052"/>
              <a:gd name="connsiteY267" fmla="*/ 442452 h 5178190"/>
              <a:gd name="connsiteX268" fmla="*/ 2022516 w 10842052"/>
              <a:gd name="connsiteY268" fmla="*/ 457200 h 5178190"/>
              <a:gd name="connsiteX269" fmla="*/ 1993019 w 10842052"/>
              <a:gd name="connsiteY269" fmla="*/ 516194 h 5178190"/>
              <a:gd name="connsiteX270" fmla="*/ 1919277 w 10842052"/>
              <a:gd name="connsiteY270" fmla="*/ 604684 h 5178190"/>
              <a:gd name="connsiteX271" fmla="*/ 1845535 w 10842052"/>
              <a:gd name="connsiteY271" fmla="*/ 766916 h 5178190"/>
              <a:gd name="connsiteX272" fmla="*/ 1830787 w 10842052"/>
              <a:gd name="connsiteY272" fmla="*/ 811161 h 5178190"/>
              <a:gd name="connsiteX273" fmla="*/ 1727548 w 10842052"/>
              <a:gd name="connsiteY273" fmla="*/ 929148 h 5178190"/>
              <a:gd name="connsiteX274" fmla="*/ 1624310 w 10842052"/>
              <a:gd name="connsiteY274" fmla="*/ 958645 h 5178190"/>
              <a:gd name="connsiteX275" fmla="*/ 1432581 w 10842052"/>
              <a:gd name="connsiteY275" fmla="*/ 943897 h 5178190"/>
              <a:gd name="connsiteX276" fmla="*/ 1329342 w 10842052"/>
              <a:gd name="connsiteY276" fmla="*/ 870155 h 5178190"/>
              <a:gd name="connsiteX277" fmla="*/ 1299845 w 10842052"/>
              <a:gd name="connsiteY277" fmla="*/ 825910 h 5178190"/>
              <a:gd name="connsiteX278" fmla="*/ 1255600 w 10842052"/>
              <a:gd name="connsiteY278" fmla="*/ 796413 h 5178190"/>
              <a:gd name="connsiteX279" fmla="*/ 1211355 w 10842052"/>
              <a:gd name="connsiteY279" fmla="*/ 752168 h 5178190"/>
              <a:gd name="connsiteX280" fmla="*/ 1211355 w 10842052"/>
              <a:gd name="connsiteY280" fmla="*/ 560439 h 5178190"/>
              <a:gd name="connsiteX281" fmla="*/ 1240852 w 10842052"/>
              <a:gd name="connsiteY281" fmla="*/ 516194 h 5178190"/>
              <a:gd name="connsiteX282" fmla="*/ 1270348 w 10842052"/>
              <a:gd name="connsiteY282" fmla="*/ 442452 h 5178190"/>
              <a:gd name="connsiteX283" fmla="*/ 1299845 w 10842052"/>
              <a:gd name="connsiteY283" fmla="*/ 398206 h 5178190"/>
              <a:gd name="connsiteX284" fmla="*/ 1344090 w 10842052"/>
              <a:gd name="connsiteY284" fmla="*/ 294968 h 5178190"/>
              <a:gd name="connsiteX285" fmla="*/ 1329342 w 10842052"/>
              <a:gd name="connsiteY285" fmla="*/ 103239 h 5178190"/>
              <a:gd name="connsiteX286" fmla="*/ 1285097 w 10842052"/>
              <a:gd name="connsiteY286" fmla="*/ 73742 h 5178190"/>
              <a:gd name="connsiteX287" fmla="*/ 1240852 w 10842052"/>
              <a:gd name="connsiteY287" fmla="*/ 29497 h 5178190"/>
              <a:gd name="connsiteX288" fmla="*/ 1167110 w 10842052"/>
              <a:gd name="connsiteY288" fmla="*/ 14748 h 5178190"/>
              <a:gd name="connsiteX289" fmla="*/ 1122864 w 10842052"/>
              <a:gd name="connsiteY289" fmla="*/ 0 h 5178190"/>
              <a:gd name="connsiteX290" fmla="*/ 1019626 w 10842052"/>
              <a:gd name="connsiteY290" fmla="*/ 14748 h 5178190"/>
              <a:gd name="connsiteX291" fmla="*/ 768903 w 10842052"/>
              <a:gd name="connsiteY291" fmla="*/ 44245 h 5178190"/>
              <a:gd name="connsiteX292" fmla="*/ 665664 w 10842052"/>
              <a:gd name="connsiteY292" fmla="*/ 176981 h 5178190"/>
              <a:gd name="connsiteX293" fmla="*/ 636168 w 10842052"/>
              <a:gd name="connsiteY293" fmla="*/ 221226 h 5178190"/>
              <a:gd name="connsiteX294" fmla="*/ 621419 w 10842052"/>
              <a:gd name="connsiteY294" fmla="*/ 280219 h 5178190"/>
              <a:gd name="connsiteX295" fmla="*/ 650916 w 10842052"/>
              <a:gd name="connsiteY295" fmla="*/ 560439 h 5178190"/>
              <a:gd name="connsiteX296" fmla="*/ 636168 w 10842052"/>
              <a:gd name="connsiteY296" fmla="*/ 796413 h 5178190"/>
              <a:gd name="connsiteX297" fmla="*/ 606671 w 10842052"/>
              <a:gd name="connsiteY297" fmla="*/ 840658 h 5178190"/>
              <a:gd name="connsiteX298" fmla="*/ 547677 w 10842052"/>
              <a:gd name="connsiteY298" fmla="*/ 855406 h 5178190"/>
              <a:gd name="connsiteX299" fmla="*/ 488684 w 10842052"/>
              <a:gd name="connsiteY299" fmla="*/ 855406 h 5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0842052" h="5178190">
                <a:moveTo>
                  <a:pt x="606671" y="796413"/>
                </a:moveTo>
                <a:cubicBezTo>
                  <a:pt x="512340" y="826427"/>
                  <a:pt x="253031" y="869727"/>
                  <a:pt x="164219" y="988142"/>
                </a:cubicBezTo>
                <a:cubicBezTo>
                  <a:pt x="149211" y="1008153"/>
                  <a:pt x="104856" y="1065020"/>
                  <a:pt x="90477" y="1091381"/>
                </a:cubicBezTo>
                <a:cubicBezTo>
                  <a:pt x="69421" y="1129983"/>
                  <a:pt x="51148" y="1170039"/>
                  <a:pt x="31484" y="1209368"/>
                </a:cubicBezTo>
                <a:lnTo>
                  <a:pt x="1987" y="1268361"/>
                </a:lnTo>
                <a:cubicBezTo>
                  <a:pt x="6903" y="1337187"/>
                  <a:pt x="0" y="1407898"/>
                  <a:pt x="16735" y="1474839"/>
                </a:cubicBezTo>
                <a:cubicBezTo>
                  <a:pt x="21034" y="1492035"/>
                  <a:pt x="47523" y="1492799"/>
                  <a:pt x="60981" y="1504335"/>
                </a:cubicBezTo>
                <a:cubicBezTo>
                  <a:pt x="82096" y="1522433"/>
                  <a:pt x="97726" y="1546643"/>
                  <a:pt x="119974" y="1563329"/>
                </a:cubicBezTo>
                <a:cubicBezTo>
                  <a:pt x="176695" y="1605870"/>
                  <a:pt x="231125" y="1654984"/>
                  <a:pt x="296955" y="1681316"/>
                </a:cubicBezTo>
                <a:cubicBezTo>
                  <a:pt x="321536" y="1691148"/>
                  <a:pt x="347455" y="1698136"/>
                  <a:pt x="370697" y="1710813"/>
                </a:cubicBezTo>
                <a:cubicBezTo>
                  <a:pt x="401819" y="1727789"/>
                  <a:pt x="427062" y="1754814"/>
                  <a:pt x="459187" y="1769806"/>
                </a:cubicBezTo>
                <a:cubicBezTo>
                  <a:pt x="501450" y="1789529"/>
                  <a:pt x="548619" y="1796731"/>
                  <a:pt x="591922" y="1814052"/>
                </a:cubicBezTo>
                <a:cubicBezTo>
                  <a:pt x="616503" y="1823884"/>
                  <a:pt x="641563" y="1832593"/>
                  <a:pt x="665664" y="1843548"/>
                </a:cubicBezTo>
                <a:cubicBezTo>
                  <a:pt x="695687" y="1857195"/>
                  <a:pt x="723843" y="1874803"/>
                  <a:pt x="754155" y="1887794"/>
                </a:cubicBezTo>
                <a:cubicBezTo>
                  <a:pt x="861265" y="1933698"/>
                  <a:pt x="869577" y="1929794"/>
                  <a:pt x="975381" y="1961535"/>
                </a:cubicBezTo>
                <a:cubicBezTo>
                  <a:pt x="990272" y="1966002"/>
                  <a:pt x="1005016" y="1970971"/>
                  <a:pt x="1019626" y="1976284"/>
                </a:cubicBezTo>
                <a:cubicBezTo>
                  <a:pt x="1059100" y="1990638"/>
                  <a:pt x="1095867" y="2015891"/>
                  <a:pt x="1137613" y="2020529"/>
                </a:cubicBezTo>
                <a:cubicBezTo>
                  <a:pt x="1274510" y="2035740"/>
                  <a:pt x="1412916" y="2030361"/>
                  <a:pt x="1550568" y="2035277"/>
                </a:cubicBezTo>
                <a:cubicBezTo>
                  <a:pt x="1604645" y="2040193"/>
                  <a:pt x="1660333" y="2036035"/>
                  <a:pt x="1712800" y="2050026"/>
                </a:cubicBezTo>
                <a:cubicBezTo>
                  <a:pt x="1736550" y="2056360"/>
                  <a:pt x="1753421" y="2077941"/>
                  <a:pt x="1771793" y="2094271"/>
                </a:cubicBezTo>
                <a:cubicBezTo>
                  <a:pt x="1806392" y="2125026"/>
                  <a:pt x="1852602" y="2167399"/>
                  <a:pt x="1875032" y="2212258"/>
                </a:cubicBezTo>
                <a:cubicBezTo>
                  <a:pt x="1886822" y="2235837"/>
                  <a:pt x="1898227" y="2293438"/>
                  <a:pt x="1904529" y="2315497"/>
                </a:cubicBezTo>
                <a:cubicBezTo>
                  <a:pt x="1908800" y="2330445"/>
                  <a:pt x="1914361" y="2344994"/>
                  <a:pt x="1919277" y="2359742"/>
                </a:cubicBezTo>
                <a:cubicBezTo>
                  <a:pt x="1914361" y="2433484"/>
                  <a:pt x="1916679" y="2508068"/>
                  <a:pt x="1904529" y="2580968"/>
                </a:cubicBezTo>
                <a:cubicBezTo>
                  <a:pt x="1901615" y="2598452"/>
                  <a:pt x="1882959" y="2609359"/>
                  <a:pt x="1875032" y="2625213"/>
                </a:cubicBezTo>
                <a:cubicBezTo>
                  <a:pt x="1863192" y="2648892"/>
                  <a:pt x="1857375" y="2675276"/>
                  <a:pt x="1845535" y="2698955"/>
                </a:cubicBezTo>
                <a:cubicBezTo>
                  <a:pt x="1818447" y="2753131"/>
                  <a:pt x="1800591" y="2751390"/>
                  <a:pt x="1757045" y="2802194"/>
                </a:cubicBezTo>
                <a:cubicBezTo>
                  <a:pt x="1696151" y="2873236"/>
                  <a:pt x="1765138" y="2828166"/>
                  <a:pt x="1668555" y="2905432"/>
                </a:cubicBezTo>
                <a:cubicBezTo>
                  <a:pt x="1594876" y="2964375"/>
                  <a:pt x="1585468" y="2962264"/>
                  <a:pt x="1506322" y="2993923"/>
                </a:cubicBezTo>
                <a:cubicBezTo>
                  <a:pt x="1481742" y="3018504"/>
                  <a:pt x="1458974" y="3045042"/>
                  <a:pt x="1432581" y="3067665"/>
                </a:cubicBezTo>
                <a:cubicBezTo>
                  <a:pt x="1390023" y="3104143"/>
                  <a:pt x="1299845" y="3170903"/>
                  <a:pt x="1299845" y="3170903"/>
                </a:cubicBezTo>
                <a:cubicBezTo>
                  <a:pt x="1294929" y="3185651"/>
                  <a:pt x="1292049" y="3201243"/>
                  <a:pt x="1285097" y="3215148"/>
                </a:cubicBezTo>
                <a:cubicBezTo>
                  <a:pt x="1264564" y="3256215"/>
                  <a:pt x="1243973" y="3271021"/>
                  <a:pt x="1211355" y="3303639"/>
                </a:cubicBezTo>
                <a:cubicBezTo>
                  <a:pt x="1206439" y="3328220"/>
                  <a:pt x="1204533" y="3353600"/>
                  <a:pt x="1196606" y="3377381"/>
                </a:cubicBezTo>
                <a:cubicBezTo>
                  <a:pt x="1189654" y="3398238"/>
                  <a:pt x="1169100" y="3414479"/>
                  <a:pt x="1167110" y="3436374"/>
                </a:cubicBezTo>
                <a:cubicBezTo>
                  <a:pt x="1163963" y="3470994"/>
                  <a:pt x="1171869" y="3506317"/>
                  <a:pt x="1181858" y="3539613"/>
                </a:cubicBezTo>
                <a:cubicBezTo>
                  <a:pt x="1193656" y="3578941"/>
                  <a:pt x="1224138" y="3593691"/>
                  <a:pt x="1255600" y="3613355"/>
                </a:cubicBezTo>
                <a:cubicBezTo>
                  <a:pt x="1279908" y="3628548"/>
                  <a:pt x="1304761" y="3642852"/>
                  <a:pt x="1329342" y="3657600"/>
                </a:cubicBezTo>
                <a:cubicBezTo>
                  <a:pt x="1344090" y="3677265"/>
                  <a:pt x="1353450" y="3702498"/>
                  <a:pt x="1373587" y="3716594"/>
                </a:cubicBezTo>
                <a:cubicBezTo>
                  <a:pt x="1404259" y="3738065"/>
                  <a:pt x="1442064" y="3746934"/>
                  <a:pt x="1476826" y="3760839"/>
                </a:cubicBezTo>
                <a:cubicBezTo>
                  <a:pt x="1509404" y="3773870"/>
                  <a:pt x="1611150" y="3801324"/>
                  <a:pt x="1624310" y="3805084"/>
                </a:cubicBezTo>
                <a:cubicBezTo>
                  <a:pt x="1702968" y="3800168"/>
                  <a:pt x="1783129" y="3806409"/>
                  <a:pt x="1860284" y="3790335"/>
                </a:cubicBezTo>
                <a:cubicBezTo>
                  <a:pt x="1903331" y="3781367"/>
                  <a:pt x="1940093" y="3753158"/>
                  <a:pt x="1978271" y="3731342"/>
                </a:cubicBezTo>
                <a:cubicBezTo>
                  <a:pt x="2012684" y="3711677"/>
                  <a:pt x="2049040" y="3695077"/>
                  <a:pt x="2081510" y="3672348"/>
                </a:cubicBezTo>
                <a:cubicBezTo>
                  <a:pt x="2098597" y="3660387"/>
                  <a:pt x="2110166" y="3641960"/>
                  <a:pt x="2125755" y="3628103"/>
                </a:cubicBezTo>
                <a:cubicBezTo>
                  <a:pt x="2222764" y="3541873"/>
                  <a:pt x="2227075" y="3545808"/>
                  <a:pt x="2346981" y="3465871"/>
                </a:cubicBezTo>
                <a:cubicBezTo>
                  <a:pt x="2404163" y="3427750"/>
                  <a:pt x="2374409" y="3441980"/>
                  <a:pt x="2435471" y="3421626"/>
                </a:cubicBezTo>
                <a:cubicBezTo>
                  <a:pt x="2455135" y="3406878"/>
                  <a:pt x="2471774" y="3386835"/>
                  <a:pt x="2494464" y="3377381"/>
                </a:cubicBezTo>
                <a:cubicBezTo>
                  <a:pt x="2531885" y="3361789"/>
                  <a:pt x="2573993" y="3360704"/>
                  <a:pt x="2612452" y="3347884"/>
                </a:cubicBezTo>
                <a:cubicBezTo>
                  <a:pt x="2680478" y="3325208"/>
                  <a:pt x="2641453" y="3336184"/>
                  <a:pt x="2730439" y="3318387"/>
                </a:cubicBezTo>
                <a:cubicBezTo>
                  <a:pt x="2794349" y="3323303"/>
                  <a:pt x="2858565" y="3325184"/>
                  <a:pt x="2922168" y="3333135"/>
                </a:cubicBezTo>
                <a:cubicBezTo>
                  <a:pt x="2937594" y="3335063"/>
                  <a:pt x="2955420" y="3336891"/>
                  <a:pt x="2966413" y="3347884"/>
                </a:cubicBezTo>
                <a:cubicBezTo>
                  <a:pt x="2984640" y="3366111"/>
                  <a:pt x="3001844" y="3424679"/>
                  <a:pt x="3010658" y="3451123"/>
                </a:cubicBezTo>
                <a:cubicBezTo>
                  <a:pt x="3005742" y="3524865"/>
                  <a:pt x="3003647" y="3598849"/>
                  <a:pt x="2995910" y="3672348"/>
                </a:cubicBezTo>
                <a:cubicBezTo>
                  <a:pt x="2993788" y="3692507"/>
                  <a:pt x="2990226" y="3713212"/>
                  <a:pt x="2981161" y="3731342"/>
                </a:cubicBezTo>
                <a:cubicBezTo>
                  <a:pt x="2970168" y="3753327"/>
                  <a:pt x="2951203" y="3770333"/>
                  <a:pt x="2936916" y="3790335"/>
                </a:cubicBezTo>
                <a:cubicBezTo>
                  <a:pt x="2926613" y="3804759"/>
                  <a:pt x="2918054" y="3820400"/>
                  <a:pt x="2907419" y="3834581"/>
                </a:cubicBezTo>
                <a:cubicBezTo>
                  <a:pt x="2888532" y="3859764"/>
                  <a:pt x="2867313" y="3883140"/>
                  <a:pt x="2848426" y="3908323"/>
                </a:cubicBezTo>
                <a:cubicBezTo>
                  <a:pt x="2837791" y="3922503"/>
                  <a:pt x="2830465" y="3939110"/>
                  <a:pt x="2818929" y="3952568"/>
                </a:cubicBezTo>
                <a:cubicBezTo>
                  <a:pt x="2800830" y="3973683"/>
                  <a:pt x="2777738" y="3990197"/>
                  <a:pt x="2759935" y="4011561"/>
                </a:cubicBezTo>
                <a:cubicBezTo>
                  <a:pt x="2728463" y="4049328"/>
                  <a:pt x="2693431" y="4085577"/>
                  <a:pt x="2671445" y="4129548"/>
                </a:cubicBezTo>
                <a:cubicBezTo>
                  <a:pt x="2630955" y="4210527"/>
                  <a:pt x="2655140" y="4170953"/>
                  <a:pt x="2597703" y="4247535"/>
                </a:cubicBezTo>
                <a:cubicBezTo>
                  <a:pt x="2592787" y="4272116"/>
                  <a:pt x="2582955" y="4296210"/>
                  <a:pt x="2582955" y="4321277"/>
                </a:cubicBezTo>
                <a:cubicBezTo>
                  <a:pt x="2582955" y="4389400"/>
                  <a:pt x="2603209" y="4396435"/>
                  <a:pt x="2627200" y="4454013"/>
                </a:cubicBezTo>
                <a:cubicBezTo>
                  <a:pt x="2643355" y="4492785"/>
                  <a:pt x="2655290" y="4533228"/>
                  <a:pt x="2671445" y="4572000"/>
                </a:cubicBezTo>
                <a:cubicBezTo>
                  <a:pt x="2679901" y="4592295"/>
                  <a:pt x="2684674" y="4616205"/>
                  <a:pt x="2700942" y="4630994"/>
                </a:cubicBezTo>
                <a:cubicBezTo>
                  <a:pt x="2753026" y="4678343"/>
                  <a:pt x="2883059" y="4749891"/>
                  <a:pt x="2951664" y="4778477"/>
                </a:cubicBezTo>
                <a:cubicBezTo>
                  <a:pt x="2970375" y="4786273"/>
                  <a:pt x="2990545" y="4790712"/>
                  <a:pt x="3010658" y="4793226"/>
                </a:cubicBezTo>
                <a:cubicBezTo>
                  <a:pt x="3069399" y="4800569"/>
                  <a:pt x="3128645" y="4803058"/>
                  <a:pt x="3187639" y="4807974"/>
                </a:cubicBezTo>
                <a:cubicBezTo>
                  <a:pt x="3202387" y="4812890"/>
                  <a:pt x="3216640" y="4819674"/>
                  <a:pt x="3231884" y="4822723"/>
                </a:cubicBezTo>
                <a:cubicBezTo>
                  <a:pt x="3426915" y="4861730"/>
                  <a:pt x="3590232" y="4829499"/>
                  <a:pt x="3807071" y="4822723"/>
                </a:cubicBezTo>
                <a:cubicBezTo>
                  <a:pt x="3831440" y="4818662"/>
                  <a:pt x="3984529" y="4797982"/>
                  <a:pt x="4043045" y="4778477"/>
                </a:cubicBezTo>
                <a:cubicBezTo>
                  <a:pt x="4068161" y="4770105"/>
                  <a:pt x="4091999" y="4758277"/>
                  <a:pt x="4116787" y="4748981"/>
                </a:cubicBezTo>
                <a:cubicBezTo>
                  <a:pt x="4203582" y="4716433"/>
                  <a:pt x="4116449" y="4756523"/>
                  <a:pt x="4220026" y="4704735"/>
                </a:cubicBezTo>
                <a:cubicBezTo>
                  <a:pt x="4229858" y="4689987"/>
                  <a:pt x="4239097" y="4674825"/>
                  <a:pt x="4249522" y="4660490"/>
                </a:cubicBezTo>
                <a:cubicBezTo>
                  <a:pt x="4278437" y="4620731"/>
                  <a:pt x="4319295" y="4587961"/>
                  <a:pt x="4338013" y="4542503"/>
                </a:cubicBezTo>
                <a:cubicBezTo>
                  <a:pt x="4354963" y="4501339"/>
                  <a:pt x="4348331" y="4454064"/>
                  <a:pt x="4352761" y="4409768"/>
                </a:cubicBezTo>
                <a:cubicBezTo>
                  <a:pt x="4358164" y="4355737"/>
                  <a:pt x="4362594" y="4301613"/>
                  <a:pt x="4367510" y="4247535"/>
                </a:cubicBezTo>
                <a:cubicBezTo>
                  <a:pt x="4362594" y="4173793"/>
                  <a:pt x="4359768" y="4099882"/>
                  <a:pt x="4352761" y="4026310"/>
                </a:cubicBezTo>
                <a:cubicBezTo>
                  <a:pt x="4349926" y="3996541"/>
                  <a:pt x="4348232" y="3965922"/>
                  <a:pt x="4338013" y="3937819"/>
                </a:cubicBezTo>
                <a:cubicBezTo>
                  <a:pt x="4328217" y="3910879"/>
                  <a:pt x="4306588" y="3889716"/>
                  <a:pt x="4293768" y="3864077"/>
                </a:cubicBezTo>
                <a:cubicBezTo>
                  <a:pt x="4277024" y="3830590"/>
                  <a:pt x="4268785" y="3792943"/>
                  <a:pt x="4249522" y="3760839"/>
                </a:cubicBezTo>
                <a:cubicBezTo>
                  <a:pt x="4224229" y="3718684"/>
                  <a:pt x="4188302" y="3683757"/>
                  <a:pt x="4161032" y="3642852"/>
                </a:cubicBezTo>
                <a:cubicBezTo>
                  <a:pt x="4139047" y="3609874"/>
                  <a:pt x="4121703" y="3574026"/>
                  <a:pt x="4102039" y="3539613"/>
                </a:cubicBezTo>
                <a:cubicBezTo>
                  <a:pt x="4094313" y="3500985"/>
                  <a:pt x="4070434" y="3430757"/>
                  <a:pt x="4102039" y="3392129"/>
                </a:cubicBezTo>
                <a:cubicBezTo>
                  <a:pt x="4123298" y="3366145"/>
                  <a:pt x="4247644" y="3282456"/>
                  <a:pt x="4293768" y="3259394"/>
                </a:cubicBezTo>
                <a:cubicBezTo>
                  <a:pt x="4317447" y="3247554"/>
                  <a:pt x="4341826" y="3236318"/>
                  <a:pt x="4367510" y="3229897"/>
                </a:cubicBezTo>
                <a:cubicBezTo>
                  <a:pt x="4401234" y="3221466"/>
                  <a:pt x="4436335" y="3220064"/>
                  <a:pt x="4470748" y="3215148"/>
                </a:cubicBezTo>
                <a:cubicBezTo>
                  <a:pt x="4598567" y="3234813"/>
                  <a:pt x="4728523" y="3243673"/>
                  <a:pt x="4854206" y="3274142"/>
                </a:cubicBezTo>
                <a:cubicBezTo>
                  <a:pt x="4919462" y="3289962"/>
                  <a:pt x="4973012" y="3345082"/>
                  <a:pt x="5016439" y="3392129"/>
                </a:cubicBezTo>
                <a:cubicBezTo>
                  <a:pt x="5056592" y="3435628"/>
                  <a:pt x="5099418" y="3477127"/>
                  <a:pt x="5134426" y="3524865"/>
                </a:cubicBezTo>
                <a:cubicBezTo>
                  <a:pt x="5153928" y="3551459"/>
                  <a:pt x="5163152" y="3584257"/>
                  <a:pt x="5178671" y="3613355"/>
                </a:cubicBezTo>
                <a:cubicBezTo>
                  <a:pt x="5244551" y="3736880"/>
                  <a:pt x="5230105" y="3712628"/>
                  <a:pt x="5281910" y="3790335"/>
                </a:cubicBezTo>
                <a:cubicBezTo>
                  <a:pt x="5320430" y="3982941"/>
                  <a:pt x="5258924" y="3715823"/>
                  <a:pt x="5355652" y="3967316"/>
                </a:cubicBezTo>
                <a:cubicBezTo>
                  <a:pt x="5366387" y="3995226"/>
                  <a:pt x="5365484" y="4026309"/>
                  <a:pt x="5370400" y="4055806"/>
                </a:cubicBezTo>
                <a:cubicBezTo>
                  <a:pt x="5375316" y="4159045"/>
                  <a:pt x="5373734" y="4262799"/>
                  <a:pt x="5385148" y="4365523"/>
                </a:cubicBezTo>
                <a:cubicBezTo>
                  <a:pt x="5388582" y="4396425"/>
                  <a:pt x="5404019" y="4424793"/>
                  <a:pt x="5414645" y="4454013"/>
                </a:cubicBezTo>
                <a:cubicBezTo>
                  <a:pt x="5423692" y="4478893"/>
                  <a:pt x="5431465" y="4504513"/>
                  <a:pt x="5444142" y="4527755"/>
                </a:cubicBezTo>
                <a:cubicBezTo>
                  <a:pt x="5474899" y="4584143"/>
                  <a:pt x="5534090" y="4658383"/>
                  <a:pt x="5576877" y="4704735"/>
                </a:cubicBezTo>
                <a:cubicBezTo>
                  <a:pt x="5609887" y="4740496"/>
                  <a:pt x="5647230" y="4772099"/>
                  <a:pt x="5680116" y="4807974"/>
                </a:cubicBezTo>
                <a:cubicBezTo>
                  <a:pt x="5701387" y="4831179"/>
                  <a:pt x="5714105" y="4862594"/>
                  <a:pt x="5739110" y="4881716"/>
                </a:cubicBezTo>
                <a:cubicBezTo>
                  <a:pt x="5915958" y="5016952"/>
                  <a:pt x="5952631" y="5005808"/>
                  <a:pt x="6166813" y="5073445"/>
                </a:cubicBezTo>
                <a:cubicBezTo>
                  <a:pt x="6181638" y="5078126"/>
                  <a:pt x="6195576" y="5086787"/>
                  <a:pt x="6211058" y="5088194"/>
                </a:cubicBezTo>
                <a:lnTo>
                  <a:pt x="6373290" y="5102942"/>
                </a:lnTo>
                <a:cubicBezTo>
                  <a:pt x="6530606" y="5088194"/>
                  <a:pt x="6688290" y="5076947"/>
                  <a:pt x="6845239" y="5058697"/>
                </a:cubicBezTo>
                <a:cubicBezTo>
                  <a:pt x="6899835" y="5052349"/>
                  <a:pt x="6955328" y="5046581"/>
                  <a:pt x="7007471" y="5029200"/>
                </a:cubicBezTo>
                <a:cubicBezTo>
                  <a:pt x="7059614" y="5011819"/>
                  <a:pt x="7106999" y="4982314"/>
                  <a:pt x="7154955" y="4955458"/>
                </a:cubicBezTo>
                <a:cubicBezTo>
                  <a:pt x="7229988" y="4913440"/>
                  <a:pt x="7376181" y="4822723"/>
                  <a:pt x="7376181" y="4822723"/>
                </a:cubicBezTo>
                <a:cubicBezTo>
                  <a:pt x="7390929" y="4798142"/>
                  <a:pt x="7404525" y="4772832"/>
                  <a:pt x="7420426" y="4748981"/>
                </a:cubicBezTo>
                <a:cubicBezTo>
                  <a:pt x="7443884" y="4713793"/>
                  <a:pt x="7476446" y="4684140"/>
                  <a:pt x="7494168" y="4645742"/>
                </a:cubicBezTo>
                <a:cubicBezTo>
                  <a:pt x="7506699" y="4618591"/>
                  <a:pt x="7504000" y="4586749"/>
                  <a:pt x="7508916" y="4557252"/>
                </a:cubicBezTo>
                <a:cubicBezTo>
                  <a:pt x="7499084" y="4508091"/>
                  <a:pt x="7499168" y="4455849"/>
                  <a:pt x="7479419" y="4409768"/>
                </a:cubicBezTo>
                <a:cubicBezTo>
                  <a:pt x="7454169" y="4350852"/>
                  <a:pt x="7415263" y="4298341"/>
                  <a:pt x="7376181" y="4247535"/>
                </a:cubicBezTo>
                <a:cubicBezTo>
                  <a:pt x="7173849" y="3984502"/>
                  <a:pt x="7249679" y="4093326"/>
                  <a:pt x="7081213" y="3937819"/>
                </a:cubicBezTo>
                <a:cubicBezTo>
                  <a:pt x="6938125" y="3805738"/>
                  <a:pt x="7045754" y="3880256"/>
                  <a:pt x="6859987" y="3746090"/>
                </a:cubicBezTo>
                <a:cubicBezTo>
                  <a:pt x="6769847" y="3680989"/>
                  <a:pt x="6714278" y="3659375"/>
                  <a:pt x="6638761" y="3583858"/>
                </a:cubicBezTo>
                <a:cubicBezTo>
                  <a:pt x="6616502" y="3561599"/>
                  <a:pt x="6599432" y="3534697"/>
                  <a:pt x="6579768" y="3510116"/>
                </a:cubicBezTo>
                <a:cubicBezTo>
                  <a:pt x="6584684" y="3451122"/>
                  <a:pt x="6583606" y="3391319"/>
                  <a:pt x="6594516" y="3333135"/>
                </a:cubicBezTo>
                <a:cubicBezTo>
                  <a:pt x="6605065" y="3276872"/>
                  <a:pt x="6670203" y="3223473"/>
                  <a:pt x="6712503" y="3200400"/>
                </a:cubicBezTo>
                <a:cubicBezTo>
                  <a:pt x="6734510" y="3188396"/>
                  <a:pt x="6762061" y="3192248"/>
                  <a:pt x="6786245" y="3185652"/>
                </a:cubicBezTo>
                <a:cubicBezTo>
                  <a:pt x="6816242" y="3177471"/>
                  <a:pt x="6845238" y="3165987"/>
                  <a:pt x="6874735" y="3156155"/>
                </a:cubicBezTo>
                <a:cubicBezTo>
                  <a:pt x="6948477" y="3161071"/>
                  <a:pt x="7024096" y="3153655"/>
                  <a:pt x="7095961" y="3170903"/>
                </a:cubicBezTo>
                <a:cubicBezTo>
                  <a:pt x="7149407" y="3183730"/>
                  <a:pt x="7194680" y="3219287"/>
                  <a:pt x="7243445" y="3244645"/>
                </a:cubicBezTo>
                <a:cubicBezTo>
                  <a:pt x="7542821" y="3400320"/>
                  <a:pt x="7400053" y="3319057"/>
                  <a:pt x="7685897" y="3524865"/>
                </a:cubicBezTo>
                <a:cubicBezTo>
                  <a:pt x="7845012" y="3639428"/>
                  <a:pt x="7840042" y="3623570"/>
                  <a:pt x="7995613" y="3760839"/>
                </a:cubicBezTo>
                <a:cubicBezTo>
                  <a:pt x="8132976" y="3882042"/>
                  <a:pt x="8045522" y="3806046"/>
                  <a:pt x="8113600" y="3893574"/>
                </a:cubicBezTo>
                <a:cubicBezTo>
                  <a:pt x="8171578" y="3968117"/>
                  <a:pt x="8290581" y="4114800"/>
                  <a:pt x="8290581" y="4114800"/>
                </a:cubicBezTo>
                <a:cubicBezTo>
                  <a:pt x="8332533" y="4240658"/>
                  <a:pt x="8258669" y="4033520"/>
                  <a:pt x="8379071" y="4262284"/>
                </a:cubicBezTo>
                <a:cubicBezTo>
                  <a:pt x="8408837" y="4318839"/>
                  <a:pt x="8414467" y="4388137"/>
                  <a:pt x="8452813" y="4439265"/>
                </a:cubicBezTo>
                <a:cubicBezTo>
                  <a:pt x="8552781" y="4572555"/>
                  <a:pt x="8433579" y="4406291"/>
                  <a:pt x="8556052" y="4616245"/>
                </a:cubicBezTo>
                <a:cubicBezTo>
                  <a:pt x="8591914" y="4677723"/>
                  <a:pt x="8611277" y="4680218"/>
                  <a:pt x="8659290" y="4734232"/>
                </a:cubicBezTo>
                <a:cubicBezTo>
                  <a:pt x="8680203" y="4757759"/>
                  <a:pt x="8696025" y="4785715"/>
                  <a:pt x="8718284" y="4807974"/>
                </a:cubicBezTo>
                <a:cubicBezTo>
                  <a:pt x="8785555" y="4875245"/>
                  <a:pt x="8777272" y="4851081"/>
                  <a:pt x="8836271" y="4896465"/>
                </a:cubicBezTo>
                <a:cubicBezTo>
                  <a:pt x="8886172" y="4934851"/>
                  <a:pt x="8927444" y="4986297"/>
                  <a:pt x="8983755" y="5014452"/>
                </a:cubicBezTo>
                <a:cubicBezTo>
                  <a:pt x="9003419" y="5024284"/>
                  <a:pt x="9023447" y="5033420"/>
                  <a:pt x="9042748" y="5043948"/>
                </a:cubicBezTo>
                <a:cubicBezTo>
                  <a:pt x="9077544" y="5062927"/>
                  <a:pt x="9110536" y="5085217"/>
                  <a:pt x="9145987" y="5102942"/>
                </a:cubicBezTo>
                <a:cubicBezTo>
                  <a:pt x="9159892" y="5109894"/>
                  <a:pt x="9175150" y="5113920"/>
                  <a:pt x="9190232" y="5117690"/>
                </a:cubicBezTo>
                <a:cubicBezTo>
                  <a:pt x="9234203" y="5128683"/>
                  <a:pt x="9278420" y="5138834"/>
                  <a:pt x="9322968" y="5147187"/>
                </a:cubicBezTo>
                <a:cubicBezTo>
                  <a:pt x="9384177" y="5158664"/>
                  <a:pt x="9501918" y="5170348"/>
                  <a:pt x="9558942" y="5176684"/>
                </a:cubicBezTo>
                <a:cubicBezTo>
                  <a:pt x="9652348" y="5171768"/>
                  <a:pt x="9747049" y="5178190"/>
                  <a:pt x="9839161" y="5161935"/>
                </a:cubicBezTo>
                <a:cubicBezTo>
                  <a:pt x="9889908" y="5152980"/>
                  <a:pt x="10257980" y="5016761"/>
                  <a:pt x="10296361" y="4999703"/>
                </a:cubicBezTo>
                <a:cubicBezTo>
                  <a:pt x="10447620" y="4932478"/>
                  <a:pt x="10382124" y="4952454"/>
                  <a:pt x="10488090" y="4925961"/>
                </a:cubicBezTo>
                <a:cubicBezTo>
                  <a:pt x="10522503" y="4906297"/>
                  <a:pt x="10559621" y="4890749"/>
                  <a:pt x="10591329" y="4866968"/>
                </a:cubicBezTo>
                <a:cubicBezTo>
                  <a:pt x="10619139" y="4846111"/>
                  <a:pt x="10641417" y="4818700"/>
                  <a:pt x="10665071" y="4793226"/>
                </a:cubicBezTo>
                <a:cubicBezTo>
                  <a:pt x="10799081" y="4648908"/>
                  <a:pt x="10760590" y="4699809"/>
                  <a:pt x="10842052" y="4557252"/>
                </a:cubicBezTo>
                <a:cubicBezTo>
                  <a:pt x="10827303" y="4483510"/>
                  <a:pt x="10829320" y="4404307"/>
                  <a:pt x="10797806" y="4336026"/>
                </a:cubicBezTo>
                <a:cubicBezTo>
                  <a:pt x="10721004" y="4169622"/>
                  <a:pt x="10679770" y="4193425"/>
                  <a:pt x="10561832" y="4114800"/>
                </a:cubicBezTo>
                <a:cubicBezTo>
                  <a:pt x="10398801" y="4006113"/>
                  <a:pt x="10500794" y="4045294"/>
                  <a:pt x="10399600" y="4011561"/>
                </a:cubicBezTo>
                <a:cubicBezTo>
                  <a:pt x="10280305" y="3922090"/>
                  <a:pt x="10409244" y="4010163"/>
                  <a:pt x="10222619" y="3923071"/>
                </a:cubicBezTo>
                <a:cubicBezTo>
                  <a:pt x="10186703" y="3906310"/>
                  <a:pt x="10154832" y="3881802"/>
                  <a:pt x="10119381" y="3864077"/>
                </a:cubicBezTo>
                <a:cubicBezTo>
                  <a:pt x="10085894" y="3847333"/>
                  <a:pt x="10050019" y="3835774"/>
                  <a:pt x="10016142" y="3819832"/>
                </a:cubicBezTo>
                <a:cubicBezTo>
                  <a:pt x="9966409" y="3796429"/>
                  <a:pt x="9916818" y="3772578"/>
                  <a:pt x="9868658" y="3746090"/>
                </a:cubicBezTo>
                <a:cubicBezTo>
                  <a:pt x="9818423" y="3718461"/>
                  <a:pt x="9773367" y="3681324"/>
                  <a:pt x="9721174" y="3657600"/>
                </a:cubicBezTo>
                <a:cubicBezTo>
                  <a:pt x="9664563" y="3631868"/>
                  <a:pt x="9601594" y="3622523"/>
                  <a:pt x="9544193" y="3598606"/>
                </a:cubicBezTo>
                <a:lnTo>
                  <a:pt x="9367213" y="3524865"/>
                </a:lnTo>
                <a:cubicBezTo>
                  <a:pt x="9342733" y="3514785"/>
                  <a:pt x="9293471" y="3495368"/>
                  <a:pt x="9293471" y="3495368"/>
                </a:cubicBezTo>
                <a:cubicBezTo>
                  <a:pt x="9278723" y="3480620"/>
                  <a:pt x="9265062" y="3464697"/>
                  <a:pt x="9249226" y="3451123"/>
                </a:cubicBezTo>
                <a:cubicBezTo>
                  <a:pt x="9230563" y="3435126"/>
                  <a:pt x="9206563" y="3425249"/>
                  <a:pt x="9190232" y="3406877"/>
                </a:cubicBezTo>
                <a:cubicBezTo>
                  <a:pt x="9166680" y="3380381"/>
                  <a:pt x="9148455" y="3349376"/>
                  <a:pt x="9131239" y="3318387"/>
                </a:cubicBezTo>
                <a:cubicBezTo>
                  <a:pt x="9121619" y="3301071"/>
                  <a:pt x="9105215" y="3229040"/>
                  <a:pt x="9101742" y="3215148"/>
                </a:cubicBezTo>
                <a:cubicBezTo>
                  <a:pt x="9111574" y="3175819"/>
                  <a:pt x="9114464" y="3134067"/>
                  <a:pt x="9131239" y="3097161"/>
                </a:cubicBezTo>
                <a:cubicBezTo>
                  <a:pt x="9139870" y="3078173"/>
                  <a:pt x="9159461" y="3066269"/>
                  <a:pt x="9175484" y="3052916"/>
                </a:cubicBezTo>
                <a:cubicBezTo>
                  <a:pt x="9194943" y="3036700"/>
                  <a:pt x="9283187" y="2985344"/>
                  <a:pt x="9293471" y="2979174"/>
                </a:cubicBezTo>
                <a:lnTo>
                  <a:pt x="9735922" y="3008671"/>
                </a:lnTo>
                <a:cubicBezTo>
                  <a:pt x="9760898" y="3010812"/>
                  <a:pt x="9784816" y="3020106"/>
                  <a:pt x="9809664" y="3023419"/>
                </a:cubicBezTo>
                <a:cubicBezTo>
                  <a:pt x="9896109" y="3034945"/>
                  <a:pt x="10069824" y="3046835"/>
                  <a:pt x="10148877" y="3052916"/>
                </a:cubicBezTo>
                <a:cubicBezTo>
                  <a:pt x="10207871" y="3048000"/>
                  <a:pt x="10267561" y="3048456"/>
                  <a:pt x="10325858" y="3038168"/>
                </a:cubicBezTo>
                <a:cubicBezTo>
                  <a:pt x="10360248" y="3032099"/>
                  <a:pt x="10414939" y="3003263"/>
                  <a:pt x="10443845" y="2979174"/>
                </a:cubicBezTo>
                <a:cubicBezTo>
                  <a:pt x="10459868" y="2965821"/>
                  <a:pt x="10475285" y="2951393"/>
                  <a:pt x="10488090" y="2934929"/>
                </a:cubicBezTo>
                <a:cubicBezTo>
                  <a:pt x="10509855" y="2906946"/>
                  <a:pt x="10547084" y="2846439"/>
                  <a:pt x="10547084" y="2846439"/>
                </a:cubicBezTo>
                <a:cubicBezTo>
                  <a:pt x="10552000" y="2831691"/>
                  <a:pt x="10557561" y="2817142"/>
                  <a:pt x="10561832" y="2802194"/>
                </a:cubicBezTo>
                <a:cubicBezTo>
                  <a:pt x="10567401" y="2782704"/>
                  <a:pt x="10568785" y="2761911"/>
                  <a:pt x="10576581" y="2743200"/>
                </a:cubicBezTo>
                <a:cubicBezTo>
                  <a:pt x="10593493" y="2702611"/>
                  <a:pt x="10635574" y="2625213"/>
                  <a:pt x="10635574" y="2625213"/>
                </a:cubicBezTo>
                <a:cubicBezTo>
                  <a:pt x="10640490" y="2600632"/>
                  <a:pt x="10657525" y="2575481"/>
                  <a:pt x="10650322" y="2551471"/>
                </a:cubicBezTo>
                <a:cubicBezTo>
                  <a:pt x="10641277" y="2521320"/>
                  <a:pt x="10613588" y="2499988"/>
                  <a:pt x="10591329" y="2477729"/>
                </a:cubicBezTo>
                <a:cubicBezTo>
                  <a:pt x="10454666" y="2341066"/>
                  <a:pt x="10487195" y="2399433"/>
                  <a:pt x="10266864" y="2315497"/>
                </a:cubicBezTo>
                <a:cubicBezTo>
                  <a:pt x="10087678" y="2247236"/>
                  <a:pt x="10280420" y="2280145"/>
                  <a:pt x="10030890" y="2241755"/>
                </a:cubicBezTo>
                <a:cubicBezTo>
                  <a:pt x="9952542" y="2229701"/>
                  <a:pt x="9794916" y="2212258"/>
                  <a:pt x="9794916" y="2212258"/>
                </a:cubicBezTo>
                <a:cubicBezTo>
                  <a:pt x="9760503" y="2202426"/>
                  <a:pt x="9726516" y="2190958"/>
                  <a:pt x="9691677" y="2182761"/>
                </a:cubicBezTo>
                <a:cubicBezTo>
                  <a:pt x="9642875" y="2171278"/>
                  <a:pt x="9544193" y="2153265"/>
                  <a:pt x="9544193" y="2153265"/>
                </a:cubicBezTo>
                <a:cubicBezTo>
                  <a:pt x="9508130" y="2135233"/>
                  <a:pt x="9472224" y="2120329"/>
                  <a:pt x="9440955" y="2094271"/>
                </a:cubicBezTo>
                <a:cubicBezTo>
                  <a:pt x="9424932" y="2080918"/>
                  <a:pt x="9411458" y="2064774"/>
                  <a:pt x="9396710" y="2050026"/>
                </a:cubicBezTo>
                <a:cubicBezTo>
                  <a:pt x="9386878" y="2020529"/>
                  <a:pt x="9361651" y="1992126"/>
                  <a:pt x="9367213" y="1961535"/>
                </a:cubicBezTo>
                <a:cubicBezTo>
                  <a:pt x="9377045" y="1907458"/>
                  <a:pt x="9381610" y="1852152"/>
                  <a:pt x="9396710" y="1799303"/>
                </a:cubicBezTo>
                <a:cubicBezTo>
                  <a:pt x="9401579" y="1782260"/>
                  <a:pt x="9415903" y="1769482"/>
                  <a:pt x="9426206" y="1755058"/>
                </a:cubicBezTo>
                <a:cubicBezTo>
                  <a:pt x="9440493" y="1735056"/>
                  <a:pt x="9452264" y="1712600"/>
                  <a:pt x="9470452" y="1696065"/>
                </a:cubicBezTo>
                <a:cubicBezTo>
                  <a:pt x="9616207" y="1563561"/>
                  <a:pt x="9535982" y="1632630"/>
                  <a:pt x="9647432" y="1592826"/>
                </a:cubicBezTo>
                <a:cubicBezTo>
                  <a:pt x="9697296" y="1575017"/>
                  <a:pt x="9744986" y="1551454"/>
                  <a:pt x="9794916" y="1533832"/>
                </a:cubicBezTo>
                <a:cubicBezTo>
                  <a:pt x="9828666" y="1521920"/>
                  <a:pt x="9863543" y="1513443"/>
                  <a:pt x="9898155" y="1504335"/>
                </a:cubicBezTo>
                <a:cubicBezTo>
                  <a:pt x="9956962" y="1488860"/>
                  <a:pt x="10019243" y="1484044"/>
                  <a:pt x="10075135" y="1460090"/>
                </a:cubicBezTo>
                <a:cubicBezTo>
                  <a:pt x="10192663" y="1409721"/>
                  <a:pt x="10142855" y="1427684"/>
                  <a:pt x="10222619" y="1401097"/>
                </a:cubicBezTo>
                <a:cubicBezTo>
                  <a:pt x="10252116" y="1376516"/>
                  <a:pt x="10280802" y="1350928"/>
                  <a:pt x="10311110" y="1327355"/>
                </a:cubicBezTo>
                <a:cubicBezTo>
                  <a:pt x="10325102" y="1316473"/>
                  <a:pt x="10345052" y="1312282"/>
                  <a:pt x="10355355" y="1297858"/>
                </a:cubicBezTo>
                <a:cubicBezTo>
                  <a:pt x="10370743" y="1276315"/>
                  <a:pt x="10373758" y="1248154"/>
                  <a:pt x="10384852" y="1224116"/>
                </a:cubicBezTo>
                <a:cubicBezTo>
                  <a:pt x="10445224" y="1093311"/>
                  <a:pt x="10439607" y="1128946"/>
                  <a:pt x="10488090" y="1002890"/>
                </a:cubicBezTo>
                <a:cubicBezTo>
                  <a:pt x="10499251" y="973870"/>
                  <a:pt x="10501590" y="941061"/>
                  <a:pt x="10517587" y="914400"/>
                </a:cubicBezTo>
                <a:cubicBezTo>
                  <a:pt x="10577829" y="813997"/>
                  <a:pt x="10552767" y="867853"/>
                  <a:pt x="10591329" y="752168"/>
                </a:cubicBezTo>
                <a:cubicBezTo>
                  <a:pt x="10586413" y="663678"/>
                  <a:pt x="10590583" y="574211"/>
                  <a:pt x="10576581" y="486697"/>
                </a:cubicBezTo>
                <a:cubicBezTo>
                  <a:pt x="10564806" y="413106"/>
                  <a:pt x="10527124" y="379113"/>
                  <a:pt x="10488090" y="324465"/>
                </a:cubicBezTo>
                <a:cubicBezTo>
                  <a:pt x="10465072" y="292240"/>
                  <a:pt x="10449889" y="258187"/>
                  <a:pt x="10414348" y="235974"/>
                </a:cubicBezTo>
                <a:cubicBezTo>
                  <a:pt x="10368692" y="207439"/>
                  <a:pt x="10317935" y="201943"/>
                  <a:pt x="10266864" y="191729"/>
                </a:cubicBezTo>
                <a:cubicBezTo>
                  <a:pt x="10227535" y="196645"/>
                  <a:pt x="10187873" y="199387"/>
                  <a:pt x="10148877" y="206477"/>
                </a:cubicBezTo>
                <a:cubicBezTo>
                  <a:pt x="10123045" y="211174"/>
                  <a:pt x="10063001" y="238322"/>
                  <a:pt x="10045639" y="250723"/>
                </a:cubicBezTo>
                <a:cubicBezTo>
                  <a:pt x="9976950" y="299786"/>
                  <a:pt x="9979414" y="361192"/>
                  <a:pt x="9912903" y="427703"/>
                </a:cubicBezTo>
                <a:cubicBezTo>
                  <a:pt x="9826166" y="514440"/>
                  <a:pt x="9909931" y="423521"/>
                  <a:pt x="9824413" y="545690"/>
                </a:cubicBezTo>
                <a:cubicBezTo>
                  <a:pt x="9771973" y="620605"/>
                  <a:pt x="9719307" y="695509"/>
                  <a:pt x="9662181" y="766916"/>
                </a:cubicBezTo>
                <a:lnTo>
                  <a:pt x="9544193" y="914400"/>
                </a:lnTo>
                <a:cubicBezTo>
                  <a:pt x="9524529" y="938981"/>
                  <a:pt x="9503496" y="962527"/>
                  <a:pt x="9485200" y="988142"/>
                </a:cubicBezTo>
                <a:cubicBezTo>
                  <a:pt x="9460619" y="1022555"/>
                  <a:pt x="9439306" y="1059554"/>
                  <a:pt x="9411458" y="1091381"/>
                </a:cubicBezTo>
                <a:cubicBezTo>
                  <a:pt x="9351688" y="1159689"/>
                  <a:pt x="9289664" y="1230724"/>
                  <a:pt x="9204981" y="1268361"/>
                </a:cubicBezTo>
                <a:cubicBezTo>
                  <a:pt x="9187936" y="1275937"/>
                  <a:pt x="9083911" y="1295525"/>
                  <a:pt x="9072245" y="1297858"/>
                </a:cubicBezTo>
                <a:lnTo>
                  <a:pt x="8836271" y="1253613"/>
                </a:lnTo>
                <a:cubicBezTo>
                  <a:pt x="8816395" y="1249638"/>
                  <a:pt x="8794658" y="1249294"/>
                  <a:pt x="8777277" y="1238865"/>
                </a:cubicBezTo>
                <a:cubicBezTo>
                  <a:pt x="8744353" y="1219110"/>
                  <a:pt x="8720427" y="1186876"/>
                  <a:pt x="8688787" y="1165123"/>
                </a:cubicBezTo>
                <a:cubicBezTo>
                  <a:pt x="8641543" y="1132643"/>
                  <a:pt x="8591420" y="1104475"/>
                  <a:pt x="8541303" y="1076632"/>
                </a:cubicBezTo>
                <a:cubicBezTo>
                  <a:pt x="8458640" y="1030708"/>
                  <a:pt x="8362379" y="1005438"/>
                  <a:pt x="8290581" y="943897"/>
                </a:cubicBezTo>
                <a:cubicBezTo>
                  <a:pt x="8256168" y="914400"/>
                  <a:pt x="8226846" y="877627"/>
                  <a:pt x="8187342" y="855406"/>
                </a:cubicBezTo>
                <a:cubicBezTo>
                  <a:pt x="8146693" y="832541"/>
                  <a:pt x="8098437" y="827099"/>
                  <a:pt x="8054606" y="811161"/>
                </a:cubicBezTo>
                <a:cubicBezTo>
                  <a:pt x="7809129" y="721897"/>
                  <a:pt x="7941477" y="748647"/>
                  <a:pt x="7759639" y="722671"/>
                </a:cubicBezTo>
                <a:cubicBezTo>
                  <a:pt x="7656400" y="732503"/>
                  <a:pt x="7551498" y="731255"/>
                  <a:pt x="7449922" y="752168"/>
                </a:cubicBezTo>
                <a:cubicBezTo>
                  <a:pt x="7216090" y="800310"/>
                  <a:pt x="7319431" y="839234"/>
                  <a:pt x="7110710" y="870155"/>
                </a:cubicBezTo>
                <a:cubicBezTo>
                  <a:pt x="7027895" y="882424"/>
                  <a:pt x="6943561" y="879987"/>
                  <a:pt x="6859987" y="884903"/>
                </a:cubicBezTo>
                <a:cubicBezTo>
                  <a:pt x="6820658" y="904568"/>
                  <a:pt x="6778023" y="918681"/>
                  <a:pt x="6742000" y="943897"/>
                </a:cubicBezTo>
                <a:cubicBezTo>
                  <a:pt x="6727479" y="954062"/>
                  <a:pt x="6726120" y="976794"/>
                  <a:pt x="6712503" y="988142"/>
                </a:cubicBezTo>
                <a:cubicBezTo>
                  <a:pt x="6695613" y="1002217"/>
                  <a:pt x="6673174" y="1007807"/>
                  <a:pt x="6653510" y="1017639"/>
                </a:cubicBezTo>
                <a:cubicBezTo>
                  <a:pt x="6638761" y="1037303"/>
                  <a:pt x="6625261" y="1057969"/>
                  <a:pt x="6609264" y="1076632"/>
                </a:cubicBezTo>
                <a:cubicBezTo>
                  <a:pt x="6595690" y="1092468"/>
                  <a:pt x="6576588" y="1103523"/>
                  <a:pt x="6565019" y="1120877"/>
                </a:cubicBezTo>
                <a:cubicBezTo>
                  <a:pt x="6556396" y="1133812"/>
                  <a:pt x="6557223" y="1151218"/>
                  <a:pt x="6550271" y="1165123"/>
                </a:cubicBezTo>
                <a:cubicBezTo>
                  <a:pt x="6537451" y="1190762"/>
                  <a:pt x="6518846" y="1213226"/>
                  <a:pt x="6506026" y="1238865"/>
                </a:cubicBezTo>
                <a:cubicBezTo>
                  <a:pt x="6489282" y="1272352"/>
                  <a:pt x="6475686" y="1307341"/>
                  <a:pt x="6461781" y="1342103"/>
                </a:cubicBezTo>
                <a:cubicBezTo>
                  <a:pt x="6436253" y="1405921"/>
                  <a:pt x="6456904" y="1381352"/>
                  <a:pt x="6417535" y="1460090"/>
                </a:cubicBezTo>
                <a:cubicBezTo>
                  <a:pt x="6409608" y="1475944"/>
                  <a:pt x="6396833" y="1488945"/>
                  <a:pt x="6388039" y="1504335"/>
                </a:cubicBezTo>
                <a:cubicBezTo>
                  <a:pt x="6359337" y="1554564"/>
                  <a:pt x="6362951" y="1584518"/>
                  <a:pt x="6299548" y="1607574"/>
                </a:cubicBezTo>
                <a:cubicBezTo>
                  <a:pt x="6266879" y="1619454"/>
                  <a:pt x="6230723" y="1617407"/>
                  <a:pt x="6196310" y="1622323"/>
                </a:cubicBezTo>
                <a:cubicBezTo>
                  <a:pt x="6093071" y="1617407"/>
                  <a:pt x="5989645" y="1615501"/>
                  <a:pt x="5886593" y="1607574"/>
                </a:cubicBezTo>
                <a:cubicBezTo>
                  <a:pt x="5861600" y="1605651"/>
                  <a:pt x="5836410" y="1601392"/>
                  <a:pt x="5812852" y="1592826"/>
                </a:cubicBezTo>
                <a:cubicBezTo>
                  <a:pt x="5781859" y="1581556"/>
                  <a:pt x="5752640" y="1565548"/>
                  <a:pt x="5724361" y="1548581"/>
                </a:cubicBezTo>
                <a:cubicBezTo>
                  <a:pt x="5678763" y="1521222"/>
                  <a:pt x="5635871" y="1489587"/>
                  <a:pt x="5591626" y="1460090"/>
                </a:cubicBezTo>
                <a:cubicBezTo>
                  <a:pt x="5562129" y="1415845"/>
                  <a:pt x="5523587" y="1376441"/>
                  <a:pt x="5503135" y="1327355"/>
                </a:cubicBezTo>
                <a:lnTo>
                  <a:pt x="5429393" y="1150374"/>
                </a:lnTo>
                <a:cubicBezTo>
                  <a:pt x="5420937" y="1130080"/>
                  <a:pt x="5408826" y="1111471"/>
                  <a:pt x="5399897" y="1091381"/>
                </a:cubicBezTo>
                <a:cubicBezTo>
                  <a:pt x="5389145" y="1067189"/>
                  <a:pt x="5384275" y="1040186"/>
                  <a:pt x="5370400" y="1017639"/>
                </a:cubicBezTo>
                <a:cubicBezTo>
                  <a:pt x="5344635" y="975770"/>
                  <a:pt x="5314436" y="936515"/>
                  <a:pt x="5281910" y="899652"/>
                </a:cubicBezTo>
                <a:cubicBezTo>
                  <a:pt x="5240511" y="852733"/>
                  <a:pt x="5209107" y="784896"/>
                  <a:pt x="5149174" y="766916"/>
                </a:cubicBezTo>
                <a:cubicBezTo>
                  <a:pt x="5100013" y="752168"/>
                  <a:pt x="5050382" y="738902"/>
                  <a:pt x="5001690" y="722671"/>
                </a:cubicBezTo>
                <a:cubicBezTo>
                  <a:pt x="4976574" y="714299"/>
                  <a:pt x="4953632" y="699595"/>
                  <a:pt x="4927948" y="693174"/>
                </a:cubicBezTo>
                <a:cubicBezTo>
                  <a:pt x="4854991" y="674935"/>
                  <a:pt x="4780901" y="661292"/>
                  <a:pt x="4706722" y="648929"/>
                </a:cubicBezTo>
                <a:cubicBezTo>
                  <a:pt x="4544850" y="621951"/>
                  <a:pt x="4647873" y="638133"/>
                  <a:pt x="4397006" y="604684"/>
                </a:cubicBezTo>
                <a:cubicBezTo>
                  <a:pt x="4342929" y="609600"/>
                  <a:pt x="4286603" y="603236"/>
                  <a:pt x="4234774" y="619432"/>
                </a:cubicBezTo>
                <a:cubicBezTo>
                  <a:pt x="4204728" y="628821"/>
                  <a:pt x="4184722" y="657697"/>
                  <a:pt x="4161032" y="678426"/>
                </a:cubicBezTo>
                <a:cubicBezTo>
                  <a:pt x="4117097" y="716870"/>
                  <a:pt x="4079589" y="767308"/>
                  <a:pt x="4043045" y="811161"/>
                </a:cubicBezTo>
                <a:cubicBezTo>
                  <a:pt x="4031993" y="888527"/>
                  <a:pt x="4027195" y="927833"/>
                  <a:pt x="4013548" y="1002890"/>
                </a:cubicBezTo>
                <a:cubicBezTo>
                  <a:pt x="4009064" y="1027553"/>
                  <a:pt x="4007367" y="1053074"/>
                  <a:pt x="3998800" y="1076632"/>
                </a:cubicBezTo>
                <a:cubicBezTo>
                  <a:pt x="3987530" y="1107625"/>
                  <a:pt x="3970347" y="1136171"/>
                  <a:pt x="3954555" y="1165123"/>
                </a:cubicBezTo>
                <a:cubicBezTo>
                  <a:pt x="3940828" y="1190289"/>
                  <a:pt x="3930580" y="1218595"/>
                  <a:pt x="3910310" y="1238865"/>
                </a:cubicBezTo>
                <a:cubicBezTo>
                  <a:pt x="3875480" y="1273695"/>
                  <a:pt x="3835430" y="1283489"/>
                  <a:pt x="3792322" y="1297858"/>
                </a:cubicBezTo>
                <a:cubicBezTo>
                  <a:pt x="3649754" y="1288026"/>
                  <a:pt x="3506422" y="1286086"/>
                  <a:pt x="3364619" y="1268361"/>
                </a:cubicBezTo>
                <a:cubicBezTo>
                  <a:pt x="3094220" y="1234561"/>
                  <a:pt x="3306140" y="1209469"/>
                  <a:pt x="3010658" y="1150374"/>
                </a:cubicBezTo>
                <a:lnTo>
                  <a:pt x="2936916" y="1135626"/>
                </a:lnTo>
                <a:cubicBezTo>
                  <a:pt x="2917251" y="1115961"/>
                  <a:pt x="2896020" y="1097747"/>
                  <a:pt x="2877922" y="1076632"/>
                </a:cubicBezTo>
                <a:cubicBezTo>
                  <a:pt x="2866387" y="1063174"/>
                  <a:pt x="2859061" y="1046567"/>
                  <a:pt x="2848426" y="1032387"/>
                </a:cubicBezTo>
                <a:cubicBezTo>
                  <a:pt x="2829539" y="1007204"/>
                  <a:pt x="2809097" y="983226"/>
                  <a:pt x="2789432" y="958645"/>
                </a:cubicBezTo>
                <a:cubicBezTo>
                  <a:pt x="2780584" y="932102"/>
                  <a:pt x="2762404" y="881328"/>
                  <a:pt x="2759935" y="855406"/>
                </a:cubicBezTo>
                <a:cubicBezTo>
                  <a:pt x="2751998" y="772065"/>
                  <a:pt x="2766493" y="685646"/>
                  <a:pt x="2745187" y="604684"/>
                </a:cubicBezTo>
                <a:cubicBezTo>
                  <a:pt x="2739592" y="583422"/>
                  <a:pt x="2704084" y="587966"/>
                  <a:pt x="2686193" y="575187"/>
                </a:cubicBezTo>
                <a:cubicBezTo>
                  <a:pt x="2591568" y="507598"/>
                  <a:pt x="2697214" y="544758"/>
                  <a:pt x="2582955" y="516194"/>
                </a:cubicBezTo>
                <a:cubicBezTo>
                  <a:pt x="2540751" y="495092"/>
                  <a:pt x="2523114" y="482798"/>
                  <a:pt x="2479716" y="471948"/>
                </a:cubicBezTo>
                <a:cubicBezTo>
                  <a:pt x="2392644" y="450180"/>
                  <a:pt x="2344475" y="451609"/>
                  <a:pt x="2243742" y="442452"/>
                </a:cubicBezTo>
                <a:cubicBezTo>
                  <a:pt x="2170000" y="447368"/>
                  <a:pt x="2093419" y="436346"/>
                  <a:pt x="2022516" y="457200"/>
                </a:cubicBezTo>
                <a:cubicBezTo>
                  <a:pt x="2001424" y="463404"/>
                  <a:pt x="2003927" y="497105"/>
                  <a:pt x="1993019" y="516194"/>
                </a:cubicBezTo>
                <a:cubicBezTo>
                  <a:pt x="1965642" y="564104"/>
                  <a:pt x="1959947" y="564014"/>
                  <a:pt x="1919277" y="604684"/>
                </a:cubicBezTo>
                <a:cubicBezTo>
                  <a:pt x="1858937" y="785709"/>
                  <a:pt x="1925858" y="606271"/>
                  <a:pt x="1845535" y="766916"/>
                </a:cubicBezTo>
                <a:cubicBezTo>
                  <a:pt x="1838583" y="780821"/>
                  <a:pt x="1838500" y="797663"/>
                  <a:pt x="1830787" y="811161"/>
                </a:cubicBezTo>
                <a:cubicBezTo>
                  <a:pt x="1812990" y="842307"/>
                  <a:pt x="1755124" y="909451"/>
                  <a:pt x="1727548" y="929148"/>
                </a:cubicBezTo>
                <a:cubicBezTo>
                  <a:pt x="1716153" y="937288"/>
                  <a:pt x="1630483" y="957102"/>
                  <a:pt x="1624310" y="958645"/>
                </a:cubicBezTo>
                <a:cubicBezTo>
                  <a:pt x="1560400" y="953729"/>
                  <a:pt x="1495704" y="955036"/>
                  <a:pt x="1432581" y="943897"/>
                </a:cubicBezTo>
                <a:cubicBezTo>
                  <a:pt x="1391791" y="936699"/>
                  <a:pt x="1354165" y="899943"/>
                  <a:pt x="1329342" y="870155"/>
                </a:cubicBezTo>
                <a:cubicBezTo>
                  <a:pt x="1317994" y="856538"/>
                  <a:pt x="1312379" y="838444"/>
                  <a:pt x="1299845" y="825910"/>
                </a:cubicBezTo>
                <a:cubicBezTo>
                  <a:pt x="1287311" y="813376"/>
                  <a:pt x="1269217" y="807761"/>
                  <a:pt x="1255600" y="796413"/>
                </a:cubicBezTo>
                <a:cubicBezTo>
                  <a:pt x="1239577" y="783060"/>
                  <a:pt x="1226103" y="766916"/>
                  <a:pt x="1211355" y="752168"/>
                </a:cubicBezTo>
                <a:cubicBezTo>
                  <a:pt x="1190643" y="669322"/>
                  <a:pt x="1183751" y="670854"/>
                  <a:pt x="1211355" y="560439"/>
                </a:cubicBezTo>
                <a:cubicBezTo>
                  <a:pt x="1215654" y="543243"/>
                  <a:pt x="1232925" y="532048"/>
                  <a:pt x="1240852" y="516194"/>
                </a:cubicBezTo>
                <a:cubicBezTo>
                  <a:pt x="1252691" y="492515"/>
                  <a:pt x="1258509" y="466131"/>
                  <a:pt x="1270348" y="442452"/>
                </a:cubicBezTo>
                <a:cubicBezTo>
                  <a:pt x="1278275" y="426598"/>
                  <a:pt x="1291051" y="413596"/>
                  <a:pt x="1299845" y="398206"/>
                </a:cubicBezTo>
                <a:cubicBezTo>
                  <a:pt x="1329006" y="347175"/>
                  <a:pt x="1327544" y="344608"/>
                  <a:pt x="1344090" y="294968"/>
                </a:cubicBezTo>
                <a:cubicBezTo>
                  <a:pt x="1339174" y="231058"/>
                  <a:pt x="1345858" y="165173"/>
                  <a:pt x="1329342" y="103239"/>
                </a:cubicBezTo>
                <a:cubicBezTo>
                  <a:pt x="1324775" y="86112"/>
                  <a:pt x="1298714" y="85090"/>
                  <a:pt x="1285097" y="73742"/>
                </a:cubicBezTo>
                <a:cubicBezTo>
                  <a:pt x="1269074" y="60389"/>
                  <a:pt x="1259507" y="38825"/>
                  <a:pt x="1240852" y="29497"/>
                </a:cubicBezTo>
                <a:cubicBezTo>
                  <a:pt x="1218431" y="18286"/>
                  <a:pt x="1191429" y="20828"/>
                  <a:pt x="1167110" y="14748"/>
                </a:cubicBezTo>
                <a:cubicBezTo>
                  <a:pt x="1152028" y="10977"/>
                  <a:pt x="1137613" y="4916"/>
                  <a:pt x="1122864" y="0"/>
                </a:cubicBezTo>
                <a:cubicBezTo>
                  <a:pt x="1088451" y="4916"/>
                  <a:pt x="1054231" y="11452"/>
                  <a:pt x="1019626" y="14748"/>
                </a:cubicBezTo>
                <a:cubicBezTo>
                  <a:pt x="775444" y="38004"/>
                  <a:pt x="883610" y="6010"/>
                  <a:pt x="768903" y="44245"/>
                </a:cubicBezTo>
                <a:cubicBezTo>
                  <a:pt x="699591" y="113557"/>
                  <a:pt x="736226" y="71137"/>
                  <a:pt x="665664" y="176981"/>
                </a:cubicBezTo>
                <a:lnTo>
                  <a:pt x="636168" y="221226"/>
                </a:lnTo>
                <a:cubicBezTo>
                  <a:pt x="631252" y="240890"/>
                  <a:pt x="621419" y="259949"/>
                  <a:pt x="621419" y="280219"/>
                </a:cubicBezTo>
                <a:cubicBezTo>
                  <a:pt x="621419" y="484552"/>
                  <a:pt x="614347" y="450728"/>
                  <a:pt x="650916" y="560439"/>
                </a:cubicBezTo>
                <a:cubicBezTo>
                  <a:pt x="646000" y="639097"/>
                  <a:pt x="648460" y="718566"/>
                  <a:pt x="636168" y="796413"/>
                </a:cubicBezTo>
                <a:cubicBezTo>
                  <a:pt x="633404" y="813921"/>
                  <a:pt x="621419" y="830826"/>
                  <a:pt x="606671" y="840658"/>
                </a:cubicBezTo>
                <a:cubicBezTo>
                  <a:pt x="589805" y="851902"/>
                  <a:pt x="567790" y="852892"/>
                  <a:pt x="547677" y="855406"/>
                </a:cubicBezTo>
                <a:cubicBezTo>
                  <a:pt x="528165" y="857845"/>
                  <a:pt x="508348" y="855406"/>
                  <a:pt x="488684" y="855406"/>
                </a:cubicBezTo>
              </a:path>
            </a:pathLst>
          </a:custGeom>
          <a:blipFill>
            <a:blip r:embed="rId2" cstate="print"/>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48600" y="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rot="557282">
            <a:off x="228601" y="2967334"/>
            <a:ext cx="6205450" cy="1147465"/>
          </a:xfrm>
          <a:prstGeom prst="rect">
            <a:avLst/>
          </a:prstGeom>
          <a:noFill/>
        </p:spPr>
        <p:txBody>
          <a:bodyPr wrap="none" lIns="91440" tIns="45720" rIns="91440" bIns="45720">
            <a:prstTxWarp prst="textArchDown">
              <a:avLst/>
            </a:prstTxWarp>
            <a:spAutoFit/>
          </a:bodyPr>
          <a:lstStyle/>
          <a:p>
            <a:pPr algn="ctr"/>
            <a:r>
              <a:rPr lang="en-US" sz="9600"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Cytoplasm</a:t>
            </a:r>
            <a:endParaRPr lang="en-US" sz="9600"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6" name="Rectangle 5"/>
          <p:cNvSpPr/>
          <p:nvPr/>
        </p:nvSpPr>
        <p:spPr>
          <a:xfrm>
            <a:off x="304800" y="5715000"/>
            <a:ext cx="6686447"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2844733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304800"/>
            <a:ext cx="8229600" cy="6202363"/>
          </a:xfrm>
        </p:spPr>
        <p:txBody>
          <a:bodyPr/>
          <a:lstStyle/>
          <a:p>
            <a:pPr eaLnBrk="1" hangingPunct="1"/>
            <a:r>
              <a:rPr lang="en-US" dirty="0" smtClean="0"/>
              <a:t>Name this cellular organelle?</a:t>
            </a:r>
          </a:p>
          <a:p>
            <a:pPr eaLnBrk="1" hangingPunct="1"/>
            <a:endParaRPr lang="en-US" dirty="0" smtClean="0"/>
          </a:p>
        </p:txBody>
      </p:sp>
      <p:pic>
        <p:nvPicPr>
          <p:cNvPr id="62467" name="Picture 5" descr="Pleurotaeniumehrenbergi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10600" cy="5572125"/>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6701062" name="Line 6"/>
          <p:cNvSpPr>
            <a:spLocks noChangeShapeType="1"/>
          </p:cNvSpPr>
          <p:nvPr/>
        </p:nvSpPr>
        <p:spPr bwMode="auto">
          <a:xfrm>
            <a:off x="1600200" y="1447800"/>
            <a:ext cx="1295400" cy="1828800"/>
          </a:xfrm>
          <a:prstGeom prst="line">
            <a:avLst/>
          </a:prstGeom>
          <a:noFill/>
          <a:ln w="76200">
            <a:solidFill>
              <a:schemeClr val="bg1"/>
            </a:solidFill>
            <a:round/>
            <a:headEnd/>
            <a:tailEnd type="triangle" w="med" len="med"/>
          </a:ln>
          <a:effectLst/>
        </p:spPr>
        <p:txBody>
          <a:bodyPr/>
          <a:lstStyle/>
          <a:p>
            <a:pPr>
              <a:defRPr/>
            </a:pPr>
            <a:endParaRPr lang="en-US"/>
          </a:p>
        </p:txBody>
      </p:sp>
      <p:cxnSp>
        <p:nvCxnSpPr>
          <p:cNvPr id="6" name="Straight Arrow Connector 5"/>
          <p:cNvCxnSpPr>
            <a:stCxn id="6701062" idx="0"/>
          </p:cNvCxnSpPr>
          <p:nvPr/>
        </p:nvCxnSpPr>
        <p:spPr>
          <a:xfrm>
            <a:off x="1600200" y="1447800"/>
            <a:ext cx="1371600" cy="1905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921815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304800"/>
            <a:ext cx="8229600" cy="6202363"/>
          </a:xfrm>
        </p:spPr>
        <p:txBody>
          <a:bodyPr/>
          <a:lstStyle/>
          <a:p>
            <a:pPr eaLnBrk="1" hangingPunct="1"/>
            <a:r>
              <a:rPr lang="en-US" dirty="0" smtClean="0"/>
              <a:t>Name this cellular organelle?</a:t>
            </a:r>
          </a:p>
          <a:p>
            <a:pPr eaLnBrk="1" hangingPunct="1"/>
            <a:endParaRPr lang="en-US" dirty="0" smtClean="0"/>
          </a:p>
        </p:txBody>
      </p:sp>
      <p:pic>
        <p:nvPicPr>
          <p:cNvPr id="62467" name="Picture 5" descr="Pleurotaeniumehrenbergi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10600" cy="5572125"/>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6701062" name="Line 6"/>
          <p:cNvSpPr>
            <a:spLocks noChangeShapeType="1"/>
          </p:cNvSpPr>
          <p:nvPr/>
        </p:nvSpPr>
        <p:spPr bwMode="auto">
          <a:xfrm>
            <a:off x="1600200" y="1447800"/>
            <a:ext cx="1295400" cy="1828800"/>
          </a:xfrm>
          <a:prstGeom prst="line">
            <a:avLst/>
          </a:prstGeom>
          <a:noFill/>
          <a:ln w="76200">
            <a:solidFill>
              <a:schemeClr val="bg1"/>
            </a:solidFill>
            <a:round/>
            <a:headEnd/>
            <a:tailEnd type="triangle" w="med" len="med"/>
          </a:ln>
          <a:effectLst/>
        </p:spPr>
        <p:txBody>
          <a:bodyPr/>
          <a:lstStyle/>
          <a:p>
            <a:pPr>
              <a:defRPr/>
            </a:pPr>
            <a:endParaRPr lang="en-US"/>
          </a:p>
        </p:txBody>
      </p:sp>
      <p:cxnSp>
        <p:nvCxnSpPr>
          <p:cNvPr id="6" name="Straight Arrow Connector 5"/>
          <p:cNvCxnSpPr>
            <a:stCxn id="6701062" idx="0"/>
          </p:cNvCxnSpPr>
          <p:nvPr/>
        </p:nvCxnSpPr>
        <p:spPr>
          <a:xfrm>
            <a:off x="1600200" y="1447800"/>
            <a:ext cx="1371600" cy="1905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5562600"/>
            <a:ext cx="6686447"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
        <p:nvSpPr>
          <p:cNvPr id="9" name="Rectangle 8"/>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912595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304800"/>
            <a:ext cx="8229600" cy="6202363"/>
          </a:xfrm>
        </p:spPr>
        <p:txBody>
          <a:bodyPr/>
          <a:lstStyle/>
          <a:p>
            <a:pPr eaLnBrk="1" hangingPunct="1"/>
            <a:r>
              <a:rPr lang="en-US" dirty="0" smtClean="0"/>
              <a:t>Name this cellular organelle?</a:t>
            </a:r>
          </a:p>
          <a:p>
            <a:pPr eaLnBrk="1" hangingPunct="1"/>
            <a:endParaRPr lang="en-US" dirty="0" smtClean="0"/>
          </a:p>
        </p:txBody>
      </p:sp>
      <p:pic>
        <p:nvPicPr>
          <p:cNvPr id="62467" name="Picture 5" descr="Pleurotaeniumehrenbergi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10600" cy="5572125"/>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6701062" name="Line 6"/>
          <p:cNvSpPr>
            <a:spLocks noChangeShapeType="1"/>
          </p:cNvSpPr>
          <p:nvPr/>
        </p:nvSpPr>
        <p:spPr bwMode="auto">
          <a:xfrm>
            <a:off x="1600200" y="1447800"/>
            <a:ext cx="1295400" cy="1828800"/>
          </a:xfrm>
          <a:prstGeom prst="line">
            <a:avLst/>
          </a:prstGeom>
          <a:noFill/>
          <a:ln w="76200">
            <a:solidFill>
              <a:schemeClr val="bg1"/>
            </a:solidFill>
            <a:round/>
            <a:headEnd/>
            <a:tailEnd type="triangle" w="med" len="med"/>
          </a:ln>
          <a:effectLst/>
        </p:spPr>
        <p:txBody>
          <a:bodyPr/>
          <a:lstStyle/>
          <a:p>
            <a:pPr>
              <a:defRPr/>
            </a:pPr>
            <a:endParaRPr lang="en-US"/>
          </a:p>
        </p:txBody>
      </p:sp>
      <p:cxnSp>
        <p:nvCxnSpPr>
          <p:cNvPr id="6" name="Straight Arrow Connector 5"/>
          <p:cNvCxnSpPr>
            <a:stCxn id="6701062" idx="0"/>
          </p:cNvCxnSpPr>
          <p:nvPr/>
        </p:nvCxnSpPr>
        <p:spPr>
          <a:xfrm>
            <a:off x="1600200" y="1447800"/>
            <a:ext cx="1371600" cy="1905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5562600"/>
            <a:ext cx="6686447"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
        <p:nvSpPr>
          <p:cNvPr id="8" name="Rectangle 7"/>
          <p:cNvSpPr/>
          <p:nvPr/>
        </p:nvSpPr>
        <p:spPr>
          <a:xfrm>
            <a:off x="914400" y="3505200"/>
            <a:ext cx="7205434" cy="1569660"/>
          </a:xfrm>
          <a:prstGeom prst="rect">
            <a:avLst/>
          </a:prstGeom>
          <a:noFill/>
        </p:spPr>
        <p:txBody>
          <a:bodyPr wrap="none" lIns="91440" tIns="45720" rIns="91440" bIns="45720">
            <a:spAutoFit/>
          </a:bodyPr>
          <a:lstStyle/>
          <a:p>
            <a:pPr algn="ctr"/>
            <a:r>
              <a:rPr lang="en-US" sz="9600" b="1" dirty="0" smtClean="0">
                <a:ln w="17780" cmpd="sng">
                  <a:solidFill>
                    <a:sysClr val="windowText" lastClr="000000"/>
                  </a:solidFill>
                  <a:prstDash val="solid"/>
                  <a:miter lim="800000"/>
                </a:ln>
                <a:solidFill>
                  <a:srgbClr val="CCFF99"/>
                </a:solidFill>
                <a:effectLst>
                  <a:outerShdw blurRad="50800" algn="tl" rotWithShape="0">
                    <a:srgbClr val="000000"/>
                  </a:outerShdw>
                </a:effectLst>
              </a:rPr>
              <a:t>CELL WALL</a:t>
            </a:r>
            <a:endParaRPr lang="en-US" sz="9600" b="1" cap="none" spc="0" dirty="0">
              <a:ln w="17780" cmpd="sng">
                <a:solidFill>
                  <a:sysClr val="windowText" lastClr="000000"/>
                </a:solidFill>
                <a:prstDash val="solid"/>
                <a:miter lim="800000"/>
              </a:ln>
              <a:solidFill>
                <a:srgbClr val="CCFF99"/>
              </a:solidFill>
              <a:effectLst>
                <a:outerShdw blurRad="50800" algn="tl" rotWithShape="0">
                  <a:srgbClr val="000000"/>
                </a:outerShdw>
              </a:effectLst>
            </a:endParaRPr>
          </a:p>
        </p:txBody>
      </p:sp>
      <p:sp>
        <p:nvSpPr>
          <p:cNvPr id="9" name="Rectangle 8"/>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9646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152400"/>
            <a:ext cx="8686800" cy="5791200"/>
          </a:xfrm>
        </p:spPr>
        <p:txBody>
          <a:bodyPr/>
          <a:lstStyle/>
          <a:p>
            <a:pPr eaLnBrk="1" hangingPunct="1"/>
            <a:r>
              <a:rPr lang="en-US" dirty="0" smtClean="0">
                <a:solidFill>
                  <a:srgbClr val="FF00FF"/>
                </a:solidFill>
              </a:rPr>
              <a:t>Which letter represents the shape of a typical cell?  Why in two words?</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09600" y="2362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19200" y="3810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524000" y="54102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792480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plants, bacteria,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4" name="Rounded Rectangle 13"/>
          <p:cNvSpPr/>
          <p:nvPr/>
        </p:nvSpPr>
        <p:spPr>
          <a:xfrm>
            <a:off x="2819400" y="838200"/>
            <a:ext cx="762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038600" y="838200"/>
            <a:ext cx="9906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41846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plants, bacteria,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4" name="Rounded Rectangle 13"/>
          <p:cNvSpPr/>
          <p:nvPr/>
        </p:nvSpPr>
        <p:spPr>
          <a:xfrm>
            <a:off x="2819400" y="838200"/>
            <a:ext cx="762000" cy="457200"/>
          </a:xfrm>
          <a:prstGeom prst="roundRect">
            <a:avLst/>
          </a:prstGeom>
          <a:solidFill>
            <a:schemeClr val="bg2">
              <a:lumMod val="50000"/>
            </a:schemeClr>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038600" y="838200"/>
            <a:ext cx="9906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71130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CCFF99"/>
                </a:solidFill>
              </a:rPr>
              <a:t>bacteria,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5" name="Rounded Rectangle 14"/>
          <p:cNvSpPr/>
          <p:nvPr/>
        </p:nvSpPr>
        <p:spPr>
          <a:xfrm>
            <a:off x="4038600" y="838200"/>
            <a:ext cx="9906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348222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CCFF99"/>
                </a:solidFill>
              </a:rPr>
              <a:t>bacteria,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5" name="Rounded Rectangle 14"/>
          <p:cNvSpPr/>
          <p:nvPr/>
        </p:nvSpPr>
        <p:spPr>
          <a:xfrm>
            <a:off x="4038600" y="838200"/>
            <a:ext cx="990600" cy="457200"/>
          </a:xfrm>
          <a:prstGeom prst="roundRect">
            <a:avLst/>
          </a:prstGeom>
          <a:solidFill>
            <a:schemeClr val="bg2">
              <a:lumMod val="5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920545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6" name="Rounded Rectangle 15"/>
          <p:cNvSpPr/>
          <p:nvPr/>
        </p:nvSpPr>
        <p:spPr>
          <a:xfrm>
            <a:off x="2514600" y="1447800"/>
            <a:ext cx="9144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Tree>
    <p:extLst>
      <p:ext uri="{BB962C8B-B14F-4D97-AF65-F5344CB8AC3E}">
        <p14:creationId xmlns:p14="http://schemas.microsoft.com/office/powerpoint/2010/main" val="8930542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cellulose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6699FF"/>
            </a:solidFill>
            <a:miter lim="800000"/>
            <a:headEnd/>
            <a:tailEnd/>
          </a:ln>
        </p:spPr>
      </p:pic>
      <p:sp>
        <p:nvSpPr>
          <p:cNvPr id="16" name="Rounded Rectangle 15"/>
          <p:cNvSpPr/>
          <p:nvPr/>
        </p:nvSpPr>
        <p:spPr>
          <a:xfrm>
            <a:off x="2514600" y="1447800"/>
            <a:ext cx="914400" cy="457200"/>
          </a:xfrm>
          <a:prstGeom prst="roundRect">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Tree>
    <p:extLst>
      <p:ext uri="{BB962C8B-B14F-4D97-AF65-F5344CB8AC3E}">
        <p14:creationId xmlns:p14="http://schemas.microsoft.com/office/powerpoint/2010/main" val="79719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a:t>
            </a:r>
            <a:r>
              <a:rPr lang="en-US" dirty="0" smtClean="0">
                <a:solidFill>
                  <a:srgbClr val="FFFF00"/>
                </a:solidFill>
              </a:rPr>
              <a:t>cellulose</a:t>
            </a:r>
            <a:r>
              <a:rPr lang="en-US" dirty="0" smtClean="0">
                <a:solidFill>
                  <a:srgbClr val="00B0F0"/>
                </a:solidFill>
              </a:rPr>
              <a:t>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FFFF00"/>
            </a:solidFill>
            <a:miter lim="800000"/>
            <a:headEnd/>
            <a:tailEnd/>
          </a:ln>
        </p:spPr>
      </p:pic>
      <p:sp>
        <p:nvSpPr>
          <p:cNvPr id="17" name="Rounded Rectangle 16"/>
          <p:cNvSpPr/>
          <p:nvPr/>
        </p:nvSpPr>
        <p:spPr>
          <a:xfrm>
            <a:off x="1143000" y="1981200"/>
            <a:ext cx="12192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Tree>
    <p:extLst>
      <p:ext uri="{BB962C8B-B14F-4D97-AF65-F5344CB8AC3E}">
        <p14:creationId xmlns:p14="http://schemas.microsoft.com/office/powerpoint/2010/main" val="688478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a:t>
            </a:r>
            <a:r>
              <a:rPr lang="en-US" dirty="0" smtClean="0">
                <a:solidFill>
                  <a:srgbClr val="FFFF00"/>
                </a:solidFill>
              </a:rPr>
              <a:t>cellulose</a:t>
            </a:r>
            <a:r>
              <a:rPr lang="en-US" dirty="0" smtClean="0">
                <a:solidFill>
                  <a:srgbClr val="00B0F0"/>
                </a:solidFill>
              </a:rPr>
              <a:t> sugar (permeable)</a:t>
            </a:r>
            <a:endParaRPr lang="en-US" sz="2400" dirty="0" smtClean="0">
              <a:solidFill>
                <a:srgbClr val="00B0F0"/>
              </a:solidFill>
            </a:endParaRPr>
          </a:p>
          <a:p>
            <a:pPr lvl="0"/>
            <a:r>
              <a:rPr lang="en-US" dirty="0" smtClean="0">
                <a:solidFill>
                  <a:srgbClr val="996633"/>
                </a:solidFill>
              </a:rPr>
              <a:t>  Supports and protects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FFFF00"/>
            </a:solidFill>
            <a:miter lim="800000"/>
            <a:headEnd/>
            <a:tailEnd/>
          </a:ln>
        </p:spPr>
      </p:pic>
      <p:sp>
        <p:nvSpPr>
          <p:cNvPr id="17" name="Rounded Rectangle 16"/>
          <p:cNvSpPr/>
          <p:nvPr/>
        </p:nvSpPr>
        <p:spPr>
          <a:xfrm>
            <a:off x="1143000" y="1981200"/>
            <a:ext cx="1219200" cy="457200"/>
          </a:xfrm>
          <a:prstGeom prst="roundRect">
            <a:avLst/>
          </a:prstGeom>
          <a:solidFill>
            <a:schemeClr val="bg2">
              <a:lumMod val="5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52800" y="1981200"/>
            <a:ext cx="1143000" cy="457200"/>
          </a:xfrm>
          <a:prstGeom prst="roundRect">
            <a:avLst/>
          </a:prstGeom>
          <a:solidFill>
            <a:schemeClr val="bg2">
              <a:lumMod val="5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Tree>
    <p:extLst>
      <p:ext uri="{BB962C8B-B14F-4D97-AF65-F5344CB8AC3E}">
        <p14:creationId xmlns:p14="http://schemas.microsoft.com/office/powerpoint/2010/main" val="12627790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a:t>
            </a:r>
            <a:r>
              <a:rPr lang="en-US" dirty="0" smtClean="0">
                <a:solidFill>
                  <a:srgbClr val="FFFF00"/>
                </a:solidFill>
              </a:rPr>
              <a:t>cellulose</a:t>
            </a:r>
            <a:r>
              <a:rPr lang="en-US" dirty="0" smtClean="0">
                <a:solidFill>
                  <a:srgbClr val="00B0F0"/>
                </a:solidFill>
              </a:rPr>
              <a:t> sugar (permeable)</a:t>
            </a:r>
            <a:endParaRPr lang="en-US" sz="2400" dirty="0" smtClean="0">
              <a:solidFill>
                <a:srgbClr val="00B0F0"/>
              </a:solidFill>
            </a:endParaRPr>
          </a:p>
          <a:p>
            <a:pPr lvl="0"/>
            <a:r>
              <a:rPr lang="en-US" dirty="0" smtClean="0">
                <a:solidFill>
                  <a:srgbClr val="996633"/>
                </a:solidFill>
              </a:rPr>
              <a:t>  </a:t>
            </a:r>
            <a:r>
              <a:rPr lang="en-US" dirty="0" smtClean="0">
                <a:solidFill>
                  <a:srgbClr val="FFC000"/>
                </a:solidFill>
              </a:rPr>
              <a:t>Supports</a:t>
            </a:r>
            <a:r>
              <a:rPr lang="en-US" dirty="0" smtClean="0">
                <a:solidFill>
                  <a:srgbClr val="996633"/>
                </a:solidFill>
              </a:rPr>
              <a:t> and </a:t>
            </a:r>
            <a:r>
              <a:rPr lang="en-US" dirty="0" smtClean="0">
                <a:solidFill>
                  <a:srgbClr val="FFC000"/>
                </a:solidFill>
              </a:rPr>
              <a:t>protects</a:t>
            </a:r>
            <a:r>
              <a:rPr lang="en-US" dirty="0" smtClean="0">
                <a:solidFill>
                  <a:srgbClr val="996633"/>
                </a:solidFill>
              </a:rPr>
              <a:t>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FFFF00"/>
            </a:solidFill>
            <a:miter lim="800000"/>
            <a:headEnd/>
            <a:tailEnd/>
          </a:ln>
        </p:spPr>
      </p:pic>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Tree>
    <p:extLst>
      <p:ext uri="{BB962C8B-B14F-4D97-AF65-F5344CB8AC3E}">
        <p14:creationId xmlns:p14="http://schemas.microsoft.com/office/powerpoint/2010/main" val="25396096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1" name="Rectangle 3"/>
          <p:cNvSpPr>
            <a:spLocks noGrp="1" noChangeArrowheads="1"/>
          </p:cNvSpPr>
          <p:nvPr>
            <p:ph type="body" sz="half" idx="4294967295"/>
          </p:nvPr>
        </p:nvSpPr>
        <p:spPr>
          <a:xfrm>
            <a:off x="304800" y="152400"/>
            <a:ext cx="7315200" cy="5902325"/>
          </a:xfrm>
        </p:spPr>
        <p:txBody>
          <a:bodyPr/>
          <a:lstStyle/>
          <a:p>
            <a:pPr eaLnBrk="1" hangingPunct="1">
              <a:defRPr/>
            </a:pPr>
            <a:r>
              <a:rPr lang="en-US" dirty="0" smtClean="0"/>
              <a:t>Cell Walls… (1 point each)</a:t>
            </a:r>
          </a:p>
          <a:p>
            <a:pPr lvl="0"/>
            <a:r>
              <a:rPr lang="en-US" dirty="0" smtClean="0"/>
              <a:t>  </a:t>
            </a:r>
            <a:r>
              <a:rPr lang="en-US" dirty="0" smtClean="0">
                <a:solidFill>
                  <a:srgbClr val="CCFF99"/>
                </a:solidFill>
              </a:rPr>
              <a:t>Found in </a:t>
            </a:r>
            <a:r>
              <a:rPr lang="en-US" dirty="0" smtClean="0">
                <a:solidFill>
                  <a:srgbClr val="66FF33"/>
                </a:solidFill>
              </a:rPr>
              <a:t>plants, </a:t>
            </a:r>
            <a:r>
              <a:rPr lang="en-US" dirty="0" smtClean="0">
                <a:solidFill>
                  <a:srgbClr val="FF00FF"/>
                </a:solidFill>
              </a:rPr>
              <a:t>bacteria,</a:t>
            </a:r>
            <a:r>
              <a:rPr lang="en-US" dirty="0" smtClean="0">
                <a:solidFill>
                  <a:srgbClr val="CCFF99"/>
                </a:solidFill>
              </a:rPr>
              <a:t> and fungi</a:t>
            </a:r>
            <a:endParaRPr lang="en-US" sz="2400" dirty="0" smtClean="0">
              <a:solidFill>
                <a:srgbClr val="CCFF99"/>
              </a:solidFill>
            </a:endParaRPr>
          </a:p>
          <a:p>
            <a:pPr lvl="0"/>
            <a:r>
              <a:rPr lang="en-US" dirty="0" smtClean="0"/>
              <a:t>  </a:t>
            </a:r>
            <a:r>
              <a:rPr lang="en-US" dirty="0" smtClean="0">
                <a:solidFill>
                  <a:srgbClr val="00B0F0"/>
                </a:solidFill>
              </a:rPr>
              <a:t>Made of </a:t>
            </a:r>
            <a:r>
              <a:rPr lang="en-US" dirty="0" smtClean="0">
                <a:solidFill>
                  <a:srgbClr val="FFFF00"/>
                </a:solidFill>
              </a:rPr>
              <a:t>cellulose</a:t>
            </a:r>
            <a:r>
              <a:rPr lang="en-US" dirty="0" smtClean="0">
                <a:solidFill>
                  <a:srgbClr val="00B0F0"/>
                </a:solidFill>
              </a:rPr>
              <a:t> sugar (permeable)</a:t>
            </a:r>
            <a:endParaRPr lang="en-US" sz="2400" dirty="0" smtClean="0">
              <a:solidFill>
                <a:srgbClr val="00B0F0"/>
              </a:solidFill>
            </a:endParaRPr>
          </a:p>
          <a:p>
            <a:pPr lvl="0"/>
            <a:r>
              <a:rPr lang="en-US" dirty="0" smtClean="0">
                <a:solidFill>
                  <a:srgbClr val="996633"/>
                </a:solidFill>
              </a:rPr>
              <a:t>  </a:t>
            </a:r>
            <a:r>
              <a:rPr lang="en-US" dirty="0" smtClean="0">
                <a:solidFill>
                  <a:srgbClr val="FFC000"/>
                </a:solidFill>
              </a:rPr>
              <a:t>Supports</a:t>
            </a:r>
            <a:r>
              <a:rPr lang="en-US" dirty="0" smtClean="0">
                <a:solidFill>
                  <a:srgbClr val="996633"/>
                </a:solidFill>
              </a:rPr>
              <a:t> and </a:t>
            </a:r>
            <a:r>
              <a:rPr lang="en-US" dirty="0" smtClean="0">
                <a:solidFill>
                  <a:srgbClr val="FFC000"/>
                </a:solidFill>
              </a:rPr>
              <a:t>protects</a:t>
            </a:r>
            <a:r>
              <a:rPr lang="en-US" dirty="0" smtClean="0">
                <a:solidFill>
                  <a:srgbClr val="996633"/>
                </a:solidFill>
              </a:rPr>
              <a:t> plants</a:t>
            </a:r>
            <a:endParaRPr lang="en-US" sz="2400" dirty="0" smtClean="0">
              <a:solidFill>
                <a:srgbClr val="996633"/>
              </a:solidFill>
            </a:endParaRPr>
          </a:p>
          <a:p>
            <a:pPr lvl="1" eaLnBrk="1" hangingPunct="1">
              <a:defRPr/>
            </a:pPr>
            <a:endParaRPr lang="en-US" sz="2400" dirty="0" smtClean="0"/>
          </a:p>
          <a:p>
            <a:pPr eaLnBrk="1" hangingPunct="1">
              <a:defRPr/>
            </a:pPr>
            <a:endParaRPr lang="en-US" sz="2800" dirty="0" smtClean="0"/>
          </a:p>
        </p:txBody>
      </p:sp>
      <p:pic>
        <p:nvPicPr>
          <p:cNvPr id="73732" name="Picture 7" descr="The image “http://botit.botany.wisc.edu/toms_fungi/images/redwood.jpg” cannot be displayed, because it contains erro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733800" y="2590801"/>
            <a:ext cx="5029200" cy="3962400"/>
          </a:xfrm>
          <a:noFill/>
          <a:ln w="76200">
            <a:solidFill>
              <a:srgbClr val="996633"/>
            </a:solidFill>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73734" name="WordArt 24" descr="Light downward diagonal"/>
          <p:cNvSpPr>
            <a:spLocks noChangeArrowheads="1" noChangeShapeType="1" noTextEdit="1"/>
          </p:cNvSpPr>
          <p:nvPr/>
        </p:nvSpPr>
        <p:spPr bwMode="auto">
          <a:xfrm>
            <a:off x="4800600" y="10668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5" name="WordArt 24" descr="Light downward diagonal"/>
          <p:cNvSpPr>
            <a:spLocks noChangeArrowheads="1" noChangeShapeType="1" noTextEdit="1"/>
          </p:cNvSpPr>
          <p:nvPr/>
        </p:nvSpPr>
        <p:spPr bwMode="auto">
          <a:xfrm>
            <a:off x="4800600" y="19812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sp>
        <p:nvSpPr>
          <p:cNvPr id="73736" name="WordArt 24" descr="Light downward diagonal"/>
          <p:cNvSpPr>
            <a:spLocks noChangeArrowheads="1" noChangeShapeType="1" noTextEdit="1"/>
          </p:cNvSpPr>
          <p:nvPr/>
        </p:nvSpPr>
        <p:spPr bwMode="auto">
          <a:xfrm>
            <a:off x="4800600" y="2895600"/>
            <a:ext cx="762000" cy="762000"/>
          </a:xfrm>
          <a:prstGeom prst="rect">
            <a:avLst/>
          </a:prstGeom>
        </p:spPr>
        <p:txBody>
          <a:bodyPr wrap="none" fromWordArt="1">
            <a:prstTxWarp prst="textPlain">
              <a:avLst>
                <a:gd name="adj" fmla="val 50000"/>
              </a:avLst>
            </a:prstTxWarp>
          </a:bodyPr>
          <a:lstStyle/>
          <a:p>
            <a:pPr algn="ctr">
              <a:buFont typeface="Wingdings" pitchFamily="2" charset="2"/>
              <a:buNone/>
            </a:pPr>
            <a:endParaRPr lang="en-US" sz="3600" kern="10" spc="720" dirty="0">
              <a:ln w="28575">
                <a:solidFill>
                  <a:schemeClr val="bg2"/>
                </a:solidFill>
                <a:round/>
                <a:headEnd/>
                <a:tailEnd/>
              </a:ln>
              <a:pattFill prst="ltDnDiag">
                <a:fgClr>
                  <a:srgbClr val="DDDDDD"/>
                </a:fgClr>
                <a:bgClr>
                  <a:srgbClr val="FFFFFF"/>
                </a:bgClr>
              </a:pattFill>
              <a:effectLst>
                <a:outerShdw dist="45791" dir="3378596" algn="ctr" rotWithShape="0">
                  <a:srgbClr val="4D4D4D">
                    <a:alpha val="79999"/>
                  </a:srgbClr>
                </a:outerShdw>
              </a:effectLst>
              <a:latin typeface="Arial Black"/>
            </a:endParaRPr>
          </a:p>
        </p:txBody>
      </p:sp>
      <p:pic>
        <p:nvPicPr>
          <p:cNvPr id="12" name="Picture 5" descr="http://www.organicpassion.info/images/ce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048000" cy="3952875"/>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2"/>
          <p:cNvPicPr>
            <a:picLocks noChangeAspect="1" noChangeArrowheads="1"/>
          </p:cNvPicPr>
          <p:nvPr/>
        </p:nvPicPr>
        <p:blipFill>
          <a:blip r:embed="rId4" cstate="print"/>
          <a:srcRect/>
          <a:stretch>
            <a:fillRect/>
          </a:stretch>
        </p:blipFill>
        <p:spPr bwMode="auto">
          <a:xfrm rot="20383136">
            <a:off x="2791222" y="3169365"/>
            <a:ext cx="3289300" cy="2184400"/>
          </a:xfrm>
          <a:prstGeom prst="rect">
            <a:avLst/>
          </a:prstGeom>
          <a:noFill/>
          <a:ln w="57150">
            <a:solidFill>
              <a:srgbClr val="FFFF00"/>
            </a:solidFill>
            <a:miter lim="800000"/>
            <a:headEnd/>
            <a:tailEnd/>
          </a:ln>
        </p:spPr>
      </p:pic>
      <p:sp>
        <p:nvSpPr>
          <p:cNvPr id="19" name="Rectangle 18"/>
          <p:cNvSpPr/>
          <p:nvPr/>
        </p:nvSpPr>
        <p:spPr>
          <a:xfrm>
            <a:off x="79248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9090" name="Picture 2"/>
          <p:cNvPicPr>
            <a:picLocks noChangeAspect="1" noChangeArrowheads="1"/>
          </p:cNvPicPr>
          <p:nvPr/>
        </p:nvPicPr>
        <p:blipFill>
          <a:blip r:embed="rId5" cstate="print"/>
          <a:srcRect/>
          <a:stretch>
            <a:fillRect/>
          </a:stretch>
        </p:blipFill>
        <p:spPr bwMode="auto">
          <a:xfrm>
            <a:off x="2743200" y="2895600"/>
            <a:ext cx="1296286" cy="965200"/>
          </a:xfrm>
          <a:prstGeom prst="rect">
            <a:avLst/>
          </a:prstGeom>
          <a:noFill/>
          <a:ln w="38100">
            <a:solidFill>
              <a:srgbClr val="FF00FF"/>
            </a:solidFill>
            <a:miter lim="800000"/>
            <a:headEnd/>
            <a:tailEnd/>
          </a:ln>
        </p:spPr>
      </p:pic>
      <p:sp>
        <p:nvSpPr>
          <p:cNvPr id="13" name="Rounded Rectangle 12"/>
          <p:cNvSpPr/>
          <p:nvPr/>
        </p:nvSpPr>
        <p:spPr>
          <a:xfrm>
            <a:off x="2438400" y="838200"/>
            <a:ext cx="1219200"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57600" y="838200"/>
            <a:ext cx="1447800"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362200" y="1371600"/>
            <a:ext cx="1524000"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14400" y="1981200"/>
            <a:ext cx="1524000"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24200" y="1981200"/>
            <a:ext cx="1371600"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04800" y="228600"/>
            <a:ext cx="8610600" cy="5902325"/>
          </a:xfrm>
          <a:noFill/>
          <a:extLst>
            <a:ext uri="{909E8E84-426E-40DD-AFC4-6F175D3DCCD1}">
              <a14:hiddenFill xmlns:a14="http://schemas.microsoft.com/office/drawing/2010/main">
                <a:solidFill>
                  <a:srgbClr val="FFFFFF"/>
                </a:solidFill>
              </a14:hiddenFill>
            </a:ext>
          </a:extLst>
        </p:spPr>
        <p:txBody>
          <a:bodyPr/>
          <a:lstStyle/>
          <a:p>
            <a:r>
              <a:rPr lang="en-US" dirty="0" smtClean="0">
                <a:solidFill>
                  <a:srgbClr val="66FF99"/>
                </a:solidFill>
                <a:effectLst/>
              </a:rPr>
              <a:t>Thi</a:t>
            </a:r>
            <a:r>
              <a:rPr lang="en-US" dirty="0" smtClean="0">
                <a:solidFill>
                  <a:srgbClr val="66FF99"/>
                </a:solidFill>
              </a:rPr>
              <a:t>s is the r</a:t>
            </a:r>
            <a:r>
              <a:rPr lang="en-US" dirty="0" smtClean="0">
                <a:solidFill>
                  <a:srgbClr val="66FF99"/>
                </a:solidFill>
                <a:effectLst/>
              </a:rPr>
              <a:t>ich chemical fluid that helps breakdown molecules for use.</a:t>
            </a:r>
          </a:p>
          <a:p>
            <a:pPr lvl="1"/>
            <a:r>
              <a:rPr lang="en-US" sz="3200" dirty="0" smtClean="0">
                <a:solidFill>
                  <a:schemeClr val="accent1">
                    <a:lumMod val="50000"/>
                  </a:schemeClr>
                </a:solidFill>
                <a:effectLst/>
              </a:rPr>
              <a:t>Moves materials through cell (food and waste)</a:t>
            </a:r>
          </a:p>
        </p:txBody>
      </p:sp>
      <p:sp>
        <p:nvSpPr>
          <p:cNvPr id="7" name="Freeform 6"/>
          <p:cNvSpPr/>
          <p:nvPr/>
        </p:nvSpPr>
        <p:spPr>
          <a:xfrm>
            <a:off x="-916387" y="1828800"/>
            <a:ext cx="10842052" cy="5178190"/>
          </a:xfrm>
          <a:custGeom>
            <a:avLst/>
            <a:gdLst>
              <a:gd name="connsiteX0" fmla="*/ 606671 w 10842052"/>
              <a:gd name="connsiteY0" fmla="*/ 796413 h 5178190"/>
              <a:gd name="connsiteX1" fmla="*/ 164219 w 10842052"/>
              <a:gd name="connsiteY1" fmla="*/ 988142 h 5178190"/>
              <a:gd name="connsiteX2" fmla="*/ 90477 w 10842052"/>
              <a:gd name="connsiteY2" fmla="*/ 1091381 h 5178190"/>
              <a:gd name="connsiteX3" fmla="*/ 31484 w 10842052"/>
              <a:gd name="connsiteY3" fmla="*/ 1209368 h 5178190"/>
              <a:gd name="connsiteX4" fmla="*/ 1987 w 10842052"/>
              <a:gd name="connsiteY4" fmla="*/ 1268361 h 5178190"/>
              <a:gd name="connsiteX5" fmla="*/ 16735 w 10842052"/>
              <a:gd name="connsiteY5" fmla="*/ 1474839 h 5178190"/>
              <a:gd name="connsiteX6" fmla="*/ 60981 w 10842052"/>
              <a:gd name="connsiteY6" fmla="*/ 1504335 h 5178190"/>
              <a:gd name="connsiteX7" fmla="*/ 119974 w 10842052"/>
              <a:gd name="connsiteY7" fmla="*/ 1563329 h 5178190"/>
              <a:gd name="connsiteX8" fmla="*/ 296955 w 10842052"/>
              <a:gd name="connsiteY8" fmla="*/ 1681316 h 5178190"/>
              <a:gd name="connsiteX9" fmla="*/ 370697 w 10842052"/>
              <a:gd name="connsiteY9" fmla="*/ 1710813 h 5178190"/>
              <a:gd name="connsiteX10" fmla="*/ 459187 w 10842052"/>
              <a:gd name="connsiteY10" fmla="*/ 1769806 h 5178190"/>
              <a:gd name="connsiteX11" fmla="*/ 591922 w 10842052"/>
              <a:gd name="connsiteY11" fmla="*/ 1814052 h 5178190"/>
              <a:gd name="connsiteX12" fmla="*/ 665664 w 10842052"/>
              <a:gd name="connsiteY12" fmla="*/ 1843548 h 5178190"/>
              <a:gd name="connsiteX13" fmla="*/ 754155 w 10842052"/>
              <a:gd name="connsiteY13" fmla="*/ 1887794 h 5178190"/>
              <a:gd name="connsiteX14" fmla="*/ 975381 w 10842052"/>
              <a:gd name="connsiteY14" fmla="*/ 1961535 h 5178190"/>
              <a:gd name="connsiteX15" fmla="*/ 1019626 w 10842052"/>
              <a:gd name="connsiteY15" fmla="*/ 1976284 h 5178190"/>
              <a:gd name="connsiteX16" fmla="*/ 1137613 w 10842052"/>
              <a:gd name="connsiteY16" fmla="*/ 2020529 h 5178190"/>
              <a:gd name="connsiteX17" fmla="*/ 1550568 w 10842052"/>
              <a:gd name="connsiteY17" fmla="*/ 2035277 h 5178190"/>
              <a:gd name="connsiteX18" fmla="*/ 1712800 w 10842052"/>
              <a:gd name="connsiteY18" fmla="*/ 2050026 h 5178190"/>
              <a:gd name="connsiteX19" fmla="*/ 1771793 w 10842052"/>
              <a:gd name="connsiteY19" fmla="*/ 2094271 h 5178190"/>
              <a:gd name="connsiteX20" fmla="*/ 1875032 w 10842052"/>
              <a:gd name="connsiteY20" fmla="*/ 2212258 h 5178190"/>
              <a:gd name="connsiteX21" fmla="*/ 1904529 w 10842052"/>
              <a:gd name="connsiteY21" fmla="*/ 2315497 h 5178190"/>
              <a:gd name="connsiteX22" fmla="*/ 1919277 w 10842052"/>
              <a:gd name="connsiteY22" fmla="*/ 2359742 h 5178190"/>
              <a:gd name="connsiteX23" fmla="*/ 1904529 w 10842052"/>
              <a:gd name="connsiteY23" fmla="*/ 2580968 h 5178190"/>
              <a:gd name="connsiteX24" fmla="*/ 1875032 w 10842052"/>
              <a:gd name="connsiteY24" fmla="*/ 2625213 h 5178190"/>
              <a:gd name="connsiteX25" fmla="*/ 1845535 w 10842052"/>
              <a:gd name="connsiteY25" fmla="*/ 2698955 h 5178190"/>
              <a:gd name="connsiteX26" fmla="*/ 1757045 w 10842052"/>
              <a:gd name="connsiteY26" fmla="*/ 2802194 h 5178190"/>
              <a:gd name="connsiteX27" fmla="*/ 1668555 w 10842052"/>
              <a:gd name="connsiteY27" fmla="*/ 2905432 h 5178190"/>
              <a:gd name="connsiteX28" fmla="*/ 1506322 w 10842052"/>
              <a:gd name="connsiteY28" fmla="*/ 2993923 h 5178190"/>
              <a:gd name="connsiteX29" fmla="*/ 1432581 w 10842052"/>
              <a:gd name="connsiteY29" fmla="*/ 3067665 h 5178190"/>
              <a:gd name="connsiteX30" fmla="*/ 1299845 w 10842052"/>
              <a:gd name="connsiteY30" fmla="*/ 3170903 h 5178190"/>
              <a:gd name="connsiteX31" fmla="*/ 1285097 w 10842052"/>
              <a:gd name="connsiteY31" fmla="*/ 3215148 h 5178190"/>
              <a:gd name="connsiteX32" fmla="*/ 1211355 w 10842052"/>
              <a:gd name="connsiteY32" fmla="*/ 3303639 h 5178190"/>
              <a:gd name="connsiteX33" fmla="*/ 1196606 w 10842052"/>
              <a:gd name="connsiteY33" fmla="*/ 3377381 h 5178190"/>
              <a:gd name="connsiteX34" fmla="*/ 1167110 w 10842052"/>
              <a:gd name="connsiteY34" fmla="*/ 3436374 h 5178190"/>
              <a:gd name="connsiteX35" fmla="*/ 1181858 w 10842052"/>
              <a:gd name="connsiteY35" fmla="*/ 3539613 h 5178190"/>
              <a:gd name="connsiteX36" fmla="*/ 1255600 w 10842052"/>
              <a:gd name="connsiteY36" fmla="*/ 3613355 h 5178190"/>
              <a:gd name="connsiteX37" fmla="*/ 1329342 w 10842052"/>
              <a:gd name="connsiteY37" fmla="*/ 3657600 h 5178190"/>
              <a:gd name="connsiteX38" fmla="*/ 1373587 w 10842052"/>
              <a:gd name="connsiteY38" fmla="*/ 3716594 h 5178190"/>
              <a:gd name="connsiteX39" fmla="*/ 1476826 w 10842052"/>
              <a:gd name="connsiteY39" fmla="*/ 3760839 h 5178190"/>
              <a:gd name="connsiteX40" fmla="*/ 1624310 w 10842052"/>
              <a:gd name="connsiteY40" fmla="*/ 3805084 h 5178190"/>
              <a:gd name="connsiteX41" fmla="*/ 1860284 w 10842052"/>
              <a:gd name="connsiteY41" fmla="*/ 3790335 h 5178190"/>
              <a:gd name="connsiteX42" fmla="*/ 1978271 w 10842052"/>
              <a:gd name="connsiteY42" fmla="*/ 3731342 h 5178190"/>
              <a:gd name="connsiteX43" fmla="*/ 2081510 w 10842052"/>
              <a:gd name="connsiteY43" fmla="*/ 3672348 h 5178190"/>
              <a:gd name="connsiteX44" fmla="*/ 2125755 w 10842052"/>
              <a:gd name="connsiteY44" fmla="*/ 3628103 h 5178190"/>
              <a:gd name="connsiteX45" fmla="*/ 2346981 w 10842052"/>
              <a:gd name="connsiteY45" fmla="*/ 3465871 h 5178190"/>
              <a:gd name="connsiteX46" fmla="*/ 2435471 w 10842052"/>
              <a:gd name="connsiteY46" fmla="*/ 3421626 h 5178190"/>
              <a:gd name="connsiteX47" fmla="*/ 2494464 w 10842052"/>
              <a:gd name="connsiteY47" fmla="*/ 3377381 h 5178190"/>
              <a:gd name="connsiteX48" fmla="*/ 2612452 w 10842052"/>
              <a:gd name="connsiteY48" fmla="*/ 3347884 h 5178190"/>
              <a:gd name="connsiteX49" fmla="*/ 2730439 w 10842052"/>
              <a:gd name="connsiteY49" fmla="*/ 3318387 h 5178190"/>
              <a:gd name="connsiteX50" fmla="*/ 2922168 w 10842052"/>
              <a:gd name="connsiteY50" fmla="*/ 3333135 h 5178190"/>
              <a:gd name="connsiteX51" fmla="*/ 2966413 w 10842052"/>
              <a:gd name="connsiteY51" fmla="*/ 3347884 h 5178190"/>
              <a:gd name="connsiteX52" fmla="*/ 3010658 w 10842052"/>
              <a:gd name="connsiteY52" fmla="*/ 3451123 h 5178190"/>
              <a:gd name="connsiteX53" fmla="*/ 2995910 w 10842052"/>
              <a:gd name="connsiteY53" fmla="*/ 3672348 h 5178190"/>
              <a:gd name="connsiteX54" fmla="*/ 2981161 w 10842052"/>
              <a:gd name="connsiteY54" fmla="*/ 3731342 h 5178190"/>
              <a:gd name="connsiteX55" fmla="*/ 2936916 w 10842052"/>
              <a:gd name="connsiteY55" fmla="*/ 3790335 h 5178190"/>
              <a:gd name="connsiteX56" fmla="*/ 2907419 w 10842052"/>
              <a:gd name="connsiteY56" fmla="*/ 3834581 h 5178190"/>
              <a:gd name="connsiteX57" fmla="*/ 2848426 w 10842052"/>
              <a:gd name="connsiteY57" fmla="*/ 3908323 h 5178190"/>
              <a:gd name="connsiteX58" fmla="*/ 2818929 w 10842052"/>
              <a:gd name="connsiteY58" fmla="*/ 3952568 h 5178190"/>
              <a:gd name="connsiteX59" fmla="*/ 2759935 w 10842052"/>
              <a:gd name="connsiteY59" fmla="*/ 4011561 h 5178190"/>
              <a:gd name="connsiteX60" fmla="*/ 2671445 w 10842052"/>
              <a:gd name="connsiteY60" fmla="*/ 4129548 h 5178190"/>
              <a:gd name="connsiteX61" fmla="*/ 2597703 w 10842052"/>
              <a:gd name="connsiteY61" fmla="*/ 4247535 h 5178190"/>
              <a:gd name="connsiteX62" fmla="*/ 2582955 w 10842052"/>
              <a:gd name="connsiteY62" fmla="*/ 4321277 h 5178190"/>
              <a:gd name="connsiteX63" fmla="*/ 2627200 w 10842052"/>
              <a:gd name="connsiteY63" fmla="*/ 4454013 h 5178190"/>
              <a:gd name="connsiteX64" fmla="*/ 2671445 w 10842052"/>
              <a:gd name="connsiteY64" fmla="*/ 4572000 h 5178190"/>
              <a:gd name="connsiteX65" fmla="*/ 2700942 w 10842052"/>
              <a:gd name="connsiteY65" fmla="*/ 4630994 h 5178190"/>
              <a:gd name="connsiteX66" fmla="*/ 2951664 w 10842052"/>
              <a:gd name="connsiteY66" fmla="*/ 4778477 h 5178190"/>
              <a:gd name="connsiteX67" fmla="*/ 3010658 w 10842052"/>
              <a:gd name="connsiteY67" fmla="*/ 4793226 h 5178190"/>
              <a:gd name="connsiteX68" fmla="*/ 3187639 w 10842052"/>
              <a:gd name="connsiteY68" fmla="*/ 4807974 h 5178190"/>
              <a:gd name="connsiteX69" fmla="*/ 3231884 w 10842052"/>
              <a:gd name="connsiteY69" fmla="*/ 4822723 h 5178190"/>
              <a:gd name="connsiteX70" fmla="*/ 3807071 w 10842052"/>
              <a:gd name="connsiteY70" fmla="*/ 4822723 h 5178190"/>
              <a:gd name="connsiteX71" fmla="*/ 4043045 w 10842052"/>
              <a:gd name="connsiteY71" fmla="*/ 4778477 h 5178190"/>
              <a:gd name="connsiteX72" fmla="*/ 4116787 w 10842052"/>
              <a:gd name="connsiteY72" fmla="*/ 4748981 h 5178190"/>
              <a:gd name="connsiteX73" fmla="*/ 4220026 w 10842052"/>
              <a:gd name="connsiteY73" fmla="*/ 4704735 h 5178190"/>
              <a:gd name="connsiteX74" fmla="*/ 4249522 w 10842052"/>
              <a:gd name="connsiteY74" fmla="*/ 4660490 h 5178190"/>
              <a:gd name="connsiteX75" fmla="*/ 4338013 w 10842052"/>
              <a:gd name="connsiteY75" fmla="*/ 4542503 h 5178190"/>
              <a:gd name="connsiteX76" fmla="*/ 4352761 w 10842052"/>
              <a:gd name="connsiteY76" fmla="*/ 4409768 h 5178190"/>
              <a:gd name="connsiteX77" fmla="*/ 4367510 w 10842052"/>
              <a:gd name="connsiteY77" fmla="*/ 4247535 h 5178190"/>
              <a:gd name="connsiteX78" fmla="*/ 4352761 w 10842052"/>
              <a:gd name="connsiteY78" fmla="*/ 4026310 h 5178190"/>
              <a:gd name="connsiteX79" fmla="*/ 4338013 w 10842052"/>
              <a:gd name="connsiteY79" fmla="*/ 3937819 h 5178190"/>
              <a:gd name="connsiteX80" fmla="*/ 4293768 w 10842052"/>
              <a:gd name="connsiteY80" fmla="*/ 3864077 h 5178190"/>
              <a:gd name="connsiteX81" fmla="*/ 4249522 w 10842052"/>
              <a:gd name="connsiteY81" fmla="*/ 3760839 h 5178190"/>
              <a:gd name="connsiteX82" fmla="*/ 4161032 w 10842052"/>
              <a:gd name="connsiteY82" fmla="*/ 3642852 h 5178190"/>
              <a:gd name="connsiteX83" fmla="*/ 4102039 w 10842052"/>
              <a:gd name="connsiteY83" fmla="*/ 3539613 h 5178190"/>
              <a:gd name="connsiteX84" fmla="*/ 4102039 w 10842052"/>
              <a:gd name="connsiteY84" fmla="*/ 3392129 h 5178190"/>
              <a:gd name="connsiteX85" fmla="*/ 4293768 w 10842052"/>
              <a:gd name="connsiteY85" fmla="*/ 3259394 h 5178190"/>
              <a:gd name="connsiteX86" fmla="*/ 4367510 w 10842052"/>
              <a:gd name="connsiteY86" fmla="*/ 3229897 h 5178190"/>
              <a:gd name="connsiteX87" fmla="*/ 4470748 w 10842052"/>
              <a:gd name="connsiteY87" fmla="*/ 3215148 h 5178190"/>
              <a:gd name="connsiteX88" fmla="*/ 4854206 w 10842052"/>
              <a:gd name="connsiteY88" fmla="*/ 3274142 h 5178190"/>
              <a:gd name="connsiteX89" fmla="*/ 5016439 w 10842052"/>
              <a:gd name="connsiteY89" fmla="*/ 3392129 h 5178190"/>
              <a:gd name="connsiteX90" fmla="*/ 5134426 w 10842052"/>
              <a:gd name="connsiteY90" fmla="*/ 3524865 h 5178190"/>
              <a:gd name="connsiteX91" fmla="*/ 5178671 w 10842052"/>
              <a:gd name="connsiteY91" fmla="*/ 3613355 h 5178190"/>
              <a:gd name="connsiteX92" fmla="*/ 5281910 w 10842052"/>
              <a:gd name="connsiteY92" fmla="*/ 3790335 h 5178190"/>
              <a:gd name="connsiteX93" fmla="*/ 5355652 w 10842052"/>
              <a:gd name="connsiteY93" fmla="*/ 3967316 h 5178190"/>
              <a:gd name="connsiteX94" fmla="*/ 5370400 w 10842052"/>
              <a:gd name="connsiteY94" fmla="*/ 4055806 h 5178190"/>
              <a:gd name="connsiteX95" fmla="*/ 5385148 w 10842052"/>
              <a:gd name="connsiteY95" fmla="*/ 4365523 h 5178190"/>
              <a:gd name="connsiteX96" fmla="*/ 5414645 w 10842052"/>
              <a:gd name="connsiteY96" fmla="*/ 4454013 h 5178190"/>
              <a:gd name="connsiteX97" fmla="*/ 5444142 w 10842052"/>
              <a:gd name="connsiteY97" fmla="*/ 4527755 h 5178190"/>
              <a:gd name="connsiteX98" fmla="*/ 5576877 w 10842052"/>
              <a:gd name="connsiteY98" fmla="*/ 4704735 h 5178190"/>
              <a:gd name="connsiteX99" fmla="*/ 5680116 w 10842052"/>
              <a:gd name="connsiteY99" fmla="*/ 4807974 h 5178190"/>
              <a:gd name="connsiteX100" fmla="*/ 5739110 w 10842052"/>
              <a:gd name="connsiteY100" fmla="*/ 4881716 h 5178190"/>
              <a:gd name="connsiteX101" fmla="*/ 6166813 w 10842052"/>
              <a:gd name="connsiteY101" fmla="*/ 5073445 h 5178190"/>
              <a:gd name="connsiteX102" fmla="*/ 6211058 w 10842052"/>
              <a:gd name="connsiteY102" fmla="*/ 5088194 h 5178190"/>
              <a:gd name="connsiteX103" fmla="*/ 6373290 w 10842052"/>
              <a:gd name="connsiteY103" fmla="*/ 5102942 h 5178190"/>
              <a:gd name="connsiteX104" fmla="*/ 6845239 w 10842052"/>
              <a:gd name="connsiteY104" fmla="*/ 5058697 h 5178190"/>
              <a:gd name="connsiteX105" fmla="*/ 7007471 w 10842052"/>
              <a:gd name="connsiteY105" fmla="*/ 5029200 h 5178190"/>
              <a:gd name="connsiteX106" fmla="*/ 7154955 w 10842052"/>
              <a:gd name="connsiteY106" fmla="*/ 4955458 h 5178190"/>
              <a:gd name="connsiteX107" fmla="*/ 7376181 w 10842052"/>
              <a:gd name="connsiteY107" fmla="*/ 4822723 h 5178190"/>
              <a:gd name="connsiteX108" fmla="*/ 7420426 w 10842052"/>
              <a:gd name="connsiteY108" fmla="*/ 4748981 h 5178190"/>
              <a:gd name="connsiteX109" fmla="*/ 7494168 w 10842052"/>
              <a:gd name="connsiteY109" fmla="*/ 4645742 h 5178190"/>
              <a:gd name="connsiteX110" fmla="*/ 7508916 w 10842052"/>
              <a:gd name="connsiteY110" fmla="*/ 4557252 h 5178190"/>
              <a:gd name="connsiteX111" fmla="*/ 7479419 w 10842052"/>
              <a:gd name="connsiteY111" fmla="*/ 4409768 h 5178190"/>
              <a:gd name="connsiteX112" fmla="*/ 7376181 w 10842052"/>
              <a:gd name="connsiteY112" fmla="*/ 4247535 h 5178190"/>
              <a:gd name="connsiteX113" fmla="*/ 7081213 w 10842052"/>
              <a:gd name="connsiteY113" fmla="*/ 3937819 h 5178190"/>
              <a:gd name="connsiteX114" fmla="*/ 6859987 w 10842052"/>
              <a:gd name="connsiteY114" fmla="*/ 3746090 h 5178190"/>
              <a:gd name="connsiteX115" fmla="*/ 6638761 w 10842052"/>
              <a:gd name="connsiteY115" fmla="*/ 3583858 h 5178190"/>
              <a:gd name="connsiteX116" fmla="*/ 6579768 w 10842052"/>
              <a:gd name="connsiteY116" fmla="*/ 3510116 h 5178190"/>
              <a:gd name="connsiteX117" fmla="*/ 6594516 w 10842052"/>
              <a:gd name="connsiteY117" fmla="*/ 3333135 h 5178190"/>
              <a:gd name="connsiteX118" fmla="*/ 6712503 w 10842052"/>
              <a:gd name="connsiteY118" fmla="*/ 3200400 h 5178190"/>
              <a:gd name="connsiteX119" fmla="*/ 6786245 w 10842052"/>
              <a:gd name="connsiteY119" fmla="*/ 3185652 h 5178190"/>
              <a:gd name="connsiteX120" fmla="*/ 6874735 w 10842052"/>
              <a:gd name="connsiteY120" fmla="*/ 3156155 h 5178190"/>
              <a:gd name="connsiteX121" fmla="*/ 7095961 w 10842052"/>
              <a:gd name="connsiteY121" fmla="*/ 3170903 h 5178190"/>
              <a:gd name="connsiteX122" fmla="*/ 7243445 w 10842052"/>
              <a:gd name="connsiteY122" fmla="*/ 3244645 h 5178190"/>
              <a:gd name="connsiteX123" fmla="*/ 7685897 w 10842052"/>
              <a:gd name="connsiteY123" fmla="*/ 3524865 h 5178190"/>
              <a:gd name="connsiteX124" fmla="*/ 7995613 w 10842052"/>
              <a:gd name="connsiteY124" fmla="*/ 3760839 h 5178190"/>
              <a:gd name="connsiteX125" fmla="*/ 8113600 w 10842052"/>
              <a:gd name="connsiteY125" fmla="*/ 3893574 h 5178190"/>
              <a:gd name="connsiteX126" fmla="*/ 8290581 w 10842052"/>
              <a:gd name="connsiteY126" fmla="*/ 4114800 h 5178190"/>
              <a:gd name="connsiteX127" fmla="*/ 8379071 w 10842052"/>
              <a:gd name="connsiteY127" fmla="*/ 4262284 h 5178190"/>
              <a:gd name="connsiteX128" fmla="*/ 8452813 w 10842052"/>
              <a:gd name="connsiteY128" fmla="*/ 4439265 h 5178190"/>
              <a:gd name="connsiteX129" fmla="*/ 8556052 w 10842052"/>
              <a:gd name="connsiteY129" fmla="*/ 4616245 h 5178190"/>
              <a:gd name="connsiteX130" fmla="*/ 8659290 w 10842052"/>
              <a:gd name="connsiteY130" fmla="*/ 4734232 h 5178190"/>
              <a:gd name="connsiteX131" fmla="*/ 8718284 w 10842052"/>
              <a:gd name="connsiteY131" fmla="*/ 4807974 h 5178190"/>
              <a:gd name="connsiteX132" fmla="*/ 8836271 w 10842052"/>
              <a:gd name="connsiteY132" fmla="*/ 4896465 h 5178190"/>
              <a:gd name="connsiteX133" fmla="*/ 8983755 w 10842052"/>
              <a:gd name="connsiteY133" fmla="*/ 5014452 h 5178190"/>
              <a:gd name="connsiteX134" fmla="*/ 9042748 w 10842052"/>
              <a:gd name="connsiteY134" fmla="*/ 5043948 h 5178190"/>
              <a:gd name="connsiteX135" fmla="*/ 9145987 w 10842052"/>
              <a:gd name="connsiteY135" fmla="*/ 5102942 h 5178190"/>
              <a:gd name="connsiteX136" fmla="*/ 9190232 w 10842052"/>
              <a:gd name="connsiteY136" fmla="*/ 5117690 h 5178190"/>
              <a:gd name="connsiteX137" fmla="*/ 9322968 w 10842052"/>
              <a:gd name="connsiteY137" fmla="*/ 5147187 h 5178190"/>
              <a:gd name="connsiteX138" fmla="*/ 9558942 w 10842052"/>
              <a:gd name="connsiteY138" fmla="*/ 5176684 h 5178190"/>
              <a:gd name="connsiteX139" fmla="*/ 9839161 w 10842052"/>
              <a:gd name="connsiteY139" fmla="*/ 5161935 h 5178190"/>
              <a:gd name="connsiteX140" fmla="*/ 10296361 w 10842052"/>
              <a:gd name="connsiteY140" fmla="*/ 4999703 h 5178190"/>
              <a:gd name="connsiteX141" fmla="*/ 10488090 w 10842052"/>
              <a:gd name="connsiteY141" fmla="*/ 4925961 h 5178190"/>
              <a:gd name="connsiteX142" fmla="*/ 10591329 w 10842052"/>
              <a:gd name="connsiteY142" fmla="*/ 4866968 h 5178190"/>
              <a:gd name="connsiteX143" fmla="*/ 10665071 w 10842052"/>
              <a:gd name="connsiteY143" fmla="*/ 4793226 h 5178190"/>
              <a:gd name="connsiteX144" fmla="*/ 10842052 w 10842052"/>
              <a:gd name="connsiteY144" fmla="*/ 4557252 h 5178190"/>
              <a:gd name="connsiteX145" fmla="*/ 10797806 w 10842052"/>
              <a:gd name="connsiteY145" fmla="*/ 4336026 h 5178190"/>
              <a:gd name="connsiteX146" fmla="*/ 10561832 w 10842052"/>
              <a:gd name="connsiteY146" fmla="*/ 4114800 h 5178190"/>
              <a:gd name="connsiteX147" fmla="*/ 10399600 w 10842052"/>
              <a:gd name="connsiteY147" fmla="*/ 4011561 h 5178190"/>
              <a:gd name="connsiteX148" fmla="*/ 10222619 w 10842052"/>
              <a:gd name="connsiteY148" fmla="*/ 3923071 h 5178190"/>
              <a:gd name="connsiteX149" fmla="*/ 10119381 w 10842052"/>
              <a:gd name="connsiteY149" fmla="*/ 3864077 h 5178190"/>
              <a:gd name="connsiteX150" fmla="*/ 10016142 w 10842052"/>
              <a:gd name="connsiteY150" fmla="*/ 3819832 h 5178190"/>
              <a:gd name="connsiteX151" fmla="*/ 9868658 w 10842052"/>
              <a:gd name="connsiteY151" fmla="*/ 3746090 h 5178190"/>
              <a:gd name="connsiteX152" fmla="*/ 9721174 w 10842052"/>
              <a:gd name="connsiteY152" fmla="*/ 3657600 h 5178190"/>
              <a:gd name="connsiteX153" fmla="*/ 9544193 w 10842052"/>
              <a:gd name="connsiteY153" fmla="*/ 3598606 h 5178190"/>
              <a:gd name="connsiteX154" fmla="*/ 9367213 w 10842052"/>
              <a:gd name="connsiteY154" fmla="*/ 3524865 h 5178190"/>
              <a:gd name="connsiteX155" fmla="*/ 9293471 w 10842052"/>
              <a:gd name="connsiteY155" fmla="*/ 3495368 h 5178190"/>
              <a:gd name="connsiteX156" fmla="*/ 9249226 w 10842052"/>
              <a:gd name="connsiteY156" fmla="*/ 3451123 h 5178190"/>
              <a:gd name="connsiteX157" fmla="*/ 9190232 w 10842052"/>
              <a:gd name="connsiteY157" fmla="*/ 3406877 h 5178190"/>
              <a:gd name="connsiteX158" fmla="*/ 9131239 w 10842052"/>
              <a:gd name="connsiteY158" fmla="*/ 3318387 h 5178190"/>
              <a:gd name="connsiteX159" fmla="*/ 9101742 w 10842052"/>
              <a:gd name="connsiteY159" fmla="*/ 3215148 h 5178190"/>
              <a:gd name="connsiteX160" fmla="*/ 9131239 w 10842052"/>
              <a:gd name="connsiteY160" fmla="*/ 3097161 h 5178190"/>
              <a:gd name="connsiteX161" fmla="*/ 9175484 w 10842052"/>
              <a:gd name="connsiteY161" fmla="*/ 3052916 h 5178190"/>
              <a:gd name="connsiteX162" fmla="*/ 9293471 w 10842052"/>
              <a:gd name="connsiteY162" fmla="*/ 2979174 h 5178190"/>
              <a:gd name="connsiteX163" fmla="*/ 9735922 w 10842052"/>
              <a:gd name="connsiteY163" fmla="*/ 3008671 h 5178190"/>
              <a:gd name="connsiteX164" fmla="*/ 9809664 w 10842052"/>
              <a:gd name="connsiteY164" fmla="*/ 3023419 h 5178190"/>
              <a:gd name="connsiteX165" fmla="*/ 10148877 w 10842052"/>
              <a:gd name="connsiteY165" fmla="*/ 3052916 h 5178190"/>
              <a:gd name="connsiteX166" fmla="*/ 10325858 w 10842052"/>
              <a:gd name="connsiteY166" fmla="*/ 3038168 h 5178190"/>
              <a:gd name="connsiteX167" fmla="*/ 10443845 w 10842052"/>
              <a:gd name="connsiteY167" fmla="*/ 2979174 h 5178190"/>
              <a:gd name="connsiteX168" fmla="*/ 10488090 w 10842052"/>
              <a:gd name="connsiteY168" fmla="*/ 2934929 h 5178190"/>
              <a:gd name="connsiteX169" fmla="*/ 10547084 w 10842052"/>
              <a:gd name="connsiteY169" fmla="*/ 2846439 h 5178190"/>
              <a:gd name="connsiteX170" fmla="*/ 10561832 w 10842052"/>
              <a:gd name="connsiteY170" fmla="*/ 2802194 h 5178190"/>
              <a:gd name="connsiteX171" fmla="*/ 10576581 w 10842052"/>
              <a:gd name="connsiteY171" fmla="*/ 2743200 h 5178190"/>
              <a:gd name="connsiteX172" fmla="*/ 10635574 w 10842052"/>
              <a:gd name="connsiteY172" fmla="*/ 2625213 h 5178190"/>
              <a:gd name="connsiteX173" fmla="*/ 10650322 w 10842052"/>
              <a:gd name="connsiteY173" fmla="*/ 2551471 h 5178190"/>
              <a:gd name="connsiteX174" fmla="*/ 10591329 w 10842052"/>
              <a:gd name="connsiteY174" fmla="*/ 2477729 h 5178190"/>
              <a:gd name="connsiteX175" fmla="*/ 10266864 w 10842052"/>
              <a:gd name="connsiteY175" fmla="*/ 2315497 h 5178190"/>
              <a:gd name="connsiteX176" fmla="*/ 10030890 w 10842052"/>
              <a:gd name="connsiteY176" fmla="*/ 2241755 h 5178190"/>
              <a:gd name="connsiteX177" fmla="*/ 9794916 w 10842052"/>
              <a:gd name="connsiteY177" fmla="*/ 2212258 h 5178190"/>
              <a:gd name="connsiteX178" fmla="*/ 9691677 w 10842052"/>
              <a:gd name="connsiteY178" fmla="*/ 2182761 h 5178190"/>
              <a:gd name="connsiteX179" fmla="*/ 9544193 w 10842052"/>
              <a:gd name="connsiteY179" fmla="*/ 2153265 h 5178190"/>
              <a:gd name="connsiteX180" fmla="*/ 9440955 w 10842052"/>
              <a:gd name="connsiteY180" fmla="*/ 2094271 h 5178190"/>
              <a:gd name="connsiteX181" fmla="*/ 9396710 w 10842052"/>
              <a:gd name="connsiteY181" fmla="*/ 2050026 h 5178190"/>
              <a:gd name="connsiteX182" fmla="*/ 9367213 w 10842052"/>
              <a:gd name="connsiteY182" fmla="*/ 1961535 h 5178190"/>
              <a:gd name="connsiteX183" fmla="*/ 9396710 w 10842052"/>
              <a:gd name="connsiteY183" fmla="*/ 1799303 h 5178190"/>
              <a:gd name="connsiteX184" fmla="*/ 9426206 w 10842052"/>
              <a:gd name="connsiteY184" fmla="*/ 1755058 h 5178190"/>
              <a:gd name="connsiteX185" fmla="*/ 9470452 w 10842052"/>
              <a:gd name="connsiteY185" fmla="*/ 1696065 h 5178190"/>
              <a:gd name="connsiteX186" fmla="*/ 9647432 w 10842052"/>
              <a:gd name="connsiteY186" fmla="*/ 1592826 h 5178190"/>
              <a:gd name="connsiteX187" fmla="*/ 9794916 w 10842052"/>
              <a:gd name="connsiteY187" fmla="*/ 1533832 h 5178190"/>
              <a:gd name="connsiteX188" fmla="*/ 9898155 w 10842052"/>
              <a:gd name="connsiteY188" fmla="*/ 1504335 h 5178190"/>
              <a:gd name="connsiteX189" fmla="*/ 10075135 w 10842052"/>
              <a:gd name="connsiteY189" fmla="*/ 1460090 h 5178190"/>
              <a:gd name="connsiteX190" fmla="*/ 10222619 w 10842052"/>
              <a:gd name="connsiteY190" fmla="*/ 1401097 h 5178190"/>
              <a:gd name="connsiteX191" fmla="*/ 10311110 w 10842052"/>
              <a:gd name="connsiteY191" fmla="*/ 1327355 h 5178190"/>
              <a:gd name="connsiteX192" fmla="*/ 10355355 w 10842052"/>
              <a:gd name="connsiteY192" fmla="*/ 1297858 h 5178190"/>
              <a:gd name="connsiteX193" fmla="*/ 10384852 w 10842052"/>
              <a:gd name="connsiteY193" fmla="*/ 1224116 h 5178190"/>
              <a:gd name="connsiteX194" fmla="*/ 10488090 w 10842052"/>
              <a:gd name="connsiteY194" fmla="*/ 1002890 h 5178190"/>
              <a:gd name="connsiteX195" fmla="*/ 10517587 w 10842052"/>
              <a:gd name="connsiteY195" fmla="*/ 914400 h 5178190"/>
              <a:gd name="connsiteX196" fmla="*/ 10591329 w 10842052"/>
              <a:gd name="connsiteY196" fmla="*/ 752168 h 5178190"/>
              <a:gd name="connsiteX197" fmla="*/ 10576581 w 10842052"/>
              <a:gd name="connsiteY197" fmla="*/ 486697 h 5178190"/>
              <a:gd name="connsiteX198" fmla="*/ 10488090 w 10842052"/>
              <a:gd name="connsiteY198" fmla="*/ 324465 h 5178190"/>
              <a:gd name="connsiteX199" fmla="*/ 10414348 w 10842052"/>
              <a:gd name="connsiteY199" fmla="*/ 235974 h 5178190"/>
              <a:gd name="connsiteX200" fmla="*/ 10266864 w 10842052"/>
              <a:gd name="connsiteY200" fmla="*/ 191729 h 5178190"/>
              <a:gd name="connsiteX201" fmla="*/ 10148877 w 10842052"/>
              <a:gd name="connsiteY201" fmla="*/ 206477 h 5178190"/>
              <a:gd name="connsiteX202" fmla="*/ 10045639 w 10842052"/>
              <a:gd name="connsiteY202" fmla="*/ 250723 h 5178190"/>
              <a:gd name="connsiteX203" fmla="*/ 9912903 w 10842052"/>
              <a:gd name="connsiteY203" fmla="*/ 427703 h 5178190"/>
              <a:gd name="connsiteX204" fmla="*/ 9824413 w 10842052"/>
              <a:gd name="connsiteY204" fmla="*/ 545690 h 5178190"/>
              <a:gd name="connsiteX205" fmla="*/ 9662181 w 10842052"/>
              <a:gd name="connsiteY205" fmla="*/ 766916 h 5178190"/>
              <a:gd name="connsiteX206" fmla="*/ 9544193 w 10842052"/>
              <a:gd name="connsiteY206" fmla="*/ 914400 h 5178190"/>
              <a:gd name="connsiteX207" fmla="*/ 9485200 w 10842052"/>
              <a:gd name="connsiteY207" fmla="*/ 988142 h 5178190"/>
              <a:gd name="connsiteX208" fmla="*/ 9411458 w 10842052"/>
              <a:gd name="connsiteY208" fmla="*/ 1091381 h 5178190"/>
              <a:gd name="connsiteX209" fmla="*/ 9204981 w 10842052"/>
              <a:gd name="connsiteY209" fmla="*/ 1268361 h 5178190"/>
              <a:gd name="connsiteX210" fmla="*/ 9072245 w 10842052"/>
              <a:gd name="connsiteY210" fmla="*/ 1297858 h 5178190"/>
              <a:gd name="connsiteX211" fmla="*/ 8836271 w 10842052"/>
              <a:gd name="connsiteY211" fmla="*/ 1253613 h 5178190"/>
              <a:gd name="connsiteX212" fmla="*/ 8777277 w 10842052"/>
              <a:gd name="connsiteY212" fmla="*/ 1238865 h 5178190"/>
              <a:gd name="connsiteX213" fmla="*/ 8688787 w 10842052"/>
              <a:gd name="connsiteY213" fmla="*/ 1165123 h 5178190"/>
              <a:gd name="connsiteX214" fmla="*/ 8541303 w 10842052"/>
              <a:gd name="connsiteY214" fmla="*/ 1076632 h 5178190"/>
              <a:gd name="connsiteX215" fmla="*/ 8290581 w 10842052"/>
              <a:gd name="connsiteY215" fmla="*/ 943897 h 5178190"/>
              <a:gd name="connsiteX216" fmla="*/ 8187342 w 10842052"/>
              <a:gd name="connsiteY216" fmla="*/ 855406 h 5178190"/>
              <a:gd name="connsiteX217" fmla="*/ 8054606 w 10842052"/>
              <a:gd name="connsiteY217" fmla="*/ 811161 h 5178190"/>
              <a:gd name="connsiteX218" fmla="*/ 7759639 w 10842052"/>
              <a:gd name="connsiteY218" fmla="*/ 722671 h 5178190"/>
              <a:gd name="connsiteX219" fmla="*/ 7449922 w 10842052"/>
              <a:gd name="connsiteY219" fmla="*/ 752168 h 5178190"/>
              <a:gd name="connsiteX220" fmla="*/ 7110710 w 10842052"/>
              <a:gd name="connsiteY220" fmla="*/ 870155 h 5178190"/>
              <a:gd name="connsiteX221" fmla="*/ 6859987 w 10842052"/>
              <a:gd name="connsiteY221" fmla="*/ 884903 h 5178190"/>
              <a:gd name="connsiteX222" fmla="*/ 6742000 w 10842052"/>
              <a:gd name="connsiteY222" fmla="*/ 943897 h 5178190"/>
              <a:gd name="connsiteX223" fmla="*/ 6712503 w 10842052"/>
              <a:gd name="connsiteY223" fmla="*/ 988142 h 5178190"/>
              <a:gd name="connsiteX224" fmla="*/ 6653510 w 10842052"/>
              <a:gd name="connsiteY224" fmla="*/ 1017639 h 5178190"/>
              <a:gd name="connsiteX225" fmla="*/ 6609264 w 10842052"/>
              <a:gd name="connsiteY225" fmla="*/ 1076632 h 5178190"/>
              <a:gd name="connsiteX226" fmla="*/ 6565019 w 10842052"/>
              <a:gd name="connsiteY226" fmla="*/ 1120877 h 5178190"/>
              <a:gd name="connsiteX227" fmla="*/ 6550271 w 10842052"/>
              <a:gd name="connsiteY227" fmla="*/ 1165123 h 5178190"/>
              <a:gd name="connsiteX228" fmla="*/ 6506026 w 10842052"/>
              <a:gd name="connsiteY228" fmla="*/ 1238865 h 5178190"/>
              <a:gd name="connsiteX229" fmla="*/ 6461781 w 10842052"/>
              <a:gd name="connsiteY229" fmla="*/ 1342103 h 5178190"/>
              <a:gd name="connsiteX230" fmla="*/ 6417535 w 10842052"/>
              <a:gd name="connsiteY230" fmla="*/ 1460090 h 5178190"/>
              <a:gd name="connsiteX231" fmla="*/ 6388039 w 10842052"/>
              <a:gd name="connsiteY231" fmla="*/ 1504335 h 5178190"/>
              <a:gd name="connsiteX232" fmla="*/ 6299548 w 10842052"/>
              <a:gd name="connsiteY232" fmla="*/ 1607574 h 5178190"/>
              <a:gd name="connsiteX233" fmla="*/ 6196310 w 10842052"/>
              <a:gd name="connsiteY233" fmla="*/ 1622323 h 5178190"/>
              <a:gd name="connsiteX234" fmla="*/ 5886593 w 10842052"/>
              <a:gd name="connsiteY234" fmla="*/ 1607574 h 5178190"/>
              <a:gd name="connsiteX235" fmla="*/ 5812852 w 10842052"/>
              <a:gd name="connsiteY235" fmla="*/ 1592826 h 5178190"/>
              <a:gd name="connsiteX236" fmla="*/ 5724361 w 10842052"/>
              <a:gd name="connsiteY236" fmla="*/ 1548581 h 5178190"/>
              <a:gd name="connsiteX237" fmla="*/ 5591626 w 10842052"/>
              <a:gd name="connsiteY237" fmla="*/ 1460090 h 5178190"/>
              <a:gd name="connsiteX238" fmla="*/ 5503135 w 10842052"/>
              <a:gd name="connsiteY238" fmla="*/ 1327355 h 5178190"/>
              <a:gd name="connsiteX239" fmla="*/ 5429393 w 10842052"/>
              <a:gd name="connsiteY239" fmla="*/ 1150374 h 5178190"/>
              <a:gd name="connsiteX240" fmla="*/ 5399897 w 10842052"/>
              <a:gd name="connsiteY240" fmla="*/ 1091381 h 5178190"/>
              <a:gd name="connsiteX241" fmla="*/ 5370400 w 10842052"/>
              <a:gd name="connsiteY241" fmla="*/ 1017639 h 5178190"/>
              <a:gd name="connsiteX242" fmla="*/ 5281910 w 10842052"/>
              <a:gd name="connsiteY242" fmla="*/ 899652 h 5178190"/>
              <a:gd name="connsiteX243" fmla="*/ 5149174 w 10842052"/>
              <a:gd name="connsiteY243" fmla="*/ 766916 h 5178190"/>
              <a:gd name="connsiteX244" fmla="*/ 5001690 w 10842052"/>
              <a:gd name="connsiteY244" fmla="*/ 722671 h 5178190"/>
              <a:gd name="connsiteX245" fmla="*/ 4927948 w 10842052"/>
              <a:gd name="connsiteY245" fmla="*/ 693174 h 5178190"/>
              <a:gd name="connsiteX246" fmla="*/ 4706722 w 10842052"/>
              <a:gd name="connsiteY246" fmla="*/ 648929 h 5178190"/>
              <a:gd name="connsiteX247" fmla="*/ 4397006 w 10842052"/>
              <a:gd name="connsiteY247" fmla="*/ 604684 h 5178190"/>
              <a:gd name="connsiteX248" fmla="*/ 4234774 w 10842052"/>
              <a:gd name="connsiteY248" fmla="*/ 619432 h 5178190"/>
              <a:gd name="connsiteX249" fmla="*/ 4161032 w 10842052"/>
              <a:gd name="connsiteY249" fmla="*/ 678426 h 5178190"/>
              <a:gd name="connsiteX250" fmla="*/ 4043045 w 10842052"/>
              <a:gd name="connsiteY250" fmla="*/ 811161 h 5178190"/>
              <a:gd name="connsiteX251" fmla="*/ 4013548 w 10842052"/>
              <a:gd name="connsiteY251" fmla="*/ 1002890 h 5178190"/>
              <a:gd name="connsiteX252" fmla="*/ 3998800 w 10842052"/>
              <a:gd name="connsiteY252" fmla="*/ 1076632 h 5178190"/>
              <a:gd name="connsiteX253" fmla="*/ 3954555 w 10842052"/>
              <a:gd name="connsiteY253" fmla="*/ 1165123 h 5178190"/>
              <a:gd name="connsiteX254" fmla="*/ 3910310 w 10842052"/>
              <a:gd name="connsiteY254" fmla="*/ 1238865 h 5178190"/>
              <a:gd name="connsiteX255" fmla="*/ 3792322 w 10842052"/>
              <a:gd name="connsiteY255" fmla="*/ 1297858 h 5178190"/>
              <a:gd name="connsiteX256" fmla="*/ 3364619 w 10842052"/>
              <a:gd name="connsiteY256" fmla="*/ 1268361 h 5178190"/>
              <a:gd name="connsiteX257" fmla="*/ 3010658 w 10842052"/>
              <a:gd name="connsiteY257" fmla="*/ 1150374 h 5178190"/>
              <a:gd name="connsiteX258" fmla="*/ 2936916 w 10842052"/>
              <a:gd name="connsiteY258" fmla="*/ 1135626 h 5178190"/>
              <a:gd name="connsiteX259" fmla="*/ 2877922 w 10842052"/>
              <a:gd name="connsiteY259" fmla="*/ 1076632 h 5178190"/>
              <a:gd name="connsiteX260" fmla="*/ 2848426 w 10842052"/>
              <a:gd name="connsiteY260" fmla="*/ 1032387 h 5178190"/>
              <a:gd name="connsiteX261" fmla="*/ 2789432 w 10842052"/>
              <a:gd name="connsiteY261" fmla="*/ 958645 h 5178190"/>
              <a:gd name="connsiteX262" fmla="*/ 2759935 w 10842052"/>
              <a:gd name="connsiteY262" fmla="*/ 855406 h 5178190"/>
              <a:gd name="connsiteX263" fmla="*/ 2745187 w 10842052"/>
              <a:gd name="connsiteY263" fmla="*/ 604684 h 5178190"/>
              <a:gd name="connsiteX264" fmla="*/ 2686193 w 10842052"/>
              <a:gd name="connsiteY264" fmla="*/ 575187 h 5178190"/>
              <a:gd name="connsiteX265" fmla="*/ 2582955 w 10842052"/>
              <a:gd name="connsiteY265" fmla="*/ 516194 h 5178190"/>
              <a:gd name="connsiteX266" fmla="*/ 2479716 w 10842052"/>
              <a:gd name="connsiteY266" fmla="*/ 471948 h 5178190"/>
              <a:gd name="connsiteX267" fmla="*/ 2243742 w 10842052"/>
              <a:gd name="connsiteY267" fmla="*/ 442452 h 5178190"/>
              <a:gd name="connsiteX268" fmla="*/ 2022516 w 10842052"/>
              <a:gd name="connsiteY268" fmla="*/ 457200 h 5178190"/>
              <a:gd name="connsiteX269" fmla="*/ 1993019 w 10842052"/>
              <a:gd name="connsiteY269" fmla="*/ 516194 h 5178190"/>
              <a:gd name="connsiteX270" fmla="*/ 1919277 w 10842052"/>
              <a:gd name="connsiteY270" fmla="*/ 604684 h 5178190"/>
              <a:gd name="connsiteX271" fmla="*/ 1845535 w 10842052"/>
              <a:gd name="connsiteY271" fmla="*/ 766916 h 5178190"/>
              <a:gd name="connsiteX272" fmla="*/ 1830787 w 10842052"/>
              <a:gd name="connsiteY272" fmla="*/ 811161 h 5178190"/>
              <a:gd name="connsiteX273" fmla="*/ 1727548 w 10842052"/>
              <a:gd name="connsiteY273" fmla="*/ 929148 h 5178190"/>
              <a:gd name="connsiteX274" fmla="*/ 1624310 w 10842052"/>
              <a:gd name="connsiteY274" fmla="*/ 958645 h 5178190"/>
              <a:gd name="connsiteX275" fmla="*/ 1432581 w 10842052"/>
              <a:gd name="connsiteY275" fmla="*/ 943897 h 5178190"/>
              <a:gd name="connsiteX276" fmla="*/ 1329342 w 10842052"/>
              <a:gd name="connsiteY276" fmla="*/ 870155 h 5178190"/>
              <a:gd name="connsiteX277" fmla="*/ 1299845 w 10842052"/>
              <a:gd name="connsiteY277" fmla="*/ 825910 h 5178190"/>
              <a:gd name="connsiteX278" fmla="*/ 1255600 w 10842052"/>
              <a:gd name="connsiteY278" fmla="*/ 796413 h 5178190"/>
              <a:gd name="connsiteX279" fmla="*/ 1211355 w 10842052"/>
              <a:gd name="connsiteY279" fmla="*/ 752168 h 5178190"/>
              <a:gd name="connsiteX280" fmla="*/ 1211355 w 10842052"/>
              <a:gd name="connsiteY280" fmla="*/ 560439 h 5178190"/>
              <a:gd name="connsiteX281" fmla="*/ 1240852 w 10842052"/>
              <a:gd name="connsiteY281" fmla="*/ 516194 h 5178190"/>
              <a:gd name="connsiteX282" fmla="*/ 1270348 w 10842052"/>
              <a:gd name="connsiteY282" fmla="*/ 442452 h 5178190"/>
              <a:gd name="connsiteX283" fmla="*/ 1299845 w 10842052"/>
              <a:gd name="connsiteY283" fmla="*/ 398206 h 5178190"/>
              <a:gd name="connsiteX284" fmla="*/ 1344090 w 10842052"/>
              <a:gd name="connsiteY284" fmla="*/ 294968 h 5178190"/>
              <a:gd name="connsiteX285" fmla="*/ 1329342 w 10842052"/>
              <a:gd name="connsiteY285" fmla="*/ 103239 h 5178190"/>
              <a:gd name="connsiteX286" fmla="*/ 1285097 w 10842052"/>
              <a:gd name="connsiteY286" fmla="*/ 73742 h 5178190"/>
              <a:gd name="connsiteX287" fmla="*/ 1240852 w 10842052"/>
              <a:gd name="connsiteY287" fmla="*/ 29497 h 5178190"/>
              <a:gd name="connsiteX288" fmla="*/ 1167110 w 10842052"/>
              <a:gd name="connsiteY288" fmla="*/ 14748 h 5178190"/>
              <a:gd name="connsiteX289" fmla="*/ 1122864 w 10842052"/>
              <a:gd name="connsiteY289" fmla="*/ 0 h 5178190"/>
              <a:gd name="connsiteX290" fmla="*/ 1019626 w 10842052"/>
              <a:gd name="connsiteY290" fmla="*/ 14748 h 5178190"/>
              <a:gd name="connsiteX291" fmla="*/ 768903 w 10842052"/>
              <a:gd name="connsiteY291" fmla="*/ 44245 h 5178190"/>
              <a:gd name="connsiteX292" fmla="*/ 665664 w 10842052"/>
              <a:gd name="connsiteY292" fmla="*/ 176981 h 5178190"/>
              <a:gd name="connsiteX293" fmla="*/ 636168 w 10842052"/>
              <a:gd name="connsiteY293" fmla="*/ 221226 h 5178190"/>
              <a:gd name="connsiteX294" fmla="*/ 621419 w 10842052"/>
              <a:gd name="connsiteY294" fmla="*/ 280219 h 5178190"/>
              <a:gd name="connsiteX295" fmla="*/ 650916 w 10842052"/>
              <a:gd name="connsiteY295" fmla="*/ 560439 h 5178190"/>
              <a:gd name="connsiteX296" fmla="*/ 636168 w 10842052"/>
              <a:gd name="connsiteY296" fmla="*/ 796413 h 5178190"/>
              <a:gd name="connsiteX297" fmla="*/ 606671 w 10842052"/>
              <a:gd name="connsiteY297" fmla="*/ 840658 h 5178190"/>
              <a:gd name="connsiteX298" fmla="*/ 547677 w 10842052"/>
              <a:gd name="connsiteY298" fmla="*/ 855406 h 5178190"/>
              <a:gd name="connsiteX299" fmla="*/ 488684 w 10842052"/>
              <a:gd name="connsiteY299" fmla="*/ 855406 h 5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0842052" h="5178190">
                <a:moveTo>
                  <a:pt x="606671" y="796413"/>
                </a:moveTo>
                <a:cubicBezTo>
                  <a:pt x="512340" y="826427"/>
                  <a:pt x="253031" y="869727"/>
                  <a:pt x="164219" y="988142"/>
                </a:cubicBezTo>
                <a:cubicBezTo>
                  <a:pt x="149211" y="1008153"/>
                  <a:pt x="104856" y="1065020"/>
                  <a:pt x="90477" y="1091381"/>
                </a:cubicBezTo>
                <a:cubicBezTo>
                  <a:pt x="69421" y="1129983"/>
                  <a:pt x="51148" y="1170039"/>
                  <a:pt x="31484" y="1209368"/>
                </a:cubicBezTo>
                <a:lnTo>
                  <a:pt x="1987" y="1268361"/>
                </a:lnTo>
                <a:cubicBezTo>
                  <a:pt x="6903" y="1337187"/>
                  <a:pt x="0" y="1407898"/>
                  <a:pt x="16735" y="1474839"/>
                </a:cubicBezTo>
                <a:cubicBezTo>
                  <a:pt x="21034" y="1492035"/>
                  <a:pt x="47523" y="1492799"/>
                  <a:pt x="60981" y="1504335"/>
                </a:cubicBezTo>
                <a:cubicBezTo>
                  <a:pt x="82096" y="1522433"/>
                  <a:pt x="97726" y="1546643"/>
                  <a:pt x="119974" y="1563329"/>
                </a:cubicBezTo>
                <a:cubicBezTo>
                  <a:pt x="176695" y="1605870"/>
                  <a:pt x="231125" y="1654984"/>
                  <a:pt x="296955" y="1681316"/>
                </a:cubicBezTo>
                <a:cubicBezTo>
                  <a:pt x="321536" y="1691148"/>
                  <a:pt x="347455" y="1698136"/>
                  <a:pt x="370697" y="1710813"/>
                </a:cubicBezTo>
                <a:cubicBezTo>
                  <a:pt x="401819" y="1727789"/>
                  <a:pt x="427062" y="1754814"/>
                  <a:pt x="459187" y="1769806"/>
                </a:cubicBezTo>
                <a:cubicBezTo>
                  <a:pt x="501450" y="1789529"/>
                  <a:pt x="548619" y="1796731"/>
                  <a:pt x="591922" y="1814052"/>
                </a:cubicBezTo>
                <a:cubicBezTo>
                  <a:pt x="616503" y="1823884"/>
                  <a:pt x="641563" y="1832593"/>
                  <a:pt x="665664" y="1843548"/>
                </a:cubicBezTo>
                <a:cubicBezTo>
                  <a:pt x="695687" y="1857195"/>
                  <a:pt x="723843" y="1874803"/>
                  <a:pt x="754155" y="1887794"/>
                </a:cubicBezTo>
                <a:cubicBezTo>
                  <a:pt x="861265" y="1933698"/>
                  <a:pt x="869577" y="1929794"/>
                  <a:pt x="975381" y="1961535"/>
                </a:cubicBezTo>
                <a:cubicBezTo>
                  <a:pt x="990272" y="1966002"/>
                  <a:pt x="1005016" y="1970971"/>
                  <a:pt x="1019626" y="1976284"/>
                </a:cubicBezTo>
                <a:cubicBezTo>
                  <a:pt x="1059100" y="1990638"/>
                  <a:pt x="1095867" y="2015891"/>
                  <a:pt x="1137613" y="2020529"/>
                </a:cubicBezTo>
                <a:cubicBezTo>
                  <a:pt x="1274510" y="2035740"/>
                  <a:pt x="1412916" y="2030361"/>
                  <a:pt x="1550568" y="2035277"/>
                </a:cubicBezTo>
                <a:cubicBezTo>
                  <a:pt x="1604645" y="2040193"/>
                  <a:pt x="1660333" y="2036035"/>
                  <a:pt x="1712800" y="2050026"/>
                </a:cubicBezTo>
                <a:cubicBezTo>
                  <a:pt x="1736550" y="2056360"/>
                  <a:pt x="1753421" y="2077941"/>
                  <a:pt x="1771793" y="2094271"/>
                </a:cubicBezTo>
                <a:cubicBezTo>
                  <a:pt x="1806392" y="2125026"/>
                  <a:pt x="1852602" y="2167399"/>
                  <a:pt x="1875032" y="2212258"/>
                </a:cubicBezTo>
                <a:cubicBezTo>
                  <a:pt x="1886822" y="2235837"/>
                  <a:pt x="1898227" y="2293438"/>
                  <a:pt x="1904529" y="2315497"/>
                </a:cubicBezTo>
                <a:cubicBezTo>
                  <a:pt x="1908800" y="2330445"/>
                  <a:pt x="1914361" y="2344994"/>
                  <a:pt x="1919277" y="2359742"/>
                </a:cubicBezTo>
                <a:cubicBezTo>
                  <a:pt x="1914361" y="2433484"/>
                  <a:pt x="1916679" y="2508068"/>
                  <a:pt x="1904529" y="2580968"/>
                </a:cubicBezTo>
                <a:cubicBezTo>
                  <a:pt x="1901615" y="2598452"/>
                  <a:pt x="1882959" y="2609359"/>
                  <a:pt x="1875032" y="2625213"/>
                </a:cubicBezTo>
                <a:cubicBezTo>
                  <a:pt x="1863192" y="2648892"/>
                  <a:pt x="1857375" y="2675276"/>
                  <a:pt x="1845535" y="2698955"/>
                </a:cubicBezTo>
                <a:cubicBezTo>
                  <a:pt x="1818447" y="2753131"/>
                  <a:pt x="1800591" y="2751390"/>
                  <a:pt x="1757045" y="2802194"/>
                </a:cubicBezTo>
                <a:cubicBezTo>
                  <a:pt x="1696151" y="2873236"/>
                  <a:pt x="1765138" y="2828166"/>
                  <a:pt x="1668555" y="2905432"/>
                </a:cubicBezTo>
                <a:cubicBezTo>
                  <a:pt x="1594876" y="2964375"/>
                  <a:pt x="1585468" y="2962264"/>
                  <a:pt x="1506322" y="2993923"/>
                </a:cubicBezTo>
                <a:cubicBezTo>
                  <a:pt x="1481742" y="3018504"/>
                  <a:pt x="1458974" y="3045042"/>
                  <a:pt x="1432581" y="3067665"/>
                </a:cubicBezTo>
                <a:cubicBezTo>
                  <a:pt x="1390023" y="3104143"/>
                  <a:pt x="1299845" y="3170903"/>
                  <a:pt x="1299845" y="3170903"/>
                </a:cubicBezTo>
                <a:cubicBezTo>
                  <a:pt x="1294929" y="3185651"/>
                  <a:pt x="1292049" y="3201243"/>
                  <a:pt x="1285097" y="3215148"/>
                </a:cubicBezTo>
                <a:cubicBezTo>
                  <a:pt x="1264564" y="3256215"/>
                  <a:pt x="1243973" y="3271021"/>
                  <a:pt x="1211355" y="3303639"/>
                </a:cubicBezTo>
                <a:cubicBezTo>
                  <a:pt x="1206439" y="3328220"/>
                  <a:pt x="1204533" y="3353600"/>
                  <a:pt x="1196606" y="3377381"/>
                </a:cubicBezTo>
                <a:cubicBezTo>
                  <a:pt x="1189654" y="3398238"/>
                  <a:pt x="1169100" y="3414479"/>
                  <a:pt x="1167110" y="3436374"/>
                </a:cubicBezTo>
                <a:cubicBezTo>
                  <a:pt x="1163963" y="3470994"/>
                  <a:pt x="1171869" y="3506317"/>
                  <a:pt x="1181858" y="3539613"/>
                </a:cubicBezTo>
                <a:cubicBezTo>
                  <a:pt x="1193656" y="3578941"/>
                  <a:pt x="1224138" y="3593691"/>
                  <a:pt x="1255600" y="3613355"/>
                </a:cubicBezTo>
                <a:cubicBezTo>
                  <a:pt x="1279908" y="3628548"/>
                  <a:pt x="1304761" y="3642852"/>
                  <a:pt x="1329342" y="3657600"/>
                </a:cubicBezTo>
                <a:cubicBezTo>
                  <a:pt x="1344090" y="3677265"/>
                  <a:pt x="1353450" y="3702498"/>
                  <a:pt x="1373587" y="3716594"/>
                </a:cubicBezTo>
                <a:cubicBezTo>
                  <a:pt x="1404259" y="3738065"/>
                  <a:pt x="1442064" y="3746934"/>
                  <a:pt x="1476826" y="3760839"/>
                </a:cubicBezTo>
                <a:cubicBezTo>
                  <a:pt x="1509404" y="3773870"/>
                  <a:pt x="1611150" y="3801324"/>
                  <a:pt x="1624310" y="3805084"/>
                </a:cubicBezTo>
                <a:cubicBezTo>
                  <a:pt x="1702968" y="3800168"/>
                  <a:pt x="1783129" y="3806409"/>
                  <a:pt x="1860284" y="3790335"/>
                </a:cubicBezTo>
                <a:cubicBezTo>
                  <a:pt x="1903331" y="3781367"/>
                  <a:pt x="1940093" y="3753158"/>
                  <a:pt x="1978271" y="3731342"/>
                </a:cubicBezTo>
                <a:cubicBezTo>
                  <a:pt x="2012684" y="3711677"/>
                  <a:pt x="2049040" y="3695077"/>
                  <a:pt x="2081510" y="3672348"/>
                </a:cubicBezTo>
                <a:cubicBezTo>
                  <a:pt x="2098597" y="3660387"/>
                  <a:pt x="2110166" y="3641960"/>
                  <a:pt x="2125755" y="3628103"/>
                </a:cubicBezTo>
                <a:cubicBezTo>
                  <a:pt x="2222764" y="3541873"/>
                  <a:pt x="2227075" y="3545808"/>
                  <a:pt x="2346981" y="3465871"/>
                </a:cubicBezTo>
                <a:cubicBezTo>
                  <a:pt x="2404163" y="3427750"/>
                  <a:pt x="2374409" y="3441980"/>
                  <a:pt x="2435471" y="3421626"/>
                </a:cubicBezTo>
                <a:cubicBezTo>
                  <a:pt x="2455135" y="3406878"/>
                  <a:pt x="2471774" y="3386835"/>
                  <a:pt x="2494464" y="3377381"/>
                </a:cubicBezTo>
                <a:cubicBezTo>
                  <a:pt x="2531885" y="3361789"/>
                  <a:pt x="2573993" y="3360704"/>
                  <a:pt x="2612452" y="3347884"/>
                </a:cubicBezTo>
                <a:cubicBezTo>
                  <a:pt x="2680478" y="3325208"/>
                  <a:pt x="2641453" y="3336184"/>
                  <a:pt x="2730439" y="3318387"/>
                </a:cubicBezTo>
                <a:cubicBezTo>
                  <a:pt x="2794349" y="3323303"/>
                  <a:pt x="2858565" y="3325184"/>
                  <a:pt x="2922168" y="3333135"/>
                </a:cubicBezTo>
                <a:cubicBezTo>
                  <a:pt x="2937594" y="3335063"/>
                  <a:pt x="2955420" y="3336891"/>
                  <a:pt x="2966413" y="3347884"/>
                </a:cubicBezTo>
                <a:cubicBezTo>
                  <a:pt x="2984640" y="3366111"/>
                  <a:pt x="3001844" y="3424679"/>
                  <a:pt x="3010658" y="3451123"/>
                </a:cubicBezTo>
                <a:cubicBezTo>
                  <a:pt x="3005742" y="3524865"/>
                  <a:pt x="3003647" y="3598849"/>
                  <a:pt x="2995910" y="3672348"/>
                </a:cubicBezTo>
                <a:cubicBezTo>
                  <a:pt x="2993788" y="3692507"/>
                  <a:pt x="2990226" y="3713212"/>
                  <a:pt x="2981161" y="3731342"/>
                </a:cubicBezTo>
                <a:cubicBezTo>
                  <a:pt x="2970168" y="3753327"/>
                  <a:pt x="2951203" y="3770333"/>
                  <a:pt x="2936916" y="3790335"/>
                </a:cubicBezTo>
                <a:cubicBezTo>
                  <a:pt x="2926613" y="3804759"/>
                  <a:pt x="2918054" y="3820400"/>
                  <a:pt x="2907419" y="3834581"/>
                </a:cubicBezTo>
                <a:cubicBezTo>
                  <a:pt x="2888532" y="3859764"/>
                  <a:pt x="2867313" y="3883140"/>
                  <a:pt x="2848426" y="3908323"/>
                </a:cubicBezTo>
                <a:cubicBezTo>
                  <a:pt x="2837791" y="3922503"/>
                  <a:pt x="2830465" y="3939110"/>
                  <a:pt x="2818929" y="3952568"/>
                </a:cubicBezTo>
                <a:cubicBezTo>
                  <a:pt x="2800830" y="3973683"/>
                  <a:pt x="2777738" y="3990197"/>
                  <a:pt x="2759935" y="4011561"/>
                </a:cubicBezTo>
                <a:cubicBezTo>
                  <a:pt x="2728463" y="4049328"/>
                  <a:pt x="2693431" y="4085577"/>
                  <a:pt x="2671445" y="4129548"/>
                </a:cubicBezTo>
                <a:cubicBezTo>
                  <a:pt x="2630955" y="4210527"/>
                  <a:pt x="2655140" y="4170953"/>
                  <a:pt x="2597703" y="4247535"/>
                </a:cubicBezTo>
                <a:cubicBezTo>
                  <a:pt x="2592787" y="4272116"/>
                  <a:pt x="2582955" y="4296210"/>
                  <a:pt x="2582955" y="4321277"/>
                </a:cubicBezTo>
                <a:cubicBezTo>
                  <a:pt x="2582955" y="4389400"/>
                  <a:pt x="2603209" y="4396435"/>
                  <a:pt x="2627200" y="4454013"/>
                </a:cubicBezTo>
                <a:cubicBezTo>
                  <a:pt x="2643355" y="4492785"/>
                  <a:pt x="2655290" y="4533228"/>
                  <a:pt x="2671445" y="4572000"/>
                </a:cubicBezTo>
                <a:cubicBezTo>
                  <a:pt x="2679901" y="4592295"/>
                  <a:pt x="2684674" y="4616205"/>
                  <a:pt x="2700942" y="4630994"/>
                </a:cubicBezTo>
                <a:cubicBezTo>
                  <a:pt x="2753026" y="4678343"/>
                  <a:pt x="2883059" y="4749891"/>
                  <a:pt x="2951664" y="4778477"/>
                </a:cubicBezTo>
                <a:cubicBezTo>
                  <a:pt x="2970375" y="4786273"/>
                  <a:pt x="2990545" y="4790712"/>
                  <a:pt x="3010658" y="4793226"/>
                </a:cubicBezTo>
                <a:cubicBezTo>
                  <a:pt x="3069399" y="4800569"/>
                  <a:pt x="3128645" y="4803058"/>
                  <a:pt x="3187639" y="4807974"/>
                </a:cubicBezTo>
                <a:cubicBezTo>
                  <a:pt x="3202387" y="4812890"/>
                  <a:pt x="3216640" y="4819674"/>
                  <a:pt x="3231884" y="4822723"/>
                </a:cubicBezTo>
                <a:cubicBezTo>
                  <a:pt x="3426915" y="4861730"/>
                  <a:pt x="3590232" y="4829499"/>
                  <a:pt x="3807071" y="4822723"/>
                </a:cubicBezTo>
                <a:cubicBezTo>
                  <a:pt x="3831440" y="4818662"/>
                  <a:pt x="3984529" y="4797982"/>
                  <a:pt x="4043045" y="4778477"/>
                </a:cubicBezTo>
                <a:cubicBezTo>
                  <a:pt x="4068161" y="4770105"/>
                  <a:pt x="4091999" y="4758277"/>
                  <a:pt x="4116787" y="4748981"/>
                </a:cubicBezTo>
                <a:cubicBezTo>
                  <a:pt x="4203582" y="4716433"/>
                  <a:pt x="4116449" y="4756523"/>
                  <a:pt x="4220026" y="4704735"/>
                </a:cubicBezTo>
                <a:cubicBezTo>
                  <a:pt x="4229858" y="4689987"/>
                  <a:pt x="4239097" y="4674825"/>
                  <a:pt x="4249522" y="4660490"/>
                </a:cubicBezTo>
                <a:cubicBezTo>
                  <a:pt x="4278437" y="4620731"/>
                  <a:pt x="4319295" y="4587961"/>
                  <a:pt x="4338013" y="4542503"/>
                </a:cubicBezTo>
                <a:cubicBezTo>
                  <a:pt x="4354963" y="4501339"/>
                  <a:pt x="4348331" y="4454064"/>
                  <a:pt x="4352761" y="4409768"/>
                </a:cubicBezTo>
                <a:cubicBezTo>
                  <a:pt x="4358164" y="4355737"/>
                  <a:pt x="4362594" y="4301613"/>
                  <a:pt x="4367510" y="4247535"/>
                </a:cubicBezTo>
                <a:cubicBezTo>
                  <a:pt x="4362594" y="4173793"/>
                  <a:pt x="4359768" y="4099882"/>
                  <a:pt x="4352761" y="4026310"/>
                </a:cubicBezTo>
                <a:cubicBezTo>
                  <a:pt x="4349926" y="3996541"/>
                  <a:pt x="4348232" y="3965922"/>
                  <a:pt x="4338013" y="3937819"/>
                </a:cubicBezTo>
                <a:cubicBezTo>
                  <a:pt x="4328217" y="3910879"/>
                  <a:pt x="4306588" y="3889716"/>
                  <a:pt x="4293768" y="3864077"/>
                </a:cubicBezTo>
                <a:cubicBezTo>
                  <a:pt x="4277024" y="3830590"/>
                  <a:pt x="4268785" y="3792943"/>
                  <a:pt x="4249522" y="3760839"/>
                </a:cubicBezTo>
                <a:cubicBezTo>
                  <a:pt x="4224229" y="3718684"/>
                  <a:pt x="4188302" y="3683757"/>
                  <a:pt x="4161032" y="3642852"/>
                </a:cubicBezTo>
                <a:cubicBezTo>
                  <a:pt x="4139047" y="3609874"/>
                  <a:pt x="4121703" y="3574026"/>
                  <a:pt x="4102039" y="3539613"/>
                </a:cubicBezTo>
                <a:cubicBezTo>
                  <a:pt x="4094313" y="3500985"/>
                  <a:pt x="4070434" y="3430757"/>
                  <a:pt x="4102039" y="3392129"/>
                </a:cubicBezTo>
                <a:cubicBezTo>
                  <a:pt x="4123298" y="3366145"/>
                  <a:pt x="4247644" y="3282456"/>
                  <a:pt x="4293768" y="3259394"/>
                </a:cubicBezTo>
                <a:cubicBezTo>
                  <a:pt x="4317447" y="3247554"/>
                  <a:pt x="4341826" y="3236318"/>
                  <a:pt x="4367510" y="3229897"/>
                </a:cubicBezTo>
                <a:cubicBezTo>
                  <a:pt x="4401234" y="3221466"/>
                  <a:pt x="4436335" y="3220064"/>
                  <a:pt x="4470748" y="3215148"/>
                </a:cubicBezTo>
                <a:cubicBezTo>
                  <a:pt x="4598567" y="3234813"/>
                  <a:pt x="4728523" y="3243673"/>
                  <a:pt x="4854206" y="3274142"/>
                </a:cubicBezTo>
                <a:cubicBezTo>
                  <a:pt x="4919462" y="3289962"/>
                  <a:pt x="4973012" y="3345082"/>
                  <a:pt x="5016439" y="3392129"/>
                </a:cubicBezTo>
                <a:cubicBezTo>
                  <a:pt x="5056592" y="3435628"/>
                  <a:pt x="5099418" y="3477127"/>
                  <a:pt x="5134426" y="3524865"/>
                </a:cubicBezTo>
                <a:cubicBezTo>
                  <a:pt x="5153928" y="3551459"/>
                  <a:pt x="5163152" y="3584257"/>
                  <a:pt x="5178671" y="3613355"/>
                </a:cubicBezTo>
                <a:cubicBezTo>
                  <a:pt x="5244551" y="3736880"/>
                  <a:pt x="5230105" y="3712628"/>
                  <a:pt x="5281910" y="3790335"/>
                </a:cubicBezTo>
                <a:cubicBezTo>
                  <a:pt x="5320430" y="3982941"/>
                  <a:pt x="5258924" y="3715823"/>
                  <a:pt x="5355652" y="3967316"/>
                </a:cubicBezTo>
                <a:cubicBezTo>
                  <a:pt x="5366387" y="3995226"/>
                  <a:pt x="5365484" y="4026309"/>
                  <a:pt x="5370400" y="4055806"/>
                </a:cubicBezTo>
                <a:cubicBezTo>
                  <a:pt x="5375316" y="4159045"/>
                  <a:pt x="5373734" y="4262799"/>
                  <a:pt x="5385148" y="4365523"/>
                </a:cubicBezTo>
                <a:cubicBezTo>
                  <a:pt x="5388582" y="4396425"/>
                  <a:pt x="5404019" y="4424793"/>
                  <a:pt x="5414645" y="4454013"/>
                </a:cubicBezTo>
                <a:cubicBezTo>
                  <a:pt x="5423692" y="4478893"/>
                  <a:pt x="5431465" y="4504513"/>
                  <a:pt x="5444142" y="4527755"/>
                </a:cubicBezTo>
                <a:cubicBezTo>
                  <a:pt x="5474899" y="4584143"/>
                  <a:pt x="5534090" y="4658383"/>
                  <a:pt x="5576877" y="4704735"/>
                </a:cubicBezTo>
                <a:cubicBezTo>
                  <a:pt x="5609887" y="4740496"/>
                  <a:pt x="5647230" y="4772099"/>
                  <a:pt x="5680116" y="4807974"/>
                </a:cubicBezTo>
                <a:cubicBezTo>
                  <a:pt x="5701387" y="4831179"/>
                  <a:pt x="5714105" y="4862594"/>
                  <a:pt x="5739110" y="4881716"/>
                </a:cubicBezTo>
                <a:cubicBezTo>
                  <a:pt x="5915958" y="5016952"/>
                  <a:pt x="5952631" y="5005808"/>
                  <a:pt x="6166813" y="5073445"/>
                </a:cubicBezTo>
                <a:cubicBezTo>
                  <a:pt x="6181638" y="5078126"/>
                  <a:pt x="6195576" y="5086787"/>
                  <a:pt x="6211058" y="5088194"/>
                </a:cubicBezTo>
                <a:lnTo>
                  <a:pt x="6373290" y="5102942"/>
                </a:lnTo>
                <a:cubicBezTo>
                  <a:pt x="6530606" y="5088194"/>
                  <a:pt x="6688290" y="5076947"/>
                  <a:pt x="6845239" y="5058697"/>
                </a:cubicBezTo>
                <a:cubicBezTo>
                  <a:pt x="6899835" y="5052349"/>
                  <a:pt x="6955328" y="5046581"/>
                  <a:pt x="7007471" y="5029200"/>
                </a:cubicBezTo>
                <a:cubicBezTo>
                  <a:pt x="7059614" y="5011819"/>
                  <a:pt x="7106999" y="4982314"/>
                  <a:pt x="7154955" y="4955458"/>
                </a:cubicBezTo>
                <a:cubicBezTo>
                  <a:pt x="7229988" y="4913440"/>
                  <a:pt x="7376181" y="4822723"/>
                  <a:pt x="7376181" y="4822723"/>
                </a:cubicBezTo>
                <a:cubicBezTo>
                  <a:pt x="7390929" y="4798142"/>
                  <a:pt x="7404525" y="4772832"/>
                  <a:pt x="7420426" y="4748981"/>
                </a:cubicBezTo>
                <a:cubicBezTo>
                  <a:pt x="7443884" y="4713793"/>
                  <a:pt x="7476446" y="4684140"/>
                  <a:pt x="7494168" y="4645742"/>
                </a:cubicBezTo>
                <a:cubicBezTo>
                  <a:pt x="7506699" y="4618591"/>
                  <a:pt x="7504000" y="4586749"/>
                  <a:pt x="7508916" y="4557252"/>
                </a:cubicBezTo>
                <a:cubicBezTo>
                  <a:pt x="7499084" y="4508091"/>
                  <a:pt x="7499168" y="4455849"/>
                  <a:pt x="7479419" y="4409768"/>
                </a:cubicBezTo>
                <a:cubicBezTo>
                  <a:pt x="7454169" y="4350852"/>
                  <a:pt x="7415263" y="4298341"/>
                  <a:pt x="7376181" y="4247535"/>
                </a:cubicBezTo>
                <a:cubicBezTo>
                  <a:pt x="7173849" y="3984502"/>
                  <a:pt x="7249679" y="4093326"/>
                  <a:pt x="7081213" y="3937819"/>
                </a:cubicBezTo>
                <a:cubicBezTo>
                  <a:pt x="6938125" y="3805738"/>
                  <a:pt x="7045754" y="3880256"/>
                  <a:pt x="6859987" y="3746090"/>
                </a:cubicBezTo>
                <a:cubicBezTo>
                  <a:pt x="6769847" y="3680989"/>
                  <a:pt x="6714278" y="3659375"/>
                  <a:pt x="6638761" y="3583858"/>
                </a:cubicBezTo>
                <a:cubicBezTo>
                  <a:pt x="6616502" y="3561599"/>
                  <a:pt x="6599432" y="3534697"/>
                  <a:pt x="6579768" y="3510116"/>
                </a:cubicBezTo>
                <a:cubicBezTo>
                  <a:pt x="6584684" y="3451122"/>
                  <a:pt x="6583606" y="3391319"/>
                  <a:pt x="6594516" y="3333135"/>
                </a:cubicBezTo>
                <a:cubicBezTo>
                  <a:pt x="6605065" y="3276872"/>
                  <a:pt x="6670203" y="3223473"/>
                  <a:pt x="6712503" y="3200400"/>
                </a:cubicBezTo>
                <a:cubicBezTo>
                  <a:pt x="6734510" y="3188396"/>
                  <a:pt x="6762061" y="3192248"/>
                  <a:pt x="6786245" y="3185652"/>
                </a:cubicBezTo>
                <a:cubicBezTo>
                  <a:pt x="6816242" y="3177471"/>
                  <a:pt x="6845238" y="3165987"/>
                  <a:pt x="6874735" y="3156155"/>
                </a:cubicBezTo>
                <a:cubicBezTo>
                  <a:pt x="6948477" y="3161071"/>
                  <a:pt x="7024096" y="3153655"/>
                  <a:pt x="7095961" y="3170903"/>
                </a:cubicBezTo>
                <a:cubicBezTo>
                  <a:pt x="7149407" y="3183730"/>
                  <a:pt x="7194680" y="3219287"/>
                  <a:pt x="7243445" y="3244645"/>
                </a:cubicBezTo>
                <a:cubicBezTo>
                  <a:pt x="7542821" y="3400320"/>
                  <a:pt x="7400053" y="3319057"/>
                  <a:pt x="7685897" y="3524865"/>
                </a:cubicBezTo>
                <a:cubicBezTo>
                  <a:pt x="7845012" y="3639428"/>
                  <a:pt x="7840042" y="3623570"/>
                  <a:pt x="7995613" y="3760839"/>
                </a:cubicBezTo>
                <a:cubicBezTo>
                  <a:pt x="8132976" y="3882042"/>
                  <a:pt x="8045522" y="3806046"/>
                  <a:pt x="8113600" y="3893574"/>
                </a:cubicBezTo>
                <a:cubicBezTo>
                  <a:pt x="8171578" y="3968117"/>
                  <a:pt x="8290581" y="4114800"/>
                  <a:pt x="8290581" y="4114800"/>
                </a:cubicBezTo>
                <a:cubicBezTo>
                  <a:pt x="8332533" y="4240658"/>
                  <a:pt x="8258669" y="4033520"/>
                  <a:pt x="8379071" y="4262284"/>
                </a:cubicBezTo>
                <a:cubicBezTo>
                  <a:pt x="8408837" y="4318839"/>
                  <a:pt x="8414467" y="4388137"/>
                  <a:pt x="8452813" y="4439265"/>
                </a:cubicBezTo>
                <a:cubicBezTo>
                  <a:pt x="8552781" y="4572555"/>
                  <a:pt x="8433579" y="4406291"/>
                  <a:pt x="8556052" y="4616245"/>
                </a:cubicBezTo>
                <a:cubicBezTo>
                  <a:pt x="8591914" y="4677723"/>
                  <a:pt x="8611277" y="4680218"/>
                  <a:pt x="8659290" y="4734232"/>
                </a:cubicBezTo>
                <a:cubicBezTo>
                  <a:pt x="8680203" y="4757759"/>
                  <a:pt x="8696025" y="4785715"/>
                  <a:pt x="8718284" y="4807974"/>
                </a:cubicBezTo>
                <a:cubicBezTo>
                  <a:pt x="8785555" y="4875245"/>
                  <a:pt x="8777272" y="4851081"/>
                  <a:pt x="8836271" y="4896465"/>
                </a:cubicBezTo>
                <a:cubicBezTo>
                  <a:pt x="8886172" y="4934851"/>
                  <a:pt x="8927444" y="4986297"/>
                  <a:pt x="8983755" y="5014452"/>
                </a:cubicBezTo>
                <a:cubicBezTo>
                  <a:pt x="9003419" y="5024284"/>
                  <a:pt x="9023447" y="5033420"/>
                  <a:pt x="9042748" y="5043948"/>
                </a:cubicBezTo>
                <a:cubicBezTo>
                  <a:pt x="9077544" y="5062927"/>
                  <a:pt x="9110536" y="5085217"/>
                  <a:pt x="9145987" y="5102942"/>
                </a:cubicBezTo>
                <a:cubicBezTo>
                  <a:pt x="9159892" y="5109894"/>
                  <a:pt x="9175150" y="5113920"/>
                  <a:pt x="9190232" y="5117690"/>
                </a:cubicBezTo>
                <a:cubicBezTo>
                  <a:pt x="9234203" y="5128683"/>
                  <a:pt x="9278420" y="5138834"/>
                  <a:pt x="9322968" y="5147187"/>
                </a:cubicBezTo>
                <a:cubicBezTo>
                  <a:pt x="9384177" y="5158664"/>
                  <a:pt x="9501918" y="5170348"/>
                  <a:pt x="9558942" y="5176684"/>
                </a:cubicBezTo>
                <a:cubicBezTo>
                  <a:pt x="9652348" y="5171768"/>
                  <a:pt x="9747049" y="5178190"/>
                  <a:pt x="9839161" y="5161935"/>
                </a:cubicBezTo>
                <a:cubicBezTo>
                  <a:pt x="9889908" y="5152980"/>
                  <a:pt x="10257980" y="5016761"/>
                  <a:pt x="10296361" y="4999703"/>
                </a:cubicBezTo>
                <a:cubicBezTo>
                  <a:pt x="10447620" y="4932478"/>
                  <a:pt x="10382124" y="4952454"/>
                  <a:pt x="10488090" y="4925961"/>
                </a:cubicBezTo>
                <a:cubicBezTo>
                  <a:pt x="10522503" y="4906297"/>
                  <a:pt x="10559621" y="4890749"/>
                  <a:pt x="10591329" y="4866968"/>
                </a:cubicBezTo>
                <a:cubicBezTo>
                  <a:pt x="10619139" y="4846111"/>
                  <a:pt x="10641417" y="4818700"/>
                  <a:pt x="10665071" y="4793226"/>
                </a:cubicBezTo>
                <a:cubicBezTo>
                  <a:pt x="10799081" y="4648908"/>
                  <a:pt x="10760590" y="4699809"/>
                  <a:pt x="10842052" y="4557252"/>
                </a:cubicBezTo>
                <a:cubicBezTo>
                  <a:pt x="10827303" y="4483510"/>
                  <a:pt x="10829320" y="4404307"/>
                  <a:pt x="10797806" y="4336026"/>
                </a:cubicBezTo>
                <a:cubicBezTo>
                  <a:pt x="10721004" y="4169622"/>
                  <a:pt x="10679770" y="4193425"/>
                  <a:pt x="10561832" y="4114800"/>
                </a:cubicBezTo>
                <a:cubicBezTo>
                  <a:pt x="10398801" y="4006113"/>
                  <a:pt x="10500794" y="4045294"/>
                  <a:pt x="10399600" y="4011561"/>
                </a:cubicBezTo>
                <a:cubicBezTo>
                  <a:pt x="10280305" y="3922090"/>
                  <a:pt x="10409244" y="4010163"/>
                  <a:pt x="10222619" y="3923071"/>
                </a:cubicBezTo>
                <a:cubicBezTo>
                  <a:pt x="10186703" y="3906310"/>
                  <a:pt x="10154832" y="3881802"/>
                  <a:pt x="10119381" y="3864077"/>
                </a:cubicBezTo>
                <a:cubicBezTo>
                  <a:pt x="10085894" y="3847333"/>
                  <a:pt x="10050019" y="3835774"/>
                  <a:pt x="10016142" y="3819832"/>
                </a:cubicBezTo>
                <a:cubicBezTo>
                  <a:pt x="9966409" y="3796429"/>
                  <a:pt x="9916818" y="3772578"/>
                  <a:pt x="9868658" y="3746090"/>
                </a:cubicBezTo>
                <a:cubicBezTo>
                  <a:pt x="9818423" y="3718461"/>
                  <a:pt x="9773367" y="3681324"/>
                  <a:pt x="9721174" y="3657600"/>
                </a:cubicBezTo>
                <a:cubicBezTo>
                  <a:pt x="9664563" y="3631868"/>
                  <a:pt x="9601594" y="3622523"/>
                  <a:pt x="9544193" y="3598606"/>
                </a:cubicBezTo>
                <a:lnTo>
                  <a:pt x="9367213" y="3524865"/>
                </a:lnTo>
                <a:cubicBezTo>
                  <a:pt x="9342733" y="3514785"/>
                  <a:pt x="9293471" y="3495368"/>
                  <a:pt x="9293471" y="3495368"/>
                </a:cubicBezTo>
                <a:cubicBezTo>
                  <a:pt x="9278723" y="3480620"/>
                  <a:pt x="9265062" y="3464697"/>
                  <a:pt x="9249226" y="3451123"/>
                </a:cubicBezTo>
                <a:cubicBezTo>
                  <a:pt x="9230563" y="3435126"/>
                  <a:pt x="9206563" y="3425249"/>
                  <a:pt x="9190232" y="3406877"/>
                </a:cubicBezTo>
                <a:cubicBezTo>
                  <a:pt x="9166680" y="3380381"/>
                  <a:pt x="9148455" y="3349376"/>
                  <a:pt x="9131239" y="3318387"/>
                </a:cubicBezTo>
                <a:cubicBezTo>
                  <a:pt x="9121619" y="3301071"/>
                  <a:pt x="9105215" y="3229040"/>
                  <a:pt x="9101742" y="3215148"/>
                </a:cubicBezTo>
                <a:cubicBezTo>
                  <a:pt x="9111574" y="3175819"/>
                  <a:pt x="9114464" y="3134067"/>
                  <a:pt x="9131239" y="3097161"/>
                </a:cubicBezTo>
                <a:cubicBezTo>
                  <a:pt x="9139870" y="3078173"/>
                  <a:pt x="9159461" y="3066269"/>
                  <a:pt x="9175484" y="3052916"/>
                </a:cubicBezTo>
                <a:cubicBezTo>
                  <a:pt x="9194943" y="3036700"/>
                  <a:pt x="9283187" y="2985344"/>
                  <a:pt x="9293471" y="2979174"/>
                </a:cubicBezTo>
                <a:lnTo>
                  <a:pt x="9735922" y="3008671"/>
                </a:lnTo>
                <a:cubicBezTo>
                  <a:pt x="9760898" y="3010812"/>
                  <a:pt x="9784816" y="3020106"/>
                  <a:pt x="9809664" y="3023419"/>
                </a:cubicBezTo>
                <a:cubicBezTo>
                  <a:pt x="9896109" y="3034945"/>
                  <a:pt x="10069824" y="3046835"/>
                  <a:pt x="10148877" y="3052916"/>
                </a:cubicBezTo>
                <a:cubicBezTo>
                  <a:pt x="10207871" y="3048000"/>
                  <a:pt x="10267561" y="3048456"/>
                  <a:pt x="10325858" y="3038168"/>
                </a:cubicBezTo>
                <a:cubicBezTo>
                  <a:pt x="10360248" y="3032099"/>
                  <a:pt x="10414939" y="3003263"/>
                  <a:pt x="10443845" y="2979174"/>
                </a:cubicBezTo>
                <a:cubicBezTo>
                  <a:pt x="10459868" y="2965821"/>
                  <a:pt x="10475285" y="2951393"/>
                  <a:pt x="10488090" y="2934929"/>
                </a:cubicBezTo>
                <a:cubicBezTo>
                  <a:pt x="10509855" y="2906946"/>
                  <a:pt x="10547084" y="2846439"/>
                  <a:pt x="10547084" y="2846439"/>
                </a:cubicBezTo>
                <a:cubicBezTo>
                  <a:pt x="10552000" y="2831691"/>
                  <a:pt x="10557561" y="2817142"/>
                  <a:pt x="10561832" y="2802194"/>
                </a:cubicBezTo>
                <a:cubicBezTo>
                  <a:pt x="10567401" y="2782704"/>
                  <a:pt x="10568785" y="2761911"/>
                  <a:pt x="10576581" y="2743200"/>
                </a:cubicBezTo>
                <a:cubicBezTo>
                  <a:pt x="10593493" y="2702611"/>
                  <a:pt x="10635574" y="2625213"/>
                  <a:pt x="10635574" y="2625213"/>
                </a:cubicBezTo>
                <a:cubicBezTo>
                  <a:pt x="10640490" y="2600632"/>
                  <a:pt x="10657525" y="2575481"/>
                  <a:pt x="10650322" y="2551471"/>
                </a:cubicBezTo>
                <a:cubicBezTo>
                  <a:pt x="10641277" y="2521320"/>
                  <a:pt x="10613588" y="2499988"/>
                  <a:pt x="10591329" y="2477729"/>
                </a:cubicBezTo>
                <a:cubicBezTo>
                  <a:pt x="10454666" y="2341066"/>
                  <a:pt x="10487195" y="2399433"/>
                  <a:pt x="10266864" y="2315497"/>
                </a:cubicBezTo>
                <a:cubicBezTo>
                  <a:pt x="10087678" y="2247236"/>
                  <a:pt x="10280420" y="2280145"/>
                  <a:pt x="10030890" y="2241755"/>
                </a:cubicBezTo>
                <a:cubicBezTo>
                  <a:pt x="9952542" y="2229701"/>
                  <a:pt x="9794916" y="2212258"/>
                  <a:pt x="9794916" y="2212258"/>
                </a:cubicBezTo>
                <a:cubicBezTo>
                  <a:pt x="9760503" y="2202426"/>
                  <a:pt x="9726516" y="2190958"/>
                  <a:pt x="9691677" y="2182761"/>
                </a:cubicBezTo>
                <a:cubicBezTo>
                  <a:pt x="9642875" y="2171278"/>
                  <a:pt x="9544193" y="2153265"/>
                  <a:pt x="9544193" y="2153265"/>
                </a:cubicBezTo>
                <a:cubicBezTo>
                  <a:pt x="9508130" y="2135233"/>
                  <a:pt x="9472224" y="2120329"/>
                  <a:pt x="9440955" y="2094271"/>
                </a:cubicBezTo>
                <a:cubicBezTo>
                  <a:pt x="9424932" y="2080918"/>
                  <a:pt x="9411458" y="2064774"/>
                  <a:pt x="9396710" y="2050026"/>
                </a:cubicBezTo>
                <a:cubicBezTo>
                  <a:pt x="9386878" y="2020529"/>
                  <a:pt x="9361651" y="1992126"/>
                  <a:pt x="9367213" y="1961535"/>
                </a:cubicBezTo>
                <a:cubicBezTo>
                  <a:pt x="9377045" y="1907458"/>
                  <a:pt x="9381610" y="1852152"/>
                  <a:pt x="9396710" y="1799303"/>
                </a:cubicBezTo>
                <a:cubicBezTo>
                  <a:pt x="9401579" y="1782260"/>
                  <a:pt x="9415903" y="1769482"/>
                  <a:pt x="9426206" y="1755058"/>
                </a:cubicBezTo>
                <a:cubicBezTo>
                  <a:pt x="9440493" y="1735056"/>
                  <a:pt x="9452264" y="1712600"/>
                  <a:pt x="9470452" y="1696065"/>
                </a:cubicBezTo>
                <a:cubicBezTo>
                  <a:pt x="9616207" y="1563561"/>
                  <a:pt x="9535982" y="1632630"/>
                  <a:pt x="9647432" y="1592826"/>
                </a:cubicBezTo>
                <a:cubicBezTo>
                  <a:pt x="9697296" y="1575017"/>
                  <a:pt x="9744986" y="1551454"/>
                  <a:pt x="9794916" y="1533832"/>
                </a:cubicBezTo>
                <a:cubicBezTo>
                  <a:pt x="9828666" y="1521920"/>
                  <a:pt x="9863543" y="1513443"/>
                  <a:pt x="9898155" y="1504335"/>
                </a:cubicBezTo>
                <a:cubicBezTo>
                  <a:pt x="9956962" y="1488860"/>
                  <a:pt x="10019243" y="1484044"/>
                  <a:pt x="10075135" y="1460090"/>
                </a:cubicBezTo>
                <a:cubicBezTo>
                  <a:pt x="10192663" y="1409721"/>
                  <a:pt x="10142855" y="1427684"/>
                  <a:pt x="10222619" y="1401097"/>
                </a:cubicBezTo>
                <a:cubicBezTo>
                  <a:pt x="10252116" y="1376516"/>
                  <a:pt x="10280802" y="1350928"/>
                  <a:pt x="10311110" y="1327355"/>
                </a:cubicBezTo>
                <a:cubicBezTo>
                  <a:pt x="10325102" y="1316473"/>
                  <a:pt x="10345052" y="1312282"/>
                  <a:pt x="10355355" y="1297858"/>
                </a:cubicBezTo>
                <a:cubicBezTo>
                  <a:pt x="10370743" y="1276315"/>
                  <a:pt x="10373758" y="1248154"/>
                  <a:pt x="10384852" y="1224116"/>
                </a:cubicBezTo>
                <a:cubicBezTo>
                  <a:pt x="10445224" y="1093311"/>
                  <a:pt x="10439607" y="1128946"/>
                  <a:pt x="10488090" y="1002890"/>
                </a:cubicBezTo>
                <a:cubicBezTo>
                  <a:pt x="10499251" y="973870"/>
                  <a:pt x="10501590" y="941061"/>
                  <a:pt x="10517587" y="914400"/>
                </a:cubicBezTo>
                <a:cubicBezTo>
                  <a:pt x="10577829" y="813997"/>
                  <a:pt x="10552767" y="867853"/>
                  <a:pt x="10591329" y="752168"/>
                </a:cubicBezTo>
                <a:cubicBezTo>
                  <a:pt x="10586413" y="663678"/>
                  <a:pt x="10590583" y="574211"/>
                  <a:pt x="10576581" y="486697"/>
                </a:cubicBezTo>
                <a:cubicBezTo>
                  <a:pt x="10564806" y="413106"/>
                  <a:pt x="10527124" y="379113"/>
                  <a:pt x="10488090" y="324465"/>
                </a:cubicBezTo>
                <a:cubicBezTo>
                  <a:pt x="10465072" y="292240"/>
                  <a:pt x="10449889" y="258187"/>
                  <a:pt x="10414348" y="235974"/>
                </a:cubicBezTo>
                <a:cubicBezTo>
                  <a:pt x="10368692" y="207439"/>
                  <a:pt x="10317935" y="201943"/>
                  <a:pt x="10266864" y="191729"/>
                </a:cubicBezTo>
                <a:cubicBezTo>
                  <a:pt x="10227535" y="196645"/>
                  <a:pt x="10187873" y="199387"/>
                  <a:pt x="10148877" y="206477"/>
                </a:cubicBezTo>
                <a:cubicBezTo>
                  <a:pt x="10123045" y="211174"/>
                  <a:pt x="10063001" y="238322"/>
                  <a:pt x="10045639" y="250723"/>
                </a:cubicBezTo>
                <a:cubicBezTo>
                  <a:pt x="9976950" y="299786"/>
                  <a:pt x="9979414" y="361192"/>
                  <a:pt x="9912903" y="427703"/>
                </a:cubicBezTo>
                <a:cubicBezTo>
                  <a:pt x="9826166" y="514440"/>
                  <a:pt x="9909931" y="423521"/>
                  <a:pt x="9824413" y="545690"/>
                </a:cubicBezTo>
                <a:cubicBezTo>
                  <a:pt x="9771973" y="620605"/>
                  <a:pt x="9719307" y="695509"/>
                  <a:pt x="9662181" y="766916"/>
                </a:cubicBezTo>
                <a:lnTo>
                  <a:pt x="9544193" y="914400"/>
                </a:lnTo>
                <a:cubicBezTo>
                  <a:pt x="9524529" y="938981"/>
                  <a:pt x="9503496" y="962527"/>
                  <a:pt x="9485200" y="988142"/>
                </a:cubicBezTo>
                <a:cubicBezTo>
                  <a:pt x="9460619" y="1022555"/>
                  <a:pt x="9439306" y="1059554"/>
                  <a:pt x="9411458" y="1091381"/>
                </a:cubicBezTo>
                <a:cubicBezTo>
                  <a:pt x="9351688" y="1159689"/>
                  <a:pt x="9289664" y="1230724"/>
                  <a:pt x="9204981" y="1268361"/>
                </a:cubicBezTo>
                <a:cubicBezTo>
                  <a:pt x="9187936" y="1275937"/>
                  <a:pt x="9083911" y="1295525"/>
                  <a:pt x="9072245" y="1297858"/>
                </a:cubicBezTo>
                <a:lnTo>
                  <a:pt x="8836271" y="1253613"/>
                </a:lnTo>
                <a:cubicBezTo>
                  <a:pt x="8816395" y="1249638"/>
                  <a:pt x="8794658" y="1249294"/>
                  <a:pt x="8777277" y="1238865"/>
                </a:cubicBezTo>
                <a:cubicBezTo>
                  <a:pt x="8744353" y="1219110"/>
                  <a:pt x="8720427" y="1186876"/>
                  <a:pt x="8688787" y="1165123"/>
                </a:cubicBezTo>
                <a:cubicBezTo>
                  <a:pt x="8641543" y="1132643"/>
                  <a:pt x="8591420" y="1104475"/>
                  <a:pt x="8541303" y="1076632"/>
                </a:cubicBezTo>
                <a:cubicBezTo>
                  <a:pt x="8458640" y="1030708"/>
                  <a:pt x="8362379" y="1005438"/>
                  <a:pt x="8290581" y="943897"/>
                </a:cubicBezTo>
                <a:cubicBezTo>
                  <a:pt x="8256168" y="914400"/>
                  <a:pt x="8226846" y="877627"/>
                  <a:pt x="8187342" y="855406"/>
                </a:cubicBezTo>
                <a:cubicBezTo>
                  <a:pt x="8146693" y="832541"/>
                  <a:pt x="8098437" y="827099"/>
                  <a:pt x="8054606" y="811161"/>
                </a:cubicBezTo>
                <a:cubicBezTo>
                  <a:pt x="7809129" y="721897"/>
                  <a:pt x="7941477" y="748647"/>
                  <a:pt x="7759639" y="722671"/>
                </a:cubicBezTo>
                <a:cubicBezTo>
                  <a:pt x="7656400" y="732503"/>
                  <a:pt x="7551498" y="731255"/>
                  <a:pt x="7449922" y="752168"/>
                </a:cubicBezTo>
                <a:cubicBezTo>
                  <a:pt x="7216090" y="800310"/>
                  <a:pt x="7319431" y="839234"/>
                  <a:pt x="7110710" y="870155"/>
                </a:cubicBezTo>
                <a:cubicBezTo>
                  <a:pt x="7027895" y="882424"/>
                  <a:pt x="6943561" y="879987"/>
                  <a:pt x="6859987" y="884903"/>
                </a:cubicBezTo>
                <a:cubicBezTo>
                  <a:pt x="6820658" y="904568"/>
                  <a:pt x="6778023" y="918681"/>
                  <a:pt x="6742000" y="943897"/>
                </a:cubicBezTo>
                <a:cubicBezTo>
                  <a:pt x="6727479" y="954062"/>
                  <a:pt x="6726120" y="976794"/>
                  <a:pt x="6712503" y="988142"/>
                </a:cubicBezTo>
                <a:cubicBezTo>
                  <a:pt x="6695613" y="1002217"/>
                  <a:pt x="6673174" y="1007807"/>
                  <a:pt x="6653510" y="1017639"/>
                </a:cubicBezTo>
                <a:cubicBezTo>
                  <a:pt x="6638761" y="1037303"/>
                  <a:pt x="6625261" y="1057969"/>
                  <a:pt x="6609264" y="1076632"/>
                </a:cubicBezTo>
                <a:cubicBezTo>
                  <a:pt x="6595690" y="1092468"/>
                  <a:pt x="6576588" y="1103523"/>
                  <a:pt x="6565019" y="1120877"/>
                </a:cubicBezTo>
                <a:cubicBezTo>
                  <a:pt x="6556396" y="1133812"/>
                  <a:pt x="6557223" y="1151218"/>
                  <a:pt x="6550271" y="1165123"/>
                </a:cubicBezTo>
                <a:cubicBezTo>
                  <a:pt x="6537451" y="1190762"/>
                  <a:pt x="6518846" y="1213226"/>
                  <a:pt x="6506026" y="1238865"/>
                </a:cubicBezTo>
                <a:cubicBezTo>
                  <a:pt x="6489282" y="1272352"/>
                  <a:pt x="6475686" y="1307341"/>
                  <a:pt x="6461781" y="1342103"/>
                </a:cubicBezTo>
                <a:cubicBezTo>
                  <a:pt x="6436253" y="1405921"/>
                  <a:pt x="6456904" y="1381352"/>
                  <a:pt x="6417535" y="1460090"/>
                </a:cubicBezTo>
                <a:cubicBezTo>
                  <a:pt x="6409608" y="1475944"/>
                  <a:pt x="6396833" y="1488945"/>
                  <a:pt x="6388039" y="1504335"/>
                </a:cubicBezTo>
                <a:cubicBezTo>
                  <a:pt x="6359337" y="1554564"/>
                  <a:pt x="6362951" y="1584518"/>
                  <a:pt x="6299548" y="1607574"/>
                </a:cubicBezTo>
                <a:cubicBezTo>
                  <a:pt x="6266879" y="1619454"/>
                  <a:pt x="6230723" y="1617407"/>
                  <a:pt x="6196310" y="1622323"/>
                </a:cubicBezTo>
                <a:cubicBezTo>
                  <a:pt x="6093071" y="1617407"/>
                  <a:pt x="5989645" y="1615501"/>
                  <a:pt x="5886593" y="1607574"/>
                </a:cubicBezTo>
                <a:cubicBezTo>
                  <a:pt x="5861600" y="1605651"/>
                  <a:pt x="5836410" y="1601392"/>
                  <a:pt x="5812852" y="1592826"/>
                </a:cubicBezTo>
                <a:cubicBezTo>
                  <a:pt x="5781859" y="1581556"/>
                  <a:pt x="5752640" y="1565548"/>
                  <a:pt x="5724361" y="1548581"/>
                </a:cubicBezTo>
                <a:cubicBezTo>
                  <a:pt x="5678763" y="1521222"/>
                  <a:pt x="5635871" y="1489587"/>
                  <a:pt x="5591626" y="1460090"/>
                </a:cubicBezTo>
                <a:cubicBezTo>
                  <a:pt x="5562129" y="1415845"/>
                  <a:pt x="5523587" y="1376441"/>
                  <a:pt x="5503135" y="1327355"/>
                </a:cubicBezTo>
                <a:lnTo>
                  <a:pt x="5429393" y="1150374"/>
                </a:lnTo>
                <a:cubicBezTo>
                  <a:pt x="5420937" y="1130080"/>
                  <a:pt x="5408826" y="1111471"/>
                  <a:pt x="5399897" y="1091381"/>
                </a:cubicBezTo>
                <a:cubicBezTo>
                  <a:pt x="5389145" y="1067189"/>
                  <a:pt x="5384275" y="1040186"/>
                  <a:pt x="5370400" y="1017639"/>
                </a:cubicBezTo>
                <a:cubicBezTo>
                  <a:pt x="5344635" y="975770"/>
                  <a:pt x="5314436" y="936515"/>
                  <a:pt x="5281910" y="899652"/>
                </a:cubicBezTo>
                <a:cubicBezTo>
                  <a:pt x="5240511" y="852733"/>
                  <a:pt x="5209107" y="784896"/>
                  <a:pt x="5149174" y="766916"/>
                </a:cubicBezTo>
                <a:cubicBezTo>
                  <a:pt x="5100013" y="752168"/>
                  <a:pt x="5050382" y="738902"/>
                  <a:pt x="5001690" y="722671"/>
                </a:cubicBezTo>
                <a:cubicBezTo>
                  <a:pt x="4976574" y="714299"/>
                  <a:pt x="4953632" y="699595"/>
                  <a:pt x="4927948" y="693174"/>
                </a:cubicBezTo>
                <a:cubicBezTo>
                  <a:pt x="4854991" y="674935"/>
                  <a:pt x="4780901" y="661292"/>
                  <a:pt x="4706722" y="648929"/>
                </a:cubicBezTo>
                <a:cubicBezTo>
                  <a:pt x="4544850" y="621951"/>
                  <a:pt x="4647873" y="638133"/>
                  <a:pt x="4397006" y="604684"/>
                </a:cubicBezTo>
                <a:cubicBezTo>
                  <a:pt x="4342929" y="609600"/>
                  <a:pt x="4286603" y="603236"/>
                  <a:pt x="4234774" y="619432"/>
                </a:cubicBezTo>
                <a:cubicBezTo>
                  <a:pt x="4204728" y="628821"/>
                  <a:pt x="4184722" y="657697"/>
                  <a:pt x="4161032" y="678426"/>
                </a:cubicBezTo>
                <a:cubicBezTo>
                  <a:pt x="4117097" y="716870"/>
                  <a:pt x="4079589" y="767308"/>
                  <a:pt x="4043045" y="811161"/>
                </a:cubicBezTo>
                <a:cubicBezTo>
                  <a:pt x="4031993" y="888527"/>
                  <a:pt x="4027195" y="927833"/>
                  <a:pt x="4013548" y="1002890"/>
                </a:cubicBezTo>
                <a:cubicBezTo>
                  <a:pt x="4009064" y="1027553"/>
                  <a:pt x="4007367" y="1053074"/>
                  <a:pt x="3998800" y="1076632"/>
                </a:cubicBezTo>
                <a:cubicBezTo>
                  <a:pt x="3987530" y="1107625"/>
                  <a:pt x="3970347" y="1136171"/>
                  <a:pt x="3954555" y="1165123"/>
                </a:cubicBezTo>
                <a:cubicBezTo>
                  <a:pt x="3940828" y="1190289"/>
                  <a:pt x="3930580" y="1218595"/>
                  <a:pt x="3910310" y="1238865"/>
                </a:cubicBezTo>
                <a:cubicBezTo>
                  <a:pt x="3875480" y="1273695"/>
                  <a:pt x="3835430" y="1283489"/>
                  <a:pt x="3792322" y="1297858"/>
                </a:cubicBezTo>
                <a:cubicBezTo>
                  <a:pt x="3649754" y="1288026"/>
                  <a:pt x="3506422" y="1286086"/>
                  <a:pt x="3364619" y="1268361"/>
                </a:cubicBezTo>
                <a:cubicBezTo>
                  <a:pt x="3094220" y="1234561"/>
                  <a:pt x="3306140" y="1209469"/>
                  <a:pt x="3010658" y="1150374"/>
                </a:cubicBezTo>
                <a:lnTo>
                  <a:pt x="2936916" y="1135626"/>
                </a:lnTo>
                <a:cubicBezTo>
                  <a:pt x="2917251" y="1115961"/>
                  <a:pt x="2896020" y="1097747"/>
                  <a:pt x="2877922" y="1076632"/>
                </a:cubicBezTo>
                <a:cubicBezTo>
                  <a:pt x="2866387" y="1063174"/>
                  <a:pt x="2859061" y="1046567"/>
                  <a:pt x="2848426" y="1032387"/>
                </a:cubicBezTo>
                <a:cubicBezTo>
                  <a:pt x="2829539" y="1007204"/>
                  <a:pt x="2809097" y="983226"/>
                  <a:pt x="2789432" y="958645"/>
                </a:cubicBezTo>
                <a:cubicBezTo>
                  <a:pt x="2780584" y="932102"/>
                  <a:pt x="2762404" y="881328"/>
                  <a:pt x="2759935" y="855406"/>
                </a:cubicBezTo>
                <a:cubicBezTo>
                  <a:pt x="2751998" y="772065"/>
                  <a:pt x="2766493" y="685646"/>
                  <a:pt x="2745187" y="604684"/>
                </a:cubicBezTo>
                <a:cubicBezTo>
                  <a:pt x="2739592" y="583422"/>
                  <a:pt x="2704084" y="587966"/>
                  <a:pt x="2686193" y="575187"/>
                </a:cubicBezTo>
                <a:cubicBezTo>
                  <a:pt x="2591568" y="507598"/>
                  <a:pt x="2697214" y="544758"/>
                  <a:pt x="2582955" y="516194"/>
                </a:cubicBezTo>
                <a:cubicBezTo>
                  <a:pt x="2540751" y="495092"/>
                  <a:pt x="2523114" y="482798"/>
                  <a:pt x="2479716" y="471948"/>
                </a:cubicBezTo>
                <a:cubicBezTo>
                  <a:pt x="2392644" y="450180"/>
                  <a:pt x="2344475" y="451609"/>
                  <a:pt x="2243742" y="442452"/>
                </a:cubicBezTo>
                <a:cubicBezTo>
                  <a:pt x="2170000" y="447368"/>
                  <a:pt x="2093419" y="436346"/>
                  <a:pt x="2022516" y="457200"/>
                </a:cubicBezTo>
                <a:cubicBezTo>
                  <a:pt x="2001424" y="463404"/>
                  <a:pt x="2003927" y="497105"/>
                  <a:pt x="1993019" y="516194"/>
                </a:cubicBezTo>
                <a:cubicBezTo>
                  <a:pt x="1965642" y="564104"/>
                  <a:pt x="1959947" y="564014"/>
                  <a:pt x="1919277" y="604684"/>
                </a:cubicBezTo>
                <a:cubicBezTo>
                  <a:pt x="1858937" y="785709"/>
                  <a:pt x="1925858" y="606271"/>
                  <a:pt x="1845535" y="766916"/>
                </a:cubicBezTo>
                <a:cubicBezTo>
                  <a:pt x="1838583" y="780821"/>
                  <a:pt x="1838500" y="797663"/>
                  <a:pt x="1830787" y="811161"/>
                </a:cubicBezTo>
                <a:cubicBezTo>
                  <a:pt x="1812990" y="842307"/>
                  <a:pt x="1755124" y="909451"/>
                  <a:pt x="1727548" y="929148"/>
                </a:cubicBezTo>
                <a:cubicBezTo>
                  <a:pt x="1716153" y="937288"/>
                  <a:pt x="1630483" y="957102"/>
                  <a:pt x="1624310" y="958645"/>
                </a:cubicBezTo>
                <a:cubicBezTo>
                  <a:pt x="1560400" y="953729"/>
                  <a:pt x="1495704" y="955036"/>
                  <a:pt x="1432581" y="943897"/>
                </a:cubicBezTo>
                <a:cubicBezTo>
                  <a:pt x="1391791" y="936699"/>
                  <a:pt x="1354165" y="899943"/>
                  <a:pt x="1329342" y="870155"/>
                </a:cubicBezTo>
                <a:cubicBezTo>
                  <a:pt x="1317994" y="856538"/>
                  <a:pt x="1312379" y="838444"/>
                  <a:pt x="1299845" y="825910"/>
                </a:cubicBezTo>
                <a:cubicBezTo>
                  <a:pt x="1287311" y="813376"/>
                  <a:pt x="1269217" y="807761"/>
                  <a:pt x="1255600" y="796413"/>
                </a:cubicBezTo>
                <a:cubicBezTo>
                  <a:pt x="1239577" y="783060"/>
                  <a:pt x="1226103" y="766916"/>
                  <a:pt x="1211355" y="752168"/>
                </a:cubicBezTo>
                <a:cubicBezTo>
                  <a:pt x="1190643" y="669322"/>
                  <a:pt x="1183751" y="670854"/>
                  <a:pt x="1211355" y="560439"/>
                </a:cubicBezTo>
                <a:cubicBezTo>
                  <a:pt x="1215654" y="543243"/>
                  <a:pt x="1232925" y="532048"/>
                  <a:pt x="1240852" y="516194"/>
                </a:cubicBezTo>
                <a:cubicBezTo>
                  <a:pt x="1252691" y="492515"/>
                  <a:pt x="1258509" y="466131"/>
                  <a:pt x="1270348" y="442452"/>
                </a:cubicBezTo>
                <a:cubicBezTo>
                  <a:pt x="1278275" y="426598"/>
                  <a:pt x="1291051" y="413596"/>
                  <a:pt x="1299845" y="398206"/>
                </a:cubicBezTo>
                <a:cubicBezTo>
                  <a:pt x="1329006" y="347175"/>
                  <a:pt x="1327544" y="344608"/>
                  <a:pt x="1344090" y="294968"/>
                </a:cubicBezTo>
                <a:cubicBezTo>
                  <a:pt x="1339174" y="231058"/>
                  <a:pt x="1345858" y="165173"/>
                  <a:pt x="1329342" y="103239"/>
                </a:cubicBezTo>
                <a:cubicBezTo>
                  <a:pt x="1324775" y="86112"/>
                  <a:pt x="1298714" y="85090"/>
                  <a:pt x="1285097" y="73742"/>
                </a:cubicBezTo>
                <a:cubicBezTo>
                  <a:pt x="1269074" y="60389"/>
                  <a:pt x="1259507" y="38825"/>
                  <a:pt x="1240852" y="29497"/>
                </a:cubicBezTo>
                <a:cubicBezTo>
                  <a:pt x="1218431" y="18286"/>
                  <a:pt x="1191429" y="20828"/>
                  <a:pt x="1167110" y="14748"/>
                </a:cubicBezTo>
                <a:cubicBezTo>
                  <a:pt x="1152028" y="10977"/>
                  <a:pt x="1137613" y="4916"/>
                  <a:pt x="1122864" y="0"/>
                </a:cubicBezTo>
                <a:cubicBezTo>
                  <a:pt x="1088451" y="4916"/>
                  <a:pt x="1054231" y="11452"/>
                  <a:pt x="1019626" y="14748"/>
                </a:cubicBezTo>
                <a:cubicBezTo>
                  <a:pt x="775444" y="38004"/>
                  <a:pt x="883610" y="6010"/>
                  <a:pt x="768903" y="44245"/>
                </a:cubicBezTo>
                <a:cubicBezTo>
                  <a:pt x="699591" y="113557"/>
                  <a:pt x="736226" y="71137"/>
                  <a:pt x="665664" y="176981"/>
                </a:cubicBezTo>
                <a:lnTo>
                  <a:pt x="636168" y="221226"/>
                </a:lnTo>
                <a:cubicBezTo>
                  <a:pt x="631252" y="240890"/>
                  <a:pt x="621419" y="259949"/>
                  <a:pt x="621419" y="280219"/>
                </a:cubicBezTo>
                <a:cubicBezTo>
                  <a:pt x="621419" y="484552"/>
                  <a:pt x="614347" y="450728"/>
                  <a:pt x="650916" y="560439"/>
                </a:cubicBezTo>
                <a:cubicBezTo>
                  <a:pt x="646000" y="639097"/>
                  <a:pt x="648460" y="718566"/>
                  <a:pt x="636168" y="796413"/>
                </a:cubicBezTo>
                <a:cubicBezTo>
                  <a:pt x="633404" y="813921"/>
                  <a:pt x="621419" y="830826"/>
                  <a:pt x="606671" y="840658"/>
                </a:cubicBezTo>
                <a:cubicBezTo>
                  <a:pt x="589805" y="851902"/>
                  <a:pt x="567790" y="852892"/>
                  <a:pt x="547677" y="855406"/>
                </a:cubicBezTo>
                <a:cubicBezTo>
                  <a:pt x="528165" y="857845"/>
                  <a:pt x="508348" y="855406"/>
                  <a:pt x="488684" y="855406"/>
                </a:cubicBezTo>
              </a:path>
            </a:pathLst>
          </a:custGeom>
          <a:blipFill>
            <a:blip r:embed="rId2" cstate="print"/>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48600" y="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891650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A</a:t>
            </a:r>
            <a:endParaRPr lang="en-US" sz="96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075384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5050"/>
                </a:solidFill>
                <a:effectLst>
                  <a:outerShdw blurRad="50800" algn="tl" rotWithShape="0">
                    <a:srgbClr val="000000"/>
                  </a:outerShdw>
                </a:effectLst>
              </a:rPr>
              <a:t>A</a:t>
            </a:r>
            <a:endParaRPr lang="en-US" sz="9600" b="1" cap="none" spc="0" dirty="0">
              <a:ln w="17780" cmpd="sng">
                <a:solidFill>
                  <a:sysClr val="windowText" lastClr="000000"/>
                </a:solidFill>
                <a:prstDash val="solid"/>
                <a:miter lim="800000"/>
              </a:ln>
              <a:solidFill>
                <a:srgbClr val="FF5050"/>
              </a:soli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0" y="3276600"/>
            <a:ext cx="391645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Phosolipid</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Bilayer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984156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5050"/>
                </a:solidFill>
                <a:effectLst>
                  <a:outerShdw blurRad="50800" algn="tl" rotWithShape="0">
                    <a:srgbClr val="000000"/>
                  </a:outerShdw>
                </a:effectLst>
              </a:rPr>
              <a:t>A</a:t>
            </a:r>
            <a:endParaRPr lang="en-US" sz="9600" b="1" cap="none" spc="0" dirty="0">
              <a:ln w="17780" cmpd="sng">
                <a:solidFill>
                  <a:sysClr val="windowText" lastClr="000000"/>
                </a:solidFill>
                <a:prstDash val="solid"/>
                <a:miter lim="800000"/>
              </a:ln>
              <a:solidFill>
                <a:srgbClr val="FF5050"/>
              </a:soli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B</a:t>
            </a:r>
            <a:endParaRPr lang="en-US" sz="96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0" y="3276600"/>
            <a:ext cx="391645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Phosolipid</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Bilayer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211893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7859" name="Rectangle 3"/>
          <p:cNvSpPr>
            <a:spLocks noGrp="1" noChangeArrowheads="1"/>
          </p:cNvSpPr>
          <p:nvPr>
            <p:ph idx="1"/>
          </p:nvPr>
        </p:nvSpPr>
        <p:spPr>
          <a:xfrm>
            <a:off x="457200" y="381000"/>
            <a:ext cx="8229600" cy="5749925"/>
          </a:xfrm>
        </p:spPr>
        <p:txBody>
          <a:bodyPr/>
          <a:lstStyle/>
          <a:p>
            <a:pPr eaLnBrk="1" hangingPunct="1">
              <a:defRPr/>
            </a:pPr>
            <a:r>
              <a:rPr lang="en-US" dirty="0" smtClean="0"/>
              <a:t>Name A and B?</a:t>
            </a:r>
          </a:p>
        </p:txBody>
      </p:sp>
      <p:pic>
        <p:nvPicPr>
          <p:cNvPr id="962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19812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rPr>
              <a:t>Copyright © 2010 Ryan P. Murphy</a:t>
            </a:r>
          </a:p>
        </p:txBody>
      </p:sp>
      <p:sp>
        <p:nvSpPr>
          <p:cNvPr id="2" name="Moon 1"/>
          <p:cNvSpPr/>
          <p:nvPr/>
        </p:nvSpPr>
        <p:spPr bwMode="auto">
          <a:xfrm>
            <a:off x="3733800" y="1143000"/>
            <a:ext cx="381000" cy="457200"/>
          </a:xfrm>
          <a:prstGeom prst="moon">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 name="Rectangle 2"/>
          <p:cNvSpPr/>
          <p:nvPr/>
        </p:nvSpPr>
        <p:spPr bwMode="auto">
          <a:xfrm>
            <a:off x="3276600" y="1066800"/>
            <a:ext cx="1295400" cy="1981200"/>
          </a:xfrm>
          <a:prstGeom prst="rect">
            <a:avLst/>
          </a:prstGeom>
          <a:solidFill>
            <a:schemeClr val="bg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 name="Moon 3"/>
          <p:cNvSpPr/>
          <p:nvPr/>
        </p:nvSpPr>
        <p:spPr bwMode="auto">
          <a:xfrm>
            <a:off x="2590800" y="1143000"/>
            <a:ext cx="1158875"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8" name="Moon 7"/>
          <p:cNvSpPr/>
          <p:nvPr/>
        </p:nvSpPr>
        <p:spPr bwMode="auto">
          <a:xfrm flipH="1">
            <a:off x="3924300" y="1143000"/>
            <a:ext cx="1181100" cy="1905000"/>
          </a:xfrm>
          <a:prstGeom prst="moon">
            <a:avLst>
              <a:gd name="adj" fmla="val 70000"/>
            </a:avLst>
          </a:prstGeom>
          <a:solidFill>
            <a:srgbClr val="7030A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10" name="Rectangle 9"/>
          <p:cNvSpPr/>
          <p:nvPr/>
        </p:nvSpPr>
        <p:spPr>
          <a:xfrm>
            <a:off x="228600" y="12192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5050"/>
                </a:solidFill>
                <a:effectLst>
                  <a:outerShdw blurRad="50800" algn="tl" rotWithShape="0">
                    <a:srgbClr val="000000"/>
                  </a:outerShdw>
                </a:effectLst>
              </a:rPr>
              <a:t>A</a:t>
            </a:r>
            <a:endParaRPr lang="en-US" sz="9600" b="1" cap="none" spc="0" dirty="0">
              <a:ln w="17780" cmpd="sng">
                <a:solidFill>
                  <a:sysClr val="windowText" lastClr="000000"/>
                </a:solidFill>
                <a:prstDash val="solid"/>
                <a:miter lim="800000"/>
              </a:ln>
              <a:solidFill>
                <a:srgbClr val="FF5050"/>
              </a:solidFill>
              <a:effectLst>
                <a:outerShdw blurRad="50800" algn="tl" rotWithShape="0">
                  <a:srgbClr val="000000"/>
                </a:outerShdw>
              </a:effectLst>
            </a:endParaRPr>
          </a:p>
        </p:txBody>
      </p:sp>
      <p:sp>
        <p:nvSpPr>
          <p:cNvPr id="11" name="Rectangle 10"/>
          <p:cNvSpPr/>
          <p:nvPr/>
        </p:nvSpPr>
        <p:spPr>
          <a:xfrm>
            <a:off x="3581400" y="1371600"/>
            <a:ext cx="1074333"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B</a:t>
            </a:r>
            <a:endParaRPr lang="en-US" sz="96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12" name="Rectangle 11"/>
          <p:cNvSpPr/>
          <p:nvPr/>
        </p:nvSpPr>
        <p:spPr>
          <a:xfrm>
            <a:off x="80010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0" y="3276600"/>
            <a:ext cx="391645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Phosolipid</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Bilayer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4114800" y="3200400"/>
            <a:ext cx="364715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7030A0"/>
                </a:solidFill>
                <a:effectLst>
                  <a:outerShdw blurRad="55000" dist="50800" dir="5400000" algn="tl">
                    <a:srgbClr val="000000">
                      <a:alpha val="33000"/>
                    </a:srgbClr>
                  </a:outerShdw>
                </a:effectLst>
              </a:rPr>
              <a:t>Membrane</a:t>
            </a:r>
          </a:p>
          <a:p>
            <a:pPr algn="ctr"/>
            <a:r>
              <a:rPr lang="en-US" sz="5400" b="1" dirty="0" smtClean="0">
                <a:ln w="17780" cmpd="sng">
                  <a:solidFill>
                    <a:sysClr val="windowText" lastClr="000000"/>
                  </a:solidFill>
                  <a:prstDash val="solid"/>
                  <a:miter lim="800000"/>
                </a:ln>
                <a:solidFill>
                  <a:srgbClr val="7030A0"/>
                </a:solidFill>
                <a:effectLst>
                  <a:outerShdw blurRad="55000" dist="50800" dir="5400000" algn="tl">
                    <a:srgbClr val="000000">
                      <a:alpha val="33000"/>
                    </a:srgbClr>
                  </a:outerShdw>
                </a:effectLst>
              </a:rPr>
              <a:t>Protein</a:t>
            </a:r>
            <a:endParaRPr lang="en-US" sz="5400" b="1" cap="none" spc="0" dirty="0">
              <a:ln w="17780" cmpd="sng">
                <a:solidFill>
                  <a:sysClr val="windowText" lastClr="000000"/>
                </a:solidFill>
                <a:prstDash val="solid"/>
                <a:miter lim="800000"/>
              </a:ln>
              <a:solidFill>
                <a:srgbClr val="7030A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958376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733716815"/>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21380567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3609578930"/>
              </p:ext>
            </p:extLst>
          </p:nvPr>
        </p:nvGraphicFramePr>
        <p:xfrm>
          <a:off x="228600" y="838201"/>
          <a:ext cx="8686800" cy="5689298"/>
        </p:xfrm>
        <a:graphic>
          <a:graphicData uri="http://schemas.openxmlformats.org/drawingml/2006/table">
            <a:tbl>
              <a:tblPr/>
              <a:tblGrid>
                <a:gridCol w="1736725"/>
                <a:gridCol w="1738313"/>
                <a:gridCol w="1798637"/>
                <a:gridCol w="1676400"/>
                <a:gridCol w="1736725"/>
              </a:tblGrid>
              <a:tr h="1113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INSIDE AND</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OUT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66CC"/>
                          </a:solidFill>
                          <a:effectLst/>
                          <a:latin typeface="Times New Roman" pitchFamily="18" charset="0"/>
                        </a:rPr>
                        <a:t>INSANE IN THE MEMBRANE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UNCOMMON SOLUTIONS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BIG- GULP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SOLUTION FLICKS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4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5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9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a:solidFill>
                  <a:schemeClr val="bg1"/>
                </a:solidFill>
              </a:rPr>
              <a:t>Cellular Biology Review Game</a:t>
            </a:r>
          </a:p>
        </p:txBody>
      </p:sp>
    </p:spTree>
    <p:extLst>
      <p:ext uri="{BB962C8B-B14F-4D97-AF65-F5344CB8AC3E}">
        <p14:creationId xmlns:p14="http://schemas.microsoft.com/office/powerpoint/2010/main" val="35379835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982649" y="3076288"/>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3" name="Rectangle 2"/>
          <p:cNvSpPr/>
          <p:nvPr/>
        </p:nvSpPr>
        <p:spPr>
          <a:xfrm rot="532396">
            <a:off x="1404740" y="4368513"/>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7" name="Rounded Rectangle 6"/>
          <p:cNvSpPr/>
          <p:nvPr/>
        </p:nvSpPr>
        <p:spPr bwMode="auto">
          <a:xfrm rot="377931">
            <a:off x="3316288" y="3308350"/>
            <a:ext cx="118745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rot="474179">
            <a:off x="2719388" y="4559300"/>
            <a:ext cx="118745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rot="21069871">
            <a:off x="5435885" y="359629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rot="21069871">
            <a:off x="5512450" y="4053461"/>
            <a:ext cx="1219200" cy="433387"/>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21" name="Rectangle 20"/>
          <p:cNvSpPr/>
          <p:nvPr/>
        </p:nvSpPr>
        <p:spPr>
          <a:xfrm>
            <a:off x="2743200" y="45720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62484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4038600" y="28956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75458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982649" y="3076288"/>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3" name="Rectangle 2"/>
          <p:cNvSpPr/>
          <p:nvPr/>
        </p:nvSpPr>
        <p:spPr>
          <a:xfrm rot="532396">
            <a:off x="1404740" y="4368513"/>
            <a:ext cx="2531462" cy="584775"/>
          </a:xfrm>
          <a:prstGeom prst="rect">
            <a:avLst/>
          </a:prstGeom>
          <a:noFill/>
        </p:spPr>
        <p:txBody>
          <a:bodyPr wrap="none">
            <a:spAutoFit/>
          </a:bodyPr>
          <a:lstStyle/>
          <a:p>
            <a:pPr algn="ctr">
              <a:buFont typeface="Wingdings" pitchFamily="2" charset="2"/>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7" name="Rounded Rectangle 6"/>
          <p:cNvSpPr/>
          <p:nvPr/>
        </p:nvSpPr>
        <p:spPr bwMode="auto">
          <a:xfrm rot="377931">
            <a:off x="3316288" y="3308350"/>
            <a:ext cx="1187450" cy="428625"/>
          </a:xfrm>
          <a:prstGeom prst="roundRect">
            <a:avLst/>
          </a:prstGeom>
          <a:solidFill>
            <a:schemeClr val="tx1">
              <a:lumMod val="95000"/>
              <a:lumOff val="5000"/>
            </a:schemeClr>
          </a:solidFill>
          <a:ln w="57150" cap="flat" cmpd="sng" algn="ctr">
            <a:solidFill>
              <a:srgbClr val="FFFF00"/>
            </a:solidFill>
            <a:prstDash val="solid"/>
            <a:round/>
            <a:headEnd type="none" w="med" len="med"/>
            <a:tailEnd type="none" w="med" len="med"/>
          </a:ln>
          <a:effectLst/>
        </p:spPr>
        <p:txBody>
          <a:bodyPr/>
          <a:lstStyle/>
          <a:p>
            <a:pPr marL="342900" indent="-342900">
              <a:defRPr/>
            </a:pPr>
            <a:endParaRPr lang="en-US"/>
          </a:p>
        </p:txBody>
      </p:sp>
      <p:sp>
        <p:nvSpPr>
          <p:cNvPr id="16" name="Rounded Rectangle 15"/>
          <p:cNvSpPr/>
          <p:nvPr/>
        </p:nvSpPr>
        <p:spPr bwMode="auto">
          <a:xfrm rot="474179">
            <a:off x="2719388" y="4559300"/>
            <a:ext cx="1187450" cy="428625"/>
          </a:xfrm>
          <a:prstGeom prst="roundRect">
            <a:avLst/>
          </a:prstGeom>
          <a:solidFill>
            <a:schemeClr val="tx1">
              <a:lumMod val="95000"/>
              <a:lumOff val="5000"/>
            </a:schemeClr>
          </a:solidFill>
          <a:ln w="57150" cap="flat" cmpd="sng" algn="ctr">
            <a:solidFill>
              <a:srgbClr val="FFFF00"/>
            </a:solidFill>
            <a:prstDash val="solid"/>
            <a:round/>
            <a:headEnd type="none" w="med" len="med"/>
            <a:tailEnd type="none" w="med" len="med"/>
          </a:ln>
          <a:effectLst/>
        </p:spPr>
        <p:txBody>
          <a:bodyPr/>
          <a:lstStyle/>
          <a:p>
            <a:pPr marL="342900" indent="-342900">
              <a:defRPr/>
            </a:pPr>
            <a:endParaRPr lang="en-US"/>
          </a:p>
        </p:txBody>
      </p:sp>
      <p:sp>
        <p:nvSpPr>
          <p:cNvPr id="17" name="Rounded Rectangle 16"/>
          <p:cNvSpPr/>
          <p:nvPr/>
        </p:nvSpPr>
        <p:spPr bwMode="auto">
          <a:xfrm rot="21069871">
            <a:off x="5435885" y="359629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rot="21069871">
            <a:off x="5512450" y="4053461"/>
            <a:ext cx="1219200" cy="433387"/>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21" name="Rectangle 20"/>
          <p:cNvSpPr/>
          <p:nvPr/>
        </p:nvSpPr>
        <p:spPr>
          <a:xfrm>
            <a:off x="2743200" y="45720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62484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4038600" y="28956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511257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smtClean="0"/>
          </a:p>
        </p:txBody>
      </p:sp>
      <p:sp>
        <p:nvSpPr>
          <p:cNvPr id="111619" name="Rectangle 3"/>
          <p:cNvSpPr>
            <a:spLocks noGrp="1" noChangeArrowheads="1"/>
          </p:cNvSpPr>
          <p:nvPr>
            <p:ph type="body" idx="1"/>
          </p:nvPr>
        </p:nvSpPr>
        <p:spPr/>
        <p:txBody>
          <a:bodyPr/>
          <a:lstStyle/>
          <a:p>
            <a:endParaRPr lang="en-US" smtClean="0"/>
          </a:p>
        </p:txBody>
      </p:sp>
      <p:pic>
        <p:nvPicPr>
          <p:cNvPr id="111620" name="Picture 4" descr="http://www.blanketweed.info/images/cell_memb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085" name="Freeform 5"/>
          <p:cNvSpPr>
            <a:spLocks/>
          </p:cNvSpPr>
          <p:nvPr/>
        </p:nvSpPr>
        <p:spPr bwMode="auto">
          <a:xfrm>
            <a:off x="284163" y="4660900"/>
            <a:ext cx="8331200" cy="2414588"/>
          </a:xfrm>
          <a:custGeom>
            <a:avLst/>
            <a:gdLst/>
            <a:ahLst/>
            <a:cxnLst>
              <a:cxn ang="0">
                <a:pos x="761" y="15"/>
              </a:cxn>
              <a:cxn ang="0">
                <a:pos x="437" y="35"/>
              </a:cxn>
              <a:cxn ang="0">
                <a:pos x="266" y="85"/>
              </a:cxn>
              <a:cxn ang="0">
                <a:pos x="114" y="146"/>
              </a:cxn>
              <a:cxn ang="0">
                <a:pos x="64" y="197"/>
              </a:cxn>
              <a:cxn ang="0">
                <a:pos x="43" y="217"/>
              </a:cxn>
              <a:cxn ang="0">
                <a:pos x="13" y="409"/>
              </a:cxn>
              <a:cxn ang="0">
                <a:pos x="33" y="682"/>
              </a:cxn>
              <a:cxn ang="0">
                <a:pos x="53" y="1116"/>
              </a:cxn>
              <a:cxn ang="0">
                <a:pos x="104" y="1258"/>
              </a:cxn>
              <a:cxn ang="0">
                <a:pos x="266" y="1318"/>
              </a:cxn>
              <a:cxn ang="0">
                <a:pos x="589" y="1379"/>
              </a:cxn>
              <a:cxn ang="0">
                <a:pos x="2438" y="1409"/>
              </a:cxn>
              <a:cxn ang="0">
                <a:pos x="4540" y="1399"/>
              </a:cxn>
              <a:cxn ang="0">
                <a:pos x="4702" y="1369"/>
              </a:cxn>
              <a:cxn ang="0">
                <a:pos x="4803" y="1349"/>
              </a:cxn>
              <a:cxn ang="0">
                <a:pos x="4985" y="1237"/>
              </a:cxn>
              <a:cxn ang="0">
                <a:pos x="5015" y="1217"/>
              </a:cxn>
              <a:cxn ang="0">
                <a:pos x="5045" y="1197"/>
              </a:cxn>
              <a:cxn ang="0">
                <a:pos x="5126" y="1126"/>
              </a:cxn>
              <a:cxn ang="0">
                <a:pos x="5167" y="1066"/>
              </a:cxn>
              <a:cxn ang="0">
                <a:pos x="5197" y="1005"/>
              </a:cxn>
              <a:cxn ang="0">
                <a:pos x="5248" y="833"/>
              </a:cxn>
              <a:cxn ang="0">
                <a:pos x="5217" y="712"/>
              </a:cxn>
              <a:cxn ang="0">
                <a:pos x="5076" y="591"/>
              </a:cxn>
              <a:cxn ang="0">
                <a:pos x="5025" y="550"/>
              </a:cxn>
              <a:cxn ang="0">
                <a:pos x="4965" y="500"/>
              </a:cxn>
              <a:cxn ang="0">
                <a:pos x="4904" y="480"/>
              </a:cxn>
              <a:cxn ang="0">
                <a:pos x="4864" y="429"/>
              </a:cxn>
              <a:cxn ang="0">
                <a:pos x="4803" y="409"/>
              </a:cxn>
              <a:cxn ang="0">
                <a:pos x="4672" y="328"/>
              </a:cxn>
              <a:cxn ang="0">
                <a:pos x="4601" y="267"/>
              </a:cxn>
              <a:cxn ang="0">
                <a:pos x="4540" y="227"/>
              </a:cxn>
              <a:cxn ang="0">
                <a:pos x="4469" y="146"/>
              </a:cxn>
              <a:cxn ang="0">
                <a:pos x="4409" y="106"/>
              </a:cxn>
              <a:cxn ang="0">
                <a:pos x="4237" y="166"/>
              </a:cxn>
              <a:cxn ang="0">
                <a:pos x="4197" y="227"/>
              </a:cxn>
              <a:cxn ang="0">
                <a:pos x="4186" y="257"/>
              </a:cxn>
              <a:cxn ang="0">
                <a:pos x="4116" y="298"/>
              </a:cxn>
              <a:cxn ang="0">
                <a:pos x="4025" y="379"/>
              </a:cxn>
              <a:cxn ang="0">
                <a:pos x="3944" y="429"/>
              </a:cxn>
              <a:cxn ang="0">
                <a:pos x="3792" y="540"/>
              </a:cxn>
              <a:cxn ang="0">
                <a:pos x="3388" y="651"/>
              </a:cxn>
              <a:cxn ang="0">
                <a:pos x="2408" y="651"/>
              </a:cxn>
              <a:cxn ang="0">
                <a:pos x="2307" y="621"/>
              </a:cxn>
              <a:cxn ang="0">
                <a:pos x="2277" y="611"/>
              </a:cxn>
              <a:cxn ang="0">
                <a:pos x="2226" y="581"/>
              </a:cxn>
              <a:cxn ang="0">
                <a:pos x="2176" y="540"/>
              </a:cxn>
              <a:cxn ang="0">
                <a:pos x="1923" y="358"/>
              </a:cxn>
              <a:cxn ang="0">
                <a:pos x="1842" y="308"/>
              </a:cxn>
              <a:cxn ang="0">
                <a:pos x="1620" y="146"/>
              </a:cxn>
              <a:cxn ang="0">
                <a:pos x="1529" y="96"/>
              </a:cxn>
              <a:cxn ang="0">
                <a:pos x="1165" y="85"/>
              </a:cxn>
              <a:cxn ang="0">
                <a:pos x="983" y="45"/>
              </a:cxn>
              <a:cxn ang="0">
                <a:pos x="538" y="25"/>
              </a:cxn>
            </a:cxnLst>
            <a:rect l="0" t="0" r="r" b="b"/>
            <a:pathLst>
              <a:path w="5248" h="1521">
                <a:moveTo>
                  <a:pt x="761" y="15"/>
                </a:moveTo>
                <a:cubicBezTo>
                  <a:pt x="665" y="19"/>
                  <a:pt x="540" y="19"/>
                  <a:pt x="437" y="35"/>
                </a:cubicBezTo>
                <a:cubicBezTo>
                  <a:pt x="379" y="44"/>
                  <a:pt x="325" y="73"/>
                  <a:pt x="266" y="85"/>
                </a:cubicBezTo>
                <a:cubicBezTo>
                  <a:pt x="217" y="110"/>
                  <a:pt x="167" y="133"/>
                  <a:pt x="114" y="146"/>
                </a:cubicBezTo>
                <a:cubicBezTo>
                  <a:pt x="97" y="163"/>
                  <a:pt x="81" y="180"/>
                  <a:pt x="64" y="197"/>
                </a:cubicBezTo>
                <a:cubicBezTo>
                  <a:pt x="57" y="204"/>
                  <a:pt x="43" y="217"/>
                  <a:pt x="43" y="217"/>
                </a:cubicBezTo>
                <a:cubicBezTo>
                  <a:pt x="22" y="280"/>
                  <a:pt x="34" y="346"/>
                  <a:pt x="13" y="409"/>
                </a:cubicBezTo>
                <a:cubicBezTo>
                  <a:pt x="0" y="503"/>
                  <a:pt x="15" y="589"/>
                  <a:pt x="33" y="682"/>
                </a:cubicBezTo>
                <a:cubicBezTo>
                  <a:pt x="40" y="827"/>
                  <a:pt x="44" y="971"/>
                  <a:pt x="53" y="1116"/>
                </a:cubicBezTo>
                <a:cubicBezTo>
                  <a:pt x="55" y="1150"/>
                  <a:pt x="77" y="1235"/>
                  <a:pt x="104" y="1258"/>
                </a:cubicBezTo>
                <a:cubicBezTo>
                  <a:pt x="149" y="1296"/>
                  <a:pt x="211" y="1309"/>
                  <a:pt x="266" y="1318"/>
                </a:cubicBezTo>
                <a:cubicBezTo>
                  <a:pt x="335" y="1390"/>
                  <a:pt x="517" y="1375"/>
                  <a:pt x="589" y="1379"/>
                </a:cubicBezTo>
                <a:cubicBezTo>
                  <a:pt x="1158" y="1521"/>
                  <a:pt x="2430" y="1409"/>
                  <a:pt x="2438" y="1409"/>
                </a:cubicBezTo>
                <a:cubicBezTo>
                  <a:pt x="3139" y="1406"/>
                  <a:pt x="3839" y="1406"/>
                  <a:pt x="4540" y="1399"/>
                </a:cubicBezTo>
                <a:cubicBezTo>
                  <a:pt x="4587" y="1399"/>
                  <a:pt x="4657" y="1377"/>
                  <a:pt x="4702" y="1369"/>
                </a:cubicBezTo>
                <a:cubicBezTo>
                  <a:pt x="4736" y="1363"/>
                  <a:pt x="4803" y="1349"/>
                  <a:pt x="4803" y="1349"/>
                </a:cubicBezTo>
                <a:cubicBezTo>
                  <a:pt x="4864" y="1308"/>
                  <a:pt x="4924" y="1280"/>
                  <a:pt x="4985" y="1237"/>
                </a:cubicBezTo>
                <a:cubicBezTo>
                  <a:pt x="4995" y="1230"/>
                  <a:pt x="5005" y="1224"/>
                  <a:pt x="5015" y="1217"/>
                </a:cubicBezTo>
                <a:cubicBezTo>
                  <a:pt x="5025" y="1210"/>
                  <a:pt x="5045" y="1197"/>
                  <a:pt x="5045" y="1197"/>
                </a:cubicBezTo>
                <a:cubicBezTo>
                  <a:pt x="5075" y="1154"/>
                  <a:pt x="5099" y="1162"/>
                  <a:pt x="5126" y="1126"/>
                </a:cubicBezTo>
                <a:cubicBezTo>
                  <a:pt x="5141" y="1107"/>
                  <a:pt x="5167" y="1066"/>
                  <a:pt x="5167" y="1066"/>
                </a:cubicBezTo>
                <a:cubicBezTo>
                  <a:pt x="5206" y="944"/>
                  <a:pt x="5143" y="1132"/>
                  <a:pt x="5197" y="1005"/>
                </a:cubicBezTo>
                <a:cubicBezTo>
                  <a:pt x="5219" y="953"/>
                  <a:pt x="5236" y="888"/>
                  <a:pt x="5248" y="833"/>
                </a:cubicBezTo>
                <a:cubicBezTo>
                  <a:pt x="5245" y="819"/>
                  <a:pt x="5230" y="722"/>
                  <a:pt x="5217" y="712"/>
                </a:cubicBezTo>
                <a:cubicBezTo>
                  <a:pt x="5167" y="674"/>
                  <a:pt x="5128" y="626"/>
                  <a:pt x="5076" y="591"/>
                </a:cubicBezTo>
                <a:cubicBezTo>
                  <a:pt x="5032" y="523"/>
                  <a:pt x="5084" y="588"/>
                  <a:pt x="5025" y="550"/>
                </a:cubicBezTo>
                <a:cubicBezTo>
                  <a:pt x="4977" y="518"/>
                  <a:pt x="5015" y="522"/>
                  <a:pt x="4965" y="500"/>
                </a:cubicBezTo>
                <a:cubicBezTo>
                  <a:pt x="4945" y="491"/>
                  <a:pt x="4904" y="480"/>
                  <a:pt x="4904" y="480"/>
                </a:cubicBezTo>
                <a:cubicBezTo>
                  <a:pt x="4889" y="464"/>
                  <a:pt x="4882" y="440"/>
                  <a:pt x="4864" y="429"/>
                </a:cubicBezTo>
                <a:cubicBezTo>
                  <a:pt x="4846" y="418"/>
                  <a:pt x="4822" y="418"/>
                  <a:pt x="4803" y="409"/>
                </a:cubicBezTo>
                <a:cubicBezTo>
                  <a:pt x="4758" y="387"/>
                  <a:pt x="4708" y="362"/>
                  <a:pt x="4672" y="328"/>
                </a:cubicBezTo>
                <a:cubicBezTo>
                  <a:pt x="4650" y="307"/>
                  <a:pt x="4625" y="285"/>
                  <a:pt x="4601" y="267"/>
                </a:cubicBezTo>
                <a:cubicBezTo>
                  <a:pt x="4582" y="252"/>
                  <a:pt x="4540" y="227"/>
                  <a:pt x="4540" y="227"/>
                </a:cubicBezTo>
                <a:cubicBezTo>
                  <a:pt x="4507" y="177"/>
                  <a:pt x="4528" y="205"/>
                  <a:pt x="4469" y="146"/>
                </a:cubicBezTo>
                <a:cubicBezTo>
                  <a:pt x="4452" y="129"/>
                  <a:pt x="4409" y="106"/>
                  <a:pt x="4409" y="106"/>
                </a:cubicBezTo>
                <a:cubicBezTo>
                  <a:pt x="4299" y="118"/>
                  <a:pt x="4314" y="114"/>
                  <a:pt x="4237" y="166"/>
                </a:cubicBezTo>
                <a:cubicBezTo>
                  <a:pt x="4224" y="186"/>
                  <a:pt x="4205" y="204"/>
                  <a:pt x="4197" y="227"/>
                </a:cubicBezTo>
                <a:cubicBezTo>
                  <a:pt x="4193" y="237"/>
                  <a:pt x="4193" y="249"/>
                  <a:pt x="4186" y="257"/>
                </a:cubicBezTo>
                <a:cubicBezTo>
                  <a:pt x="4175" y="271"/>
                  <a:pt x="4127" y="290"/>
                  <a:pt x="4116" y="298"/>
                </a:cubicBezTo>
                <a:cubicBezTo>
                  <a:pt x="4084" y="321"/>
                  <a:pt x="4057" y="356"/>
                  <a:pt x="4025" y="379"/>
                </a:cubicBezTo>
                <a:cubicBezTo>
                  <a:pt x="3963" y="424"/>
                  <a:pt x="3991" y="393"/>
                  <a:pt x="3944" y="429"/>
                </a:cubicBezTo>
                <a:cubicBezTo>
                  <a:pt x="3912" y="454"/>
                  <a:pt x="3842" y="520"/>
                  <a:pt x="3792" y="540"/>
                </a:cubicBezTo>
                <a:cubicBezTo>
                  <a:pt x="3659" y="595"/>
                  <a:pt x="3530" y="638"/>
                  <a:pt x="3388" y="651"/>
                </a:cubicBezTo>
                <a:cubicBezTo>
                  <a:pt x="3036" y="721"/>
                  <a:pt x="3313" y="670"/>
                  <a:pt x="2408" y="651"/>
                </a:cubicBezTo>
                <a:cubicBezTo>
                  <a:pt x="2393" y="651"/>
                  <a:pt x="2310" y="622"/>
                  <a:pt x="2307" y="621"/>
                </a:cubicBezTo>
                <a:cubicBezTo>
                  <a:pt x="2297" y="618"/>
                  <a:pt x="2277" y="611"/>
                  <a:pt x="2277" y="611"/>
                </a:cubicBezTo>
                <a:cubicBezTo>
                  <a:pt x="2217" y="554"/>
                  <a:pt x="2299" y="626"/>
                  <a:pt x="2226" y="581"/>
                </a:cubicBezTo>
                <a:cubicBezTo>
                  <a:pt x="2208" y="570"/>
                  <a:pt x="2193" y="554"/>
                  <a:pt x="2176" y="540"/>
                </a:cubicBezTo>
                <a:cubicBezTo>
                  <a:pt x="2089" y="468"/>
                  <a:pt x="2026" y="409"/>
                  <a:pt x="1923" y="358"/>
                </a:cubicBezTo>
                <a:cubicBezTo>
                  <a:pt x="1890" y="342"/>
                  <a:pt x="1877" y="320"/>
                  <a:pt x="1842" y="308"/>
                </a:cubicBezTo>
                <a:cubicBezTo>
                  <a:pt x="1778" y="242"/>
                  <a:pt x="1700" y="191"/>
                  <a:pt x="1620" y="146"/>
                </a:cubicBezTo>
                <a:cubicBezTo>
                  <a:pt x="1611" y="141"/>
                  <a:pt x="1535" y="97"/>
                  <a:pt x="1529" y="96"/>
                </a:cubicBezTo>
                <a:cubicBezTo>
                  <a:pt x="1408" y="86"/>
                  <a:pt x="1286" y="89"/>
                  <a:pt x="1165" y="85"/>
                </a:cubicBezTo>
                <a:cubicBezTo>
                  <a:pt x="1104" y="65"/>
                  <a:pt x="1047" y="53"/>
                  <a:pt x="983" y="45"/>
                </a:cubicBezTo>
                <a:cubicBezTo>
                  <a:pt x="848" y="0"/>
                  <a:pt x="657" y="25"/>
                  <a:pt x="538" y="25"/>
                </a:cubicBezTo>
              </a:path>
            </a:pathLst>
          </a:custGeom>
          <a:solidFill>
            <a:schemeClr val="tx1"/>
          </a:solidFill>
          <a:ln w="9525" cap="flat" cmpd="sng">
            <a:noFill/>
            <a:prstDash val="solid"/>
            <a:round/>
            <a:headEnd/>
            <a:tailEnd/>
          </a:ln>
          <a:effectLst/>
        </p:spPr>
        <p:txBody>
          <a:bodyPr/>
          <a:lstStyle/>
          <a:p>
            <a:pPr>
              <a:defRPr/>
            </a:pPr>
            <a:endParaRPr lang="en-US"/>
          </a:p>
        </p:txBody>
      </p:sp>
      <p:sp>
        <p:nvSpPr>
          <p:cNvPr id="1966086" name="Freeform 6"/>
          <p:cNvSpPr>
            <a:spLocks/>
          </p:cNvSpPr>
          <p:nvPr/>
        </p:nvSpPr>
        <p:spPr bwMode="auto">
          <a:xfrm>
            <a:off x="222250" y="38100"/>
            <a:ext cx="7704138" cy="2973388"/>
          </a:xfrm>
          <a:custGeom>
            <a:avLst/>
            <a:gdLst/>
            <a:ahLst/>
            <a:cxnLst>
              <a:cxn ang="0">
                <a:pos x="193" y="633"/>
              </a:cxn>
              <a:cxn ang="0">
                <a:pos x="133" y="693"/>
              </a:cxn>
              <a:cxn ang="0">
                <a:pos x="1" y="976"/>
              </a:cxn>
              <a:cxn ang="0">
                <a:pos x="103" y="1643"/>
              </a:cxn>
              <a:cxn ang="0">
                <a:pos x="557" y="1734"/>
              </a:cxn>
              <a:cxn ang="0">
                <a:pos x="1184" y="1674"/>
              </a:cxn>
              <a:cxn ang="0">
                <a:pos x="1750" y="1492"/>
              </a:cxn>
              <a:cxn ang="0">
                <a:pos x="2255" y="1441"/>
              </a:cxn>
              <a:cxn ang="0">
                <a:pos x="2326" y="1391"/>
              </a:cxn>
              <a:cxn ang="0">
                <a:pos x="2710" y="1391"/>
              </a:cxn>
              <a:cxn ang="0">
                <a:pos x="2932" y="1158"/>
              </a:cxn>
              <a:cxn ang="0">
                <a:pos x="3003" y="1077"/>
              </a:cxn>
              <a:cxn ang="0">
                <a:pos x="3134" y="1007"/>
              </a:cxn>
              <a:cxn ang="0">
                <a:pos x="3286" y="956"/>
              </a:cxn>
              <a:cxn ang="0">
                <a:pos x="3417" y="896"/>
              </a:cxn>
              <a:cxn ang="0">
                <a:pos x="3579" y="835"/>
              </a:cxn>
              <a:cxn ang="0">
                <a:pos x="3902" y="865"/>
              </a:cxn>
              <a:cxn ang="0">
                <a:pos x="4013" y="976"/>
              </a:cxn>
              <a:cxn ang="0">
                <a:pos x="3892" y="1209"/>
              </a:cxn>
              <a:cxn ang="0">
                <a:pos x="3801" y="1330"/>
              </a:cxn>
              <a:cxn ang="0">
                <a:pos x="3761" y="1381"/>
              </a:cxn>
              <a:cxn ang="0">
                <a:pos x="3761" y="1472"/>
              </a:cxn>
              <a:cxn ang="0">
                <a:pos x="4609" y="1482"/>
              </a:cxn>
              <a:cxn ang="0">
                <a:pos x="4700" y="1431"/>
              </a:cxn>
              <a:cxn ang="0">
                <a:pos x="4852" y="1179"/>
              </a:cxn>
              <a:cxn ang="0">
                <a:pos x="4721" y="704"/>
              </a:cxn>
              <a:cxn ang="0">
                <a:pos x="4670" y="623"/>
              </a:cxn>
              <a:cxn ang="0">
                <a:pos x="4599" y="562"/>
              </a:cxn>
              <a:cxn ang="0">
                <a:pos x="4327" y="148"/>
              </a:cxn>
              <a:cxn ang="0">
                <a:pos x="4266" y="107"/>
              </a:cxn>
              <a:cxn ang="0">
                <a:pos x="1184" y="97"/>
              </a:cxn>
              <a:cxn ang="0">
                <a:pos x="820" y="198"/>
              </a:cxn>
              <a:cxn ang="0">
                <a:pos x="759" y="249"/>
              </a:cxn>
              <a:cxn ang="0">
                <a:pos x="729" y="309"/>
              </a:cxn>
              <a:cxn ang="0">
                <a:pos x="689" y="360"/>
              </a:cxn>
              <a:cxn ang="0">
                <a:pos x="618" y="421"/>
              </a:cxn>
              <a:cxn ang="0">
                <a:pos x="456" y="522"/>
              </a:cxn>
              <a:cxn ang="0">
                <a:pos x="365" y="562"/>
              </a:cxn>
              <a:cxn ang="0">
                <a:pos x="224" y="633"/>
              </a:cxn>
            </a:cxnLst>
            <a:rect l="0" t="0" r="r" b="b"/>
            <a:pathLst>
              <a:path w="4853" h="1873">
                <a:moveTo>
                  <a:pt x="416" y="582"/>
                </a:moveTo>
                <a:cubicBezTo>
                  <a:pt x="342" y="564"/>
                  <a:pt x="257" y="592"/>
                  <a:pt x="193" y="633"/>
                </a:cubicBezTo>
                <a:cubicBezTo>
                  <a:pt x="183" y="646"/>
                  <a:pt x="175" y="661"/>
                  <a:pt x="163" y="673"/>
                </a:cubicBezTo>
                <a:cubicBezTo>
                  <a:pt x="155" y="681"/>
                  <a:pt x="141" y="684"/>
                  <a:pt x="133" y="693"/>
                </a:cubicBezTo>
                <a:cubicBezTo>
                  <a:pt x="104" y="722"/>
                  <a:pt x="73" y="772"/>
                  <a:pt x="52" y="805"/>
                </a:cubicBezTo>
                <a:cubicBezTo>
                  <a:pt x="22" y="851"/>
                  <a:pt x="20" y="925"/>
                  <a:pt x="1" y="976"/>
                </a:cubicBezTo>
                <a:cubicBezTo>
                  <a:pt x="7" y="1159"/>
                  <a:pt x="0" y="1312"/>
                  <a:pt x="42" y="1482"/>
                </a:cubicBezTo>
                <a:cubicBezTo>
                  <a:pt x="55" y="1536"/>
                  <a:pt x="84" y="1590"/>
                  <a:pt x="103" y="1643"/>
                </a:cubicBezTo>
                <a:cubicBezTo>
                  <a:pt x="111" y="1666"/>
                  <a:pt x="143" y="1704"/>
                  <a:pt x="143" y="1704"/>
                </a:cubicBezTo>
                <a:cubicBezTo>
                  <a:pt x="185" y="1873"/>
                  <a:pt x="144" y="1762"/>
                  <a:pt x="557" y="1734"/>
                </a:cubicBezTo>
                <a:cubicBezTo>
                  <a:pt x="590" y="1732"/>
                  <a:pt x="654" y="1686"/>
                  <a:pt x="699" y="1684"/>
                </a:cubicBezTo>
                <a:cubicBezTo>
                  <a:pt x="861" y="1678"/>
                  <a:pt x="1022" y="1677"/>
                  <a:pt x="1184" y="1674"/>
                </a:cubicBezTo>
                <a:cubicBezTo>
                  <a:pt x="1277" y="1655"/>
                  <a:pt x="1376" y="1632"/>
                  <a:pt x="1467" y="1603"/>
                </a:cubicBezTo>
                <a:cubicBezTo>
                  <a:pt x="1554" y="1545"/>
                  <a:pt x="1646" y="1509"/>
                  <a:pt x="1750" y="1492"/>
                </a:cubicBezTo>
                <a:cubicBezTo>
                  <a:pt x="1885" y="1447"/>
                  <a:pt x="2077" y="1471"/>
                  <a:pt x="2225" y="1461"/>
                </a:cubicBezTo>
                <a:cubicBezTo>
                  <a:pt x="2235" y="1454"/>
                  <a:pt x="2247" y="1450"/>
                  <a:pt x="2255" y="1441"/>
                </a:cubicBezTo>
                <a:cubicBezTo>
                  <a:pt x="2262" y="1433"/>
                  <a:pt x="2256" y="1417"/>
                  <a:pt x="2265" y="1411"/>
                </a:cubicBezTo>
                <a:cubicBezTo>
                  <a:pt x="2282" y="1399"/>
                  <a:pt x="2326" y="1391"/>
                  <a:pt x="2326" y="1391"/>
                </a:cubicBezTo>
                <a:cubicBezTo>
                  <a:pt x="2430" y="1394"/>
                  <a:pt x="2535" y="1401"/>
                  <a:pt x="2639" y="1401"/>
                </a:cubicBezTo>
                <a:cubicBezTo>
                  <a:pt x="2663" y="1401"/>
                  <a:pt x="2694" y="1409"/>
                  <a:pt x="2710" y="1391"/>
                </a:cubicBezTo>
                <a:cubicBezTo>
                  <a:pt x="2728" y="1371"/>
                  <a:pt x="2713" y="1336"/>
                  <a:pt x="2720" y="1310"/>
                </a:cubicBezTo>
                <a:cubicBezTo>
                  <a:pt x="2740" y="1237"/>
                  <a:pt x="2868" y="1174"/>
                  <a:pt x="2932" y="1158"/>
                </a:cubicBezTo>
                <a:cubicBezTo>
                  <a:pt x="2949" y="1141"/>
                  <a:pt x="2966" y="1125"/>
                  <a:pt x="2983" y="1108"/>
                </a:cubicBezTo>
                <a:cubicBezTo>
                  <a:pt x="2992" y="1099"/>
                  <a:pt x="2993" y="1085"/>
                  <a:pt x="3003" y="1077"/>
                </a:cubicBezTo>
                <a:cubicBezTo>
                  <a:pt x="3023" y="1061"/>
                  <a:pt x="3052" y="1061"/>
                  <a:pt x="3073" y="1047"/>
                </a:cubicBezTo>
                <a:cubicBezTo>
                  <a:pt x="3128" y="1011"/>
                  <a:pt x="3049" y="1041"/>
                  <a:pt x="3134" y="1007"/>
                </a:cubicBezTo>
                <a:cubicBezTo>
                  <a:pt x="3174" y="991"/>
                  <a:pt x="3215" y="980"/>
                  <a:pt x="3255" y="966"/>
                </a:cubicBezTo>
                <a:cubicBezTo>
                  <a:pt x="3265" y="962"/>
                  <a:pt x="3286" y="956"/>
                  <a:pt x="3286" y="956"/>
                </a:cubicBezTo>
                <a:cubicBezTo>
                  <a:pt x="3313" y="938"/>
                  <a:pt x="3325" y="928"/>
                  <a:pt x="3356" y="916"/>
                </a:cubicBezTo>
                <a:cubicBezTo>
                  <a:pt x="3376" y="908"/>
                  <a:pt x="3417" y="896"/>
                  <a:pt x="3417" y="896"/>
                </a:cubicBezTo>
                <a:cubicBezTo>
                  <a:pt x="3452" y="872"/>
                  <a:pt x="3477" y="867"/>
                  <a:pt x="3518" y="855"/>
                </a:cubicBezTo>
                <a:cubicBezTo>
                  <a:pt x="3539" y="849"/>
                  <a:pt x="3579" y="835"/>
                  <a:pt x="3579" y="835"/>
                </a:cubicBezTo>
                <a:cubicBezTo>
                  <a:pt x="3660" y="838"/>
                  <a:pt x="3740" y="839"/>
                  <a:pt x="3821" y="845"/>
                </a:cubicBezTo>
                <a:cubicBezTo>
                  <a:pt x="3849" y="847"/>
                  <a:pt x="3875" y="858"/>
                  <a:pt x="3902" y="865"/>
                </a:cubicBezTo>
                <a:cubicBezTo>
                  <a:pt x="3923" y="871"/>
                  <a:pt x="3963" y="885"/>
                  <a:pt x="3963" y="885"/>
                </a:cubicBezTo>
                <a:cubicBezTo>
                  <a:pt x="3983" y="916"/>
                  <a:pt x="3993" y="946"/>
                  <a:pt x="4013" y="976"/>
                </a:cubicBezTo>
                <a:cubicBezTo>
                  <a:pt x="4004" y="1061"/>
                  <a:pt x="4006" y="1110"/>
                  <a:pt x="3932" y="1158"/>
                </a:cubicBezTo>
                <a:cubicBezTo>
                  <a:pt x="3908" y="1231"/>
                  <a:pt x="3942" y="1149"/>
                  <a:pt x="3892" y="1209"/>
                </a:cubicBezTo>
                <a:cubicBezTo>
                  <a:pt x="3814" y="1302"/>
                  <a:pt x="3941" y="1197"/>
                  <a:pt x="3831" y="1280"/>
                </a:cubicBezTo>
                <a:cubicBezTo>
                  <a:pt x="3821" y="1297"/>
                  <a:pt x="3814" y="1315"/>
                  <a:pt x="3801" y="1330"/>
                </a:cubicBezTo>
                <a:cubicBezTo>
                  <a:pt x="3793" y="1339"/>
                  <a:pt x="3778" y="1341"/>
                  <a:pt x="3771" y="1350"/>
                </a:cubicBezTo>
                <a:cubicBezTo>
                  <a:pt x="3764" y="1359"/>
                  <a:pt x="3767" y="1372"/>
                  <a:pt x="3761" y="1381"/>
                </a:cubicBezTo>
                <a:cubicBezTo>
                  <a:pt x="3752" y="1395"/>
                  <a:pt x="3722" y="1413"/>
                  <a:pt x="3710" y="1421"/>
                </a:cubicBezTo>
                <a:cubicBezTo>
                  <a:pt x="3680" y="1466"/>
                  <a:pt x="3716" y="1469"/>
                  <a:pt x="3761" y="1472"/>
                </a:cubicBezTo>
                <a:cubicBezTo>
                  <a:pt x="3810" y="1475"/>
                  <a:pt x="4402" y="1491"/>
                  <a:pt x="4428" y="1492"/>
                </a:cubicBezTo>
                <a:cubicBezTo>
                  <a:pt x="4488" y="1489"/>
                  <a:pt x="4549" y="1488"/>
                  <a:pt x="4609" y="1482"/>
                </a:cubicBezTo>
                <a:cubicBezTo>
                  <a:pt x="4653" y="1478"/>
                  <a:pt x="4629" y="1472"/>
                  <a:pt x="4660" y="1451"/>
                </a:cubicBezTo>
                <a:cubicBezTo>
                  <a:pt x="4672" y="1443"/>
                  <a:pt x="4688" y="1440"/>
                  <a:pt x="4700" y="1431"/>
                </a:cubicBezTo>
                <a:cubicBezTo>
                  <a:pt x="4757" y="1387"/>
                  <a:pt x="4773" y="1346"/>
                  <a:pt x="4812" y="1290"/>
                </a:cubicBezTo>
                <a:cubicBezTo>
                  <a:pt x="4825" y="1251"/>
                  <a:pt x="4834" y="1216"/>
                  <a:pt x="4852" y="1179"/>
                </a:cubicBezTo>
                <a:cubicBezTo>
                  <a:pt x="4845" y="1044"/>
                  <a:pt x="4853" y="881"/>
                  <a:pt x="4751" y="774"/>
                </a:cubicBezTo>
                <a:cubicBezTo>
                  <a:pt x="4742" y="748"/>
                  <a:pt x="4737" y="728"/>
                  <a:pt x="4721" y="704"/>
                </a:cubicBezTo>
                <a:cubicBezTo>
                  <a:pt x="4684" y="649"/>
                  <a:pt x="4715" y="722"/>
                  <a:pt x="4680" y="653"/>
                </a:cubicBezTo>
                <a:cubicBezTo>
                  <a:pt x="4675" y="644"/>
                  <a:pt x="4677" y="631"/>
                  <a:pt x="4670" y="623"/>
                </a:cubicBezTo>
                <a:cubicBezTo>
                  <a:pt x="4662" y="614"/>
                  <a:pt x="4649" y="611"/>
                  <a:pt x="4640" y="603"/>
                </a:cubicBezTo>
                <a:cubicBezTo>
                  <a:pt x="4625" y="590"/>
                  <a:pt x="4613" y="576"/>
                  <a:pt x="4599" y="562"/>
                </a:cubicBezTo>
                <a:cubicBezTo>
                  <a:pt x="4554" y="517"/>
                  <a:pt x="4551" y="443"/>
                  <a:pt x="4508" y="400"/>
                </a:cubicBezTo>
                <a:cubicBezTo>
                  <a:pt x="4485" y="287"/>
                  <a:pt x="4412" y="219"/>
                  <a:pt x="4327" y="148"/>
                </a:cubicBezTo>
                <a:cubicBezTo>
                  <a:pt x="4316" y="139"/>
                  <a:pt x="4308" y="125"/>
                  <a:pt x="4296" y="117"/>
                </a:cubicBezTo>
                <a:cubicBezTo>
                  <a:pt x="4287" y="111"/>
                  <a:pt x="4275" y="112"/>
                  <a:pt x="4266" y="107"/>
                </a:cubicBezTo>
                <a:cubicBezTo>
                  <a:pt x="4211" y="80"/>
                  <a:pt x="4154" y="62"/>
                  <a:pt x="4094" y="47"/>
                </a:cubicBezTo>
                <a:cubicBezTo>
                  <a:pt x="2994" y="51"/>
                  <a:pt x="2166" y="0"/>
                  <a:pt x="1184" y="97"/>
                </a:cubicBezTo>
                <a:cubicBezTo>
                  <a:pt x="1094" y="119"/>
                  <a:pt x="1001" y="115"/>
                  <a:pt x="911" y="138"/>
                </a:cubicBezTo>
                <a:cubicBezTo>
                  <a:pt x="840" y="185"/>
                  <a:pt x="870" y="165"/>
                  <a:pt x="820" y="198"/>
                </a:cubicBezTo>
                <a:cubicBezTo>
                  <a:pt x="808" y="206"/>
                  <a:pt x="801" y="220"/>
                  <a:pt x="790" y="229"/>
                </a:cubicBezTo>
                <a:cubicBezTo>
                  <a:pt x="781" y="237"/>
                  <a:pt x="769" y="242"/>
                  <a:pt x="759" y="249"/>
                </a:cubicBezTo>
                <a:cubicBezTo>
                  <a:pt x="752" y="259"/>
                  <a:pt x="744" y="268"/>
                  <a:pt x="739" y="279"/>
                </a:cubicBezTo>
                <a:cubicBezTo>
                  <a:pt x="734" y="288"/>
                  <a:pt x="734" y="300"/>
                  <a:pt x="729" y="309"/>
                </a:cubicBezTo>
                <a:cubicBezTo>
                  <a:pt x="724" y="317"/>
                  <a:pt x="715" y="322"/>
                  <a:pt x="709" y="330"/>
                </a:cubicBezTo>
                <a:cubicBezTo>
                  <a:pt x="702" y="339"/>
                  <a:pt x="694" y="349"/>
                  <a:pt x="689" y="360"/>
                </a:cubicBezTo>
                <a:cubicBezTo>
                  <a:pt x="684" y="369"/>
                  <a:pt x="686" y="382"/>
                  <a:pt x="679" y="390"/>
                </a:cubicBezTo>
                <a:cubicBezTo>
                  <a:pt x="664" y="409"/>
                  <a:pt x="639" y="414"/>
                  <a:pt x="618" y="421"/>
                </a:cubicBezTo>
                <a:cubicBezTo>
                  <a:pt x="524" y="515"/>
                  <a:pt x="644" y="404"/>
                  <a:pt x="557" y="461"/>
                </a:cubicBezTo>
                <a:cubicBezTo>
                  <a:pt x="509" y="492"/>
                  <a:pt x="518" y="507"/>
                  <a:pt x="456" y="522"/>
                </a:cubicBezTo>
                <a:cubicBezTo>
                  <a:pt x="446" y="529"/>
                  <a:pt x="437" y="537"/>
                  <a:pt x="426" y="542"/>
                </a:cubicBezTo>
                <a:cubicBezTo>
                  <a:pt x="406" y="551"/>
                  <a:pt x="365" y="562"/>
                  <a:pt x="365" y="562"/>
                </a:cubicBezTo>
                <a:cubicBezTo>
                  <a:pt x="345" y="576"/>
                  <a:pt x="328" y="595"/>
                  <a:pt x="305" y="603"/>
                </a:cubicBezTo>
                <a:cubicBezTo>
                  <a:pt x="237" y="625"/>
                  <a:pt x="263" y="613"/>
                  <a:pt x="224" y="633"/>
                </a:cubicBezTo>
              </a:path>
            </a:pathLst>
          </a:custGeom>
          <a:solidFill>
            <a:schemeClr val="bg1"/>
          </a:solidFill>
          <a:ln w="9525" cap="flat" cmpd="sng">
            <a:noFill/>
            <a:prstDash val="solid"/>
            <a:round/>
            <a:headEnd/>
            <a:tailEnd/>
          </a:ln>
          <a:effectLst/>
        </p:spPr>
        <p:txBody>
          <a:bodyPr/>
          <a:lstStyle/>
          <a:p>
            <a:pPr>
              <a:defRPr/>
            </a:pPr>
            <a:endParaRPr lang="en-US"/>
          </a:p>
        </p:txBody>
      </p:sp>
      <p:sp>
        <p:nvSpPr>
          <p:cNvPr id="1966087" name="Freeform 7"/>
          <p:cNvSpPr>
            <a:spLocks/>
          </p:cNvSpPr>
          <p:nvPr/>
        </p:nvSpPr>
        <p:spPr bwMode="auto">
          <a:xfrm>
            <a:off x="-457200" y="-990600"/>
            <a:ext cx="9913938" cy="4202113"/>
          </a:xfrm>
          <a:custGeom>
            <a:avLst/>
            <a:gdLst/>
            <a:ahLst/>
            <a:cxnLst>
              <a:cxn ang="0">
                <a:pos x="536" y="2506"/>
              </a:cxn>
              <a:cxn ang="0">
                <a:pos x="273" y="2334"/>
              </a:cxn>
              <a:cxn ang="0">
                <a:pos x="182" y="2273"/>
              </a:cxn>
              <a:cxn ang="0">
                <a:pos x="122" y="1950"/>
              </a:cxn>
              <a:cxn ang="0">
                <a:pos x="51" y="1667"/>
              </a:cxn>
              <a:cxn ang="0">
                <a:pos x="10" y="1081"/>
              </a:cxn>
              <a:cxn ang="0">
                <a:pos x="31" y="616"/>
              </a:cxn>
              <a:cxn ang="0">
                <a:pos x="61" y="485"/>
              </a:cxn>
              <a:cxn ang="0">
                <a:pos x="546" y="353"/>
              </a:cxn>
              <a:cxn ang="0">
                <a:pos x="1041" y="303"/>
              </a:cxn>
              <a:cxn ang="0">
                <a:pos x="1557" y="212"/>
              </a:cxn>
              <a:cxn ang="0">
                <a:pos x="2577" y="70"/>
              </a:cxn>
              <a:cxn ang="0">
                <a:pos x="2880" y="10"/>
              </a:cxn>
              <a:cxn ang="0">
                <a:pos x="4568" y="40"/>
              </a:cxn>
              <a:cxn ang="0">
                <a:pos x="5235" y="121"/>
              </a:cxn>
              <a:cxn ang="0">
                <a:pos x="5851" y="282"/>
              </a:cxn>
              <a:cxn ang="0">
                <a:pos x="6023" y="424"/>
              </a:cxn>
              <a:cxn ang="0">
                <a:pos x="6154" y="596"/>
              </a:cxn>
              <a:cxn ang="0">
                <a:pos x="6235" y="1303"/>
              </a:cxn>
              <a:cxn ang="0">
                <a:pos x="6235" y="1738"/>
              </a:cxn>
              <a:cxn ang="0">
                <a:pos x="6144" y="2182"/>
              </a:cxn>
              <a:cxn ang="0">
                <a:pos x="5932" y="2364"/>
              </a:cxn>
              <a:cxn ang="0">
                <a:pos x="5356" y="2405"/>
              </a:cxn>
              <a:cxn ang="0">
                <a:pos x="5184" y="2364"/>
              </a:cxn>
              <a:cxn ang="0">
                <a:pos x="4891" y="2334"/>
              </a:cxn>
              <a:cxn ang="0">
                <a:pos x="4588" y="2334"/>
              </a:cxn>
              <a:cxn ang="0">
                <a:pos x="4396" y="2425"/>
              </a:cxn>
              <a:cxn ang="0">
                <a:pos x="4113" y="2496"/>
              </a:cxn>
              <a:cxn ang="0">
                <a:pos x="3608" y="2546"/>
              </a:cxn>
              <a:cxn ang="0">
                <a:pos x="3406" y="2586"/>
              </a:cxn>
              <a:cxn ang="0">
                <a:pos x="3315" y="2647"/>
              </a:cxn>
              <a:cxn ang="0">
                <a:pos x="3194" y="2607"/>
              </a:cxn>
              <a:cxn ang="0">
                <a:pos x="3113" y="2556"/>
              </a:cxn>
              <a:cxn ang="0">
                <a:pos x="3052" y="2586"/>
              </a:cxn>
              <a:cxn ang="0">
                <a:pos x="2698" y="2607"/>
              </a:cxn>
              <a:cxn ang="0">
                <a:pos x="2587" y="2576"/>
              </a:cxn>
              <a:cxn ang="0">
                <a:pos x="2244" y="2536"/>
              </a:cxn>
              <a:cxn ang="0">
                <a:pos x="2153" y="2496"/>
              </a:cxn>
              <a:cxn ang="0">
                <a:pos x="1728" y="2546"/>
              </a:cxn>
              <a:cxn ang="0">
                <a:pos x="1536" y="2496"/>
              </a:cxn>
              <a:cxn ang="0">
                <a:pos x="1284" y="2465"/>
              </a:cxn>
              <a:cxn ang="0">
                <a:pos x="627" y="2516"/>
              </a:cxn>
            </a:cxnLst>
            <a:rect l="0" t="0" r="r" b="b"/>
            <a:pathLst>
              <a:path w="6245" h="2647">
                <a:moveTo>
                  <a:pt x="627" y="2516"/>
                </a:moveTo>
                <a:cubicBezTo>
                  <a:pt x="597" y="2513"/>
                  <a:pt x="565" y="2516"/>
                  <a:pt x="536" y="2506"/>
                </a:cubicBezTo>
                <a:cubicBezTo>
                  <a:pt x="472" y="2485"/>
                  <a:pt x="427" y="2417"/>
                  <a:pt x="364" y="2394"/>
                </a:cubicBezTo>
                <a:cubicBezTo>
                  <a:pt x="328" y="2358"/>
                  <a:pt x="313" y="2357"/>
                  <a:pt x="273" y="2334"/>
                </a:cubicBezTo>
                <a:cubicBezTo>
                  <a:pt x="252" y="2322"/>
                  <a:pt x="233" y="2306"/>
                  <a:pt x="213" y="2293"/>
                </a:cubicBezTo>
                <a:cubicBezTo>
                  <a:pt x="203" y="2286"/>
                  <a:pt x="182" y="2273"/>
                  <a:pt x="182" y="2273"/>
                </a:cubicBezTo>
                <a:cubicBezTo>
                  <a:pt x="134" y="2201"/>
                  <a:pt x="148" y="2236"/>
                  <a:pt x="132" y="2172"/>
                </a:cubicBezTo>
                <a:cubicBezTo>
                  <a:pt x="129" y="2098"/>
                  <a:pt x="128" y="2024"/>
                  <a:pt x="122" y="1950"/>
                </a:cubicBezTo>
                <a:cubicBezTo>
                  <a:pt x="120" y="1925"/>
                  <a:pt x="106" y="1903"/>
                  <a:pt x="101" y="1879"/>
                </a:cubicBezTo>
                <a:cubicBezTo>
                  <a:pt x="85" y="1807"/>
                  <a:pt x="68" y="1738"/>
                  <a:pt x="51" y="1667"/>
                </a:cubicBezTo>
                <a:cubicBezTo>
                  <a:pt x="31" y="1587"/>
                  <a:pt x="20" y="1505"/>
                  <a:pt x="0" y="1424"/>
                </a:cubicBezTo>
                <a:cubicBezTo>
                  <a:pt x="3" y="1310"/>
                  <a:pt x="5" y="1195"/>
                  <a:pt x="10" y="1081"/>
                </a:cubicBezTo>
                <a:cubicBezTo>
                  <a:pt x="12" y="1030"/>
                  <a:pt x="19" y="980"/>
                  <a:pt x="21" y="929"/>
                </a:cubicBezTo>
                <a:cubicBezTo>
                  <a:pt x="26" y="825"/>
                  <a:pt x="23" y="720"/>
                  <a:pt x="31" y="616"/>
                </a:cubicBezTo>
                <a:cubicBezTo>
                  <a:pt x="33" y="595"/>
                  <a:pt x="51" y="555"/>
                  <a:pt x="51" y="555"/>
                </a:cubicBezTo>
                <a:cubicBezTo>
                  <a:pt x="54" y="532"/>
                  <a:pt x="54" y="507"/>
                  <a:pt x="61" y="485"/>
                </a:cubicBezTo>
                <a:cubicBezTo>
                  <a:pt x="76" y="441"/>
                  <a:pt x="222" y="412"/>
                  <a:pt x="263" y="404"/>
                </a:cubicBezTo>
                <a:cubicBezTo>
                  <a:pt x="357" y="386"/>
                  <a:pt x="452" y="370"/>
                  <a:pt x="546" y="353"/>
                </a:cubicBezTo>
                <a:cubicBezTo>
                  <a:pt x="597" y="344"/>
                  <a:pt x="673" y="316"/>
                  <a:pt x="728" y="313"/>
                </a:cubicBezTo>
                <a:cubicBezTo>
                  <a:pt x="832" y="307"/>
                  <a:pt x="937" y="306"/>
                  <a:pt x="1041" y="303"/>
                </a:cubicBezTo>
                <a:cubicBezTo>
                  <a:pt x="1119" y="283"/>
                  <a:pt x="1195" y="275"/>
                  <a:pt x="1274" y="262"/>
                </a:cubicBezTo>
                <a:cubicBezTo>
                  <a:pt x="1365" y="232"/>
                  <a:pt x="1462" y="223"/>
                  <a:pt x="1557" y="212"/>
                </a:cubicBezTo>
                <a:cubicBezTo>
                  <a:pt x="1780" y="186"/>
                  <a:pt x="2001" y="149"/>
                  <a:pt x="2223" y="121"/>
                </a:cubicBezTo>
                <a:cubicBezTo>
                  <a:pt x="2336" y="85"/>
                  <a:pt x="2460" y="81"/>
                  <a:pt x="2577" y="70"/>
                </a:cubicBezTo>
                <a:cubicBezTo>
                  <a:pt x="2659" y="54"/>
                  <a:pt x="2737" y="34"/>
                  <a:pt x="2820" y="20"/>
                </a:cubicBezTo>
                <a:cubicBezTo>
                  <a:pt x="2840" y="17"/>
                  <a:pt x="2860" y="13"/>
                  <a:pt x="2880" y="10"/>
                </a:cubicBezTo>
                <a:cubicBezTo>
                  <a:pt x="2900" y="7"/>
                  <a:pt x="2941" y="0"/>
                  <a:pt x="2941" y="0"/>
                </a:cubicBezTo>
                <a:cubicBezTo>
                  <a:pt x="3504" y="5"/>
                  <a:pt x="4021" y="12"/>
                  <a:pt x="4568" y="40"/>
                </a:cubicBezTo>
                <a:cubicBezTo>
                  <a:pt x="4713" y="76"/>
                  <a:pt x="4865" y="98"/>
                  <a:pt x="5013" y="111"/>
                </a:cubicBezTo>
                <a:cubicBezTo>
                  <a:pt x="5088" y="96"/>
                  <a:pt x="5159" y="113"/>
                  <a:pt x="5235" y="121"/>
                </a:cubicBezTo>
                <a:cubicBezTo>
                  <a:pt x="5324" y="151"/>
                  <a:pt x="5426" y="152"/>
                  <a:pt x="5518" y="161"/>
                </a:cubicBezTo>
                <a:cubicBezTo>
                  <a:pt x="5638" y="185"/>
                  <a:pt x="5748" y="213"/>
                  <a:pt x="5851" y="282"/>
                </a:cubicBezTo>
                <a:cubicBezTo>
                  <a:pt x="5885" y="334"/>
                  <a:pt x="5937" y="338"/>
                  <a:pt x="5983" y="384"/>
                </a:cubicBezTo>
                <a:cubicBezTo>
                  <a:pt x="5996" y="397"/>
                  <a:pt x="6008" y="412"/>
                  <a:pt x="6023" y="424"/>
                </a:cubicBezTo>
                <a:cubicBezTo>
                  <a:pt x="6042" y="439"/>
                  <a:pt x="6084" y="464"/>
                  <a:pt x="6084" y="464"/>
                </a:cubicBezTo>
                <a:cubicBezTo>
                  <a:pt x="6100" y="512"/>
                  <a:pt x="6133" y="550"/>
                  <a:pt x="6154" y="596"/>
                </a:cubicBezTo>
                <a:cubicBezTo>
                  <a:pt x="6183" y="659"/>
                  <a:pt x="6208" y="741"/>
                  <a:pt x="6225" y="808"/>
                </a:cubicBezTo>
                <a:cubicBezTo>
                  <a:pt x="6228" y="973"/>
                  <a:pt x="6229" y="1138"/>
                  <a:pt x="6235" y="1303"/>
                </a:cubicBezTo>
                <a:cubicBezTo>
                  <a:pt x="6235" y="1314"/>
                  <a:pt x="6245" y="1322"/>
                  <a:pt x="6245" y="1333"/>
                </a:cubicBezTo>
                <a:cubicBezTo>
                  <a:pt x="6245" y="1468"/>
                  <a:pt x="6241" y="1603"/>
                  <a:pt x="6235" y="1738"/>
                </a:cubicBezTo>
                <a:cubicBezTo>
                  <a:pt x="6232" y="1806"/>
                  <a:pt x="6210" y="1874"/>
                  <a:pt x="6195" y="1940"/>
                </a:cubicBezTo>
                <a:cubicBezTo>
                  <a:pt x="6177" y="2021"/>
                  <a:pt x="6166" y="2102"/>
                  <a:pt x="6144" y="2182"/>
                </a:cubicBezTo>
                <a:cubicBezTo>
                  <a:pt x="6130" y="2232"/>
                  <a:pt x="6126" y="2297"/>
                  <a:pt x="6074" y="2314"/>
                </a:cubicBezTo>
                <a:cubicBezTo>
                  <a:pt x="6034" y="2352"/>
                  <a:pt x="5984" y="2355"/>
                  <a:pt x="5932" y="2364"/>
                </a:cubicBezTo>
                <a:cubicBezTo>
                  <a:pt x="5855" y="2389"/>
                  <a:pt x="5892" y="2380"/>
                  <a:pt x="5821" y="2394"/>
                </a:cubicBezTo>
                <a:cubicBezTo>
                  <a:pt x="5619" y="2388"/>
                  <a:pt x="5523" y="2360"/>
                  <a:pt x="5356" y="2405"/>
                </a:cubicBezTo>
                <a:cubicBezTo>
                  <a:pt x="5306" y="2401"/>
                  <a:pt x="5254" y="2406"/>
                  <a:pt x="5205" y="2394"/>
                </a:cubicBezTo>
                <a:cubicBezTo>
                  <a:pt x="5193" y="2391"/>
                  <a:pt x="5194" y="2372"/>
                  <a:pt x="5184" y="2364"/>
                </a:cubicBezTo>
                <a:cubicBezTo>
                  <a:pt x="5163" y="2348"/>
                  <a:pt x="5119" y="2332"/>
                  <a:pt x="5093" y="2324"/>
                </a:cubicBezTo>
                <a:cubicBezTo>
                  <a:pt x="5023" y="2333"/>
                  <a:pt x="4961" y="2348"/>
                  <a:pt x="4891" y="2334"/>
                </a:cubicBezTo>
                <a:cubicBezTo>
                  <a:pt x="4800" y="2273"/>
                  <a:pt x="4761" y="2307"/>
                  <a:pt x="4618" y="2314"/>
                </a:cubicBezTo>
                <a:cubicBezTo>
                  <a:pt x="4608" y="2321"/>
                  <a:pt x="4599" y="2329"/>
                  <a:pt x="4588" y="2334"/>
                </a:cubicBezTo>
                <a:cubicBezTo>
                  <a:pt x="4568" y="2343"/>
                  <a:pt x="4527" y="2354"/>
                  <a:pt x="4527" y="2354"/>
                </a:cubicBezTo>
                <a:cubicBezTo>
                  <a:pt x="4491" y="2408"/>
                  <a:pt x="4454" y="2406"/>
                  <a:pt x="4396" y="2425"/>
                </a:cubicBezTo>
                <a:cubicBezTo>
                  <a:pt x="4359" y="2536"/>
                  <a:pt x="4406" y="2425"/>
                  <a:pt x="4143" y="2465"/>
                </a:cubicBezTo>
                <a:cubicBezTo>
                  <a:pt x="4129" y="2467"/>
                  <a:pt x="4125" y="2488"/>
                  <a:pt x="4113" y="2496"/>
                </a:cubicBezTo>
                <a:cubicBezTo>
                  <a:pt x="4068" y="2527"/>
                  <a:pt x="4005" y="2512"/>
                  <a:pt x="3951" y="2516"/>
                </a:cubicBezTo>
                <a:cubicBezTo>
                  <a:pt x="3801" y="2566"/>
                  <a:pt x="3912" y="2535"/>
                  <a:pt x="3608" y="2546"/>
                </a:cubicBezTo>
                <a:cubicBezTo>
                  <a:pt x="3524" y="2574"/>
                  <a:pt x="3654" y="2533"/>
                  <a:pt x="3466" y="2566"/>
                </a:cubicBezTo>
                <a:cubicBezTo>
                  <a:pt x="3445" y="2570"/>
                  <a:pt x="3406" y="2586"/>
                  <a:pt x="3406" y="2586"/>
                </a:cubicBezTo>
                <a:cubicBezTo>
                  <a:pt x="3338" y="2564"/>
                  <a:pt x="3373" y="2592"/>
                  <a:pt x="3345" y="2627"/>
                </a:cubicBezTo>
                <a:cubicBezTo>
                  <a:pt x="3337" y="2636"/>
                  <a:pt x="3325" y="2640"/>
                  <a:pt x="3315" y="2647"/>
                </a:cubicBezTo>
                <a:cubicBezTo>
                  <a:pt x="3306" y="2645"/>
                  <a:pt x="3237" y="2633"/>
                  <a:pt x="3224" y="2627"/>
                </a:cubicBezTo>
                <a:cubicBezTo>
                  <a:pt x="3213" y="2622"/>
                  <a:pt x="3205" y="2612"/>
                  <a:pt x="3194" y="2607"/>
                </a:cubicBezTo>
                <a:cubicBezTo>
                  <a:pt x="3184" y="2602"/>
                  <a:pt x="3173" y="2600"/>
                  <a:pt x="3163" y="2597"/>
                </a:cubicBezTo>
                <a:cubicBezTo>
                  <a:pt x="3154" y="2588"/>
                  <a:pt x="3127" y="2556"/>
                  <a:pt x="3113" y="2556"/>
                </a:cubicBezTo>
                <a:cubicBezTo>
                  <a:pt x="3101" y="2556"/>
                  <a:pt x="3093" y="2571"/>
                  <a:pt x="3082" y="2576"/>
                </a:cubicBezTo>
                <a:cubicBezTo>
                  <a:pt x="3073" y="2581"/>
                  <a:pt x="3062" y="2583"/>
                  <a:pt x="3052" y="2586"/>
                </a:cubicBezTo>
                <a:cubicBezTo>
                  <a:pt x="2968" y="2579"/>
                  <a:pt x="2908" y="2569"/>
                  <a:pt x="2830" y="2597"/>
                </a:cubicBezTo>
                <a:cubicBezTo>
                  <a:pt x="2777" y="2586"/>
                  <a:pt x="2749" y="2591"/>
                  <a:pt x="2698" y="2607"/>
                </a:cubicBezTo>
                <a:cubicBezTo>
                  <a:pt x="2685" y="2600"/>
                  <a:pt x="2673" y="2590"/>
                  <a:pt x="2658" y="2586"/>
                </a:cubicBezTo>
                <a:cubicBezTo>
                  <a:pt x="2635" y="2580"/>
                  <a:pt x="2609" y="2585"/>
                  <a:pt x="2587" y="2576"/>
                </a:cubicBezTo>
                <a:cubicBezTo>
                  <a:pt x="2565" y="2567"/>
                  <a:pt x="2527" y="2536"/>
                  <a:pt x="2527" y="2536"/>
                </a:cubicBezTo>
                <a:cubicBezTo>
                  <a:pt x="2409" y="2553"/>
                  <a:pt x="2412" y="2557"/>
                  <a:pt x="2244" y="2536"/>
                </a:cubicBezTo>
                <a:cubicBezTo>
                  <a:pt x="2232" y="2534"/>
                  <a:pt x="2224" y="2521"/>
                  <a:pt x="2213" y="2516"/>
                </a:cubicBezTo>
                <a:cubicBezTo>
                  <a:pt x="2194" y="2508"/>
                  <a:pt x="2174" y="2498"/>
                  <a:pt x="2153" y="2496"/>
                </a:cubicBezTo>
                <a:cubicBezTo>
                  <a:pt x="2112" y="2492"/>
                  <a:pt x="2072" y="2489"/>
                  <a:pt x="2031" y="2485"/>
                </a:cubicBezTo>
                <a:cubicBezTo>
                  <a:pt x="1929" y="2499"/>
                  <a:pt x="1807" y="2470"/>
                  <a:pt x="1728" y="2546"/>
                </a:cubicBezTo>
                <a:cubicBezTo>
                  <a:pt x="1688" y="2539"/>
                  <a:pt x="1641" y="2549"/>
                  <a:pt x="1607" y="2526"/>
                </a:cubicBezTo>
                <a:cubicBezTo>
                  <a:pt x="1575" y="2505"/>
                  <a:pt x="1577" y="2501"/>
                  <a:pt x="1536" y="2496"/>
                </a:cubicBezTo>
                <a:cubicBezTo>
                  <a:pt x="1493" y="2491"/>
                  <a:pt x="1448" y="2490"/>
                  <a:pt x="1405" y="2485"/>
                </a:cubicBezTo>
                <a:cubicBezTo>
                  <a:pt x="1364" y="2480"/>
                  <a:pt x="1284" y="2465"/>
                  <a:pt x="1284" y="2465"/>
                </a:cubicBezTo>
                <a:cubicBezTo>
                  <a:pt x="1090" y="2484"/>
                  <a:pt x="903" y="2499"/>
                  <a:pt x="708" y="2506"/>
                </a:cubicBezTo>
                <a:cubicBezTo>
                  <a:pt x="690" y="2512"/>
                  <a:pt x="559" y="2550"/>
                  <a:pt x="627" y="2516"/>
                </a:cubicBezTo>
                <a:close/>
              </a:path>
            </a:pathLst>
          </a:custGeom>
          <a:gradFill rotWithShape="1">
            <a:gsLst>
              <a:gs pos="0">
                <a:schemeClr val="hlink">
                  <a:alpha val="0"/>
                </a:schemeClr>
              </a:gs>
              <a:gs pos="100000">
                <a:schemeClr val="hlink">
                  <a:gamma/>
                  <a:shade val="46275"/>
                  <a:invGamma/>
                  <a:alpha val="75000"/>
                </a:schemeClr>
              </a:gs>
            </a:gsLst>
            <a:lin ang="5400000" scaled="1"/>
          </a:gradFill>
          <a:ln w="9525" cap="flat" cmpd="sng">
            <a:noFill/>
            <a:prstDash val="solid"/>
            <a:round/>
            <a:headEnd/>
            <a:tailEnd/>
          </a:ln>
          <a:effectLst/>
        </p:spPr>
        <p:txBody>
          <a:bodyPr/>
          <a:lstStyle/>
          <a:p>
            <a:pPr>
              <a:defRPr/>
            </a:pPr>
            <a:endParaRPr lang="en-US" dirty="0"/>
          </a:p>
        </p:txBody>
      </p:sp>
      <p:sp>
        <p:nvSpPr>
          <p:cNvPr id="1966088" name="Text Box 8"/>
          <p:cNvSpPr txBox="1">
            <a:spLocks noChangeArrowheads="1"/>
          </p:cNvSpPr>
          <p:nvPr/>
        </p:nvSpPr>
        <p:spPr bwMode="auto">
          <a:xfrm>
            <a:off x="685800" y="304800"/>
            <a:ext cx="7848600" cy="762000"/>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Outside Watery Environment</a:t>
            </a:r>
          </a:p>
        </p:txBody>
      </p:sp>
      <p:sp>
        <p:nvSpPr>
          <p:cNvPr id="1966089" name="Freeform 9"/>
          <p:cNvSpPr>
            <a:spLocks/>
          </p:cNvSpPr>
          <p:nvPr/>
        </p:nvSpPr>
        <p:spPr bwMode="auto">
          <a:xfrm>
            <a:off x="-595313" y="4267200"/>
            <a:ext cx="10012363" cy="3090863"/>
          </a:xfrm>
          <a:custGeom>
            <a:avLst/>
            <a:gdLst/>
            <a:ahLst/>
            <a:cxnLst>
              <a:cxn ang="0">
                <a:pos x="355" y="111"/>
              </a:cxn>
              <a:cxn ang="0">
                <a:pos x="264" y="455"/>
              </a:cxn>
              <a:cxn ang="0">
                <a:pos x="324" y="637"/>
              </a:cxn>
              <a:cxn ang="0">
                <a:pos x="426" y="1819"/>
              </a:cxn>
              <a:cxn ang="0">
                <a:pos x="2800" y="1809"/>
              </a:cxn>
              <a:cxn ang="0">
                <a:pos x="4377" y="1779"/>
              </a:cxn>
              <a:cxn ang="0">
                <a:pos x="6196" y="1748"/>
              </a:cxn>
              <a:cxn ang="0">
                <a:pos x="6256" y="1667"/>
              </a:cxn>
              <a:cxn ang="0">
                <a:pos x="6307" y="1546"/>
              </a:cxn>
              <a:cxn ang="0">
                <a:pos x="6196" y="243"/>
              </a:cxn>
              <a:cxn ang="0">
                <a:pos x="6135" y="51"/>
              </a:cxn>
              <a:cxn ang="0">
                <a:pos x="5973" y="10"/>
              </a:cxn>
              <a:cxn ang="0">
                <a:pos x="5741" y="162"/>
              </a:cxn>
              <a:cxn ang="0">
                <a:pos x="5458" y="202"/>
              </a:cxn>
              <a:cxn ang="0">
                <a:pos x="5296" y="273"/>
              </a:cxn>
              <a:cxn ang="0">
                <a:pos x="5195" y="354"/>
              </a:cxn>
              <a:cxn ang="0">
                <a:pos x="4740" y="394"/>
              </a:cxn>
              <a:cxn ang="0">
                <a:pos x="4619" y="374"/>
              </a:cxn>
              <a:cxn ang="0">
                <a:pos x="4538" y="414"/>
              </a:cxn>
              <a:cxn ang="0">
                <a:pos x="4245" y="475"/>
              </a:cxn>
              <a:cxn ang="0">
                <a:pos x="4094" y="435"/>
              </a:cxn>
              <a:cxn ang="0">
                <a:pos x="3993" y="475"/>
              </a:cxn>
              <a:cxn ang="0">
                <a:pos x="3841" y="546"/>
              </a:cxn>
              <a:cxn ang="0">
                <a:pos x="3558" y="556"/>
              </a:cxn>
              <a:cxn ang="0">
                <a:pos x="3467" y="556"/>
              </a:cxn>
              <a:cxn ang="0">
                <a:pos x="3376" y="596"/>
              </a:cxn>
              <a:cxn ang="0">
                <a:pos x="3225" y="627"/>
              </a:cxn>
              <a:cxn ang="0">
                <a:pos x="3114" y="546"/>
              </a:cxn>
              <a:cxn ang="0">
                <a:pos x="2760" y="455"/>
              </a:cxn>
              <a:cxn ang="0">
                <a:pos x="2507" y="485"/>
              </a:cxn>
              <a:cxn ang="0">
                <a:pos x="2376" y="455"/>
              </a:cxn>
              <a:cxn ang="0">
                <a:pos x="2295" y="455"/>
              </a:cxn>
              <a:cxn ang="0">
                <a:pos x="2184" y="364"/>
              </a:cxn>
              <a:cxn ang="0">
                <a:pos x="2073" y="374"/>
              </a:cxn>
              <a:cxn ang="0">
                <a:pos x="1992" y="303"/>
              </a:cxn>
              <a:cxn ang="0">
                <a:pos x="1719" y="333"/>
              </a:cxn>
              <a:cxn ang="0">
                <a:pos x="1487" y="273"/>
              </a:cxn>
              <a:cxn ang="0">
                <a:pos x="1335" y="192"/>
              </a:cxn>
              <a:cxn ang="0">
                <a:pos x="1234" y="263"/>
              </a:cxn>
              <a:cxn ang="0">
                <a:pos x="1123" y="202"/>
              </a:cxn>
              <a:cxn ang="0">
                <a:pos x="961" y="192"/>
              </a:cxn>
              <a:cxn ang="0">
                <a:pos x="648" y="121"/>
              </a:cxn>
            </a:cxnLst>
            <a:rect l="0" t="0" r="r" b="b"/>
            <a:pathLst>
              <a:path w="6307" h="1947">
                <a:moveTo>
                  <a:pt x="729" y="101"/>
                </a:moveTo>
                <a:cubicBezTo>
                  <a:pt x="604" y="92"/>
                  <a:pt x="479" y="80"/>
                  <a:pt x="355" y="111"/>
                </a:cubicBezTo>
                <a:cubicBezTo>
                  <a:pt x="300" y="152"/>
                  <a:pt x="319" y="157"/>
                  <a:pt x="274" y="202"/>
                </a:cubicBezTo>
                <a:cubicBezTo>
                  <a:pt x="238" y="313"/>
                  <a:pt x="242" y="274"/>
                  <a:pt x="264" y="455"/>
                </a:cubicBezTo>
                <a:cubicBezTo>
                  <a:pt x="271" y="517"/>
                  <a:pt x="287" y="505"/>
                  <a:pt x="304" y="556"/>
                </a:cubicBezTo>
                <a:cubicBezTo>
                  <a:pt x="313" y="582"/>
                  <a:pt x="314" y="611"/>
                  <a:pt x="324" y="637"/>
                </a:cubicBezTo>
                <a:cubicBezTo>
                  <a:pt x="328" y="647"/>
                  <a:pt x="331" y="657"/>
                  <a:pt x="335" y="667"/>
                </a:cubicBezTo>
                <a:cubicBezTo>
                  <a:pt x="339" y="1148"/>
                  <a:pt x="0" y="1715"/>
                  <a:pt x="426" y="1819"/>
                </a:cubicBezTo>
                <a:cubicBezTo>
                  <a:pt x="560" y="1814"/>
                  <a:pt x="709" y="1823"/>
                  <a:pt x="840" y="1779"/>
                </a:cubicBezTo>
                <a:cubicBezTo>
                  <a:pt x="1518" y="1793"/>
                  <a:pt x="2077" y="1804"/>
                  <a:pt x="2800" y="1809"/>
                </a:cubicBezTo>
                <a:cubicBezTo>
                  <a:pt x="3226" y="1947"/>
                  <a:pt x="3696" y="1823"/>
                  <a:pt x="4144" y="1819"/>
                </a:cubicBezTo>
                <a:cubicBezTo>
                  <a:pt x="4223" y="1808"/>
                  <a:pt x="4300" y="1801"/>
                  <a:pt x="4377" y="1779"/>
                </a:cubicBezTo>
                <a:cubicBezTo>
                  <a:pt x="5104" y="1787"/>
                  <a:pt x="5429" y="1798"/>
                  <a:pt x="6145" y="1789"/>
                </a:cubicBezTo>
                <a:cubicBezTo>
                  <a:pt x="6160" y="1773"/>
                  <a:pt x="6182" y="1764"/>
                  <a:pt x="6196" y="1748"/>
                </a:cubicBezTo>
                <a:cubicBezTo>
                  <a:pt x="6212" y="1730"/>
                  <a:pt x="6219" y="1705"/>
                  <a:pt x="6236" y="1688"/>
                </a:cubicBezTo>
                <a:cubicBezTo>
                  <a:pt x="6243" y="1681"/>
                  <a:pt x="6249" y="1674"/>
                  <a:pt x="6256" y="1667"/>
                </a:cubicBezTo>
                <a:cubicBezTo>
                  <a:pt x="6279" y="1598"/>
                  <a:pt x="6261" y="1622"/>
                  <a:pt x="6297" y="1587"/>
                </a:cubicBezTo>
                <a:cubicBezTo>
                  <a:pt x="6300" y="1573"/>
                  <a:pt x="6307" y="1560"/>
                  <a:pt x="6307" y="1546"/>
                </a:cubicBezTo>
                <a:cubicBezTo>
                  <a:pt x="6307" y="1250"/>
                  <a:pt x="6303" y="953"/>
                  <a:pt x="6297" y="657"/>
                </a:cubicBezTo>
                <a:cubicBezTo>
                  <a:pt x="6294" y="517"/>
                  <a:pt x="6219" y="380"/>
                  <a:pt x="6196" y="243"/>
                </a:cubicBezTo>
                <a:cubicBezTo>
                  <a:pt x="6193" y="192"/>
                  <a:pt x="6195" y="141"/>
                  <a:pt x="6186" y="91"/>
                </a:cubicBezTo>
                <a:cubicBezTo>
                  <a:pt x="6184" y="81"/>
                  <a:pt x="6138" y="54"/>
                  <a:pt x="6135" y="51"/>
                </a:cubicBezTo>
                <a:cubicBezTo>
                  <a:pt x="6107" y="28"/>
                  <a:pt x="6090" y="12"/>
                  <a:pt x="6054" y="0"/>
                </a:cubicBezTo>
                <a:cubicBezTo>
                  <a:pt x="6027" y="3"/>
                  <a:pt x="6000" y="4"/>
                  <a:pt x="5973" y="10"/>
                </a:cubicBezTo>
                <a:cubicBezTo>
                  <a:pt x="5952" y="14"/>
                  <a:pt x="5913" y="30"/>
                  <a:pt x="5913" y="30"/>
                </a:cubicBezTo>
                <a:cubicBezTo>
                  <a:pt x="5843" y="77"/>
                  <a:pt x="5834" y="150"/>
                  <a:pt x="5741" y="162"/>
                </a:cubicBezTo>
                <a:cubicBezTo>
                  <a:pt x="5704" y="167"/>
                  <a:pt x="5667" y="169"/>
                  <a:pt x="5630" y="172"/>
                </a:cubicBezTo>
                <a:cubicBezTo>
                  <a:pt x="5534" y="204"/>
                  <a:pt x="5590" y="190"/>
                  <a:pt x="5458" y="202"/>
                </a:cubicBezTo>
                <a:cubicBezTo>
                  <a:pt x="5454" y="208"/>
                  <a:pt x="5429" y="249"/>
                  <a:pt x="5418" y="253"/>
                </a:cubicBezTo>
                <a:cubicBezTo>
                  <a:pt x="5379" y="266"/>
                  <a:pt x="5336" y="265"/>
                  <a:pt x="5296" y="273"/>
                </a:cubicBezTo>
                <a:cubicBezTo>
                  <a:pt x="5270" y="311"/>
                  <a:pt x="5250" y="305"/>
                  <a:pt x="5215" y="333"/>
                </a:cubicBezTo>
                <a:cubicBezTo>
                  <a:pt x="5207" y="339"/>
                  <a:pt x="5205" y="353"/>
                  <a:pt x="5195" y="354"/>
                </a:cubicBezTo>
                <a:cubicBezTo>
                  <a:pt x="5135" y="363"/>
                  <a:pt x="5074" y="361"/>
                  <a:pt x="5013" y="364"/>
                </a:cubicBezTo>
                <a:cubicBezTo>
                  <a:pt x="4923" y="382"/>
                  <a:pt x="4831" y="385"/>
                  <a:pt x="4740" y="394"/>
                </a:cubicBezTo>
                <a:cubicBezTo>
                  <a:pt x="4690" y="411"/>
                  <a:pt x="4720" y="407"/>
                  <a:pt x="4650" y="384"/>
                </a:cubicBezTo>
                <a:cubicBezTo>
                  <a:pt x="4640" y="381"/>
                  <a:pt x="4619" y="374"/>
                  <a:pt x="4619" y="374"/>
                </a:cubicBezTo>
                <a:cubicBezTo>
                  <a:pt x="4599" y="381"/>
                  <a:pt x="4574" y="379"/>
                  <a:pt x="4559" y="394"/>
                </a:cubicBezTo>
                <a:cubicBezTo>
                  <a:pt x="4552" y="401"/>
                  <a:pt x="4546" y="409"/>
                  <a:pt x="4538" y="414"/>
                </a:cubicBezTo>
                <a:cubicBezTo>
                  <a:pt x="4491" y="441"/>
                  <a:pt x="4405" y="440"/>
                  <a:pt x="4356" y="445"/>
                </a:cubicBezTo>
                <a:cubicBezTo>
                  <a:pt x="4265" y="468"/>
                  <a:pt x="4302" y="457"/>
                  <a:pt x="4245" y="475"/>
                </a:cubicBezTo>
                <a:cubicBezTo>
                  <a:pt x="4165" y="462"/>
                  <a:pt x="4203" y="471"/>
                  <a:pt x="4124" y="445"/>
                </a:cubicBezTo>
                <a:cubicBezTo>
                  <a:pt x="4114" y="442"/>
                  <a:pt x="4094" y="435"/>
                  <a:pt x="4094" y="435"/>
                </a:cubicBezTo>
                <a:cubicBezTo>
                  <a:pt x="4071" y="443"/>
                  <a:pt x="4046" y="445"/>
                  <a:pt x="4023" y="455"/>
                </a:cubicBezTo>
                <a:cubicBezTo>
                  <a:pt x="4012" y="460"/>
                  <a:pt x="4004" y="470"/>
                  <a:pt x="3993" y="475"/>
                </a:cubicBezTo>
                <a:cubicBezTo>
                  <a:pt x="3983" y="480"/>
                  <a:pt x="3972" y="482"/>
                  <a:pt x="3962" y="485"/>
                </a:cubicBezTo>
                <a:cubicBezTo>
                  <a:pt x="3922" y="545"/>
                  <a:pt x="3925" y="536"/>
                  <a:pt x="3841" y="546"/>
                </a:cubicBezTo>
                <a:cubicBezTo>
                  <a:pt x="3782" y="534"/>
                  <a:pt x="3717" y="520"/>
                  <a:pt x="3669" y="566"/>
                </a:cubicBezTo>
                <a:cubicBezTo>
                  <a:pt x="3632" y="563"/>
                  <a:pt x="3594" y="564"/>
                  <a:pt x="3558" y="556"/>
                </a:cubicBezTo>
                <a:cubicBezTo>
                  <a:pt x="3546" y="553"/>
                  <a:pt x="3540" y="536"/>
                  <a:pt x="3528" y="536"/>
                </a:cubicBezTo>
                <a:cubicBezTo>
                  <a:pt x="3507" y="536"/>
                  <a:pt x="3467" y="556"/>
                  <a:pt x="3467" y="556"/>
                </a:cubicBezTo>
                <a:cubicBezTo>
                  <a:pt x="3457" y="563"/>
                  <a:pt x="3448" y="571"/>
                  <a:pt x="3437" y="576"/>
                </a:cubicBezTo>
                <a:cubicBezTo>
                  <a:pt x="3417" y="585"/>
                  <a:pt x="3376" y="596"/>
                  <a:pt x="3376" y="596"/>
                </a:cubicBezTo>
                <a:cubicBezTo>
                  <a:pt x="3346" y="616"/>
                  <a:pt x="3319" y="626"/>
                  <a:pt x="3285" y="637"/>
                </a:cubicBezTo>
                <a:cubicBezTo>
                  <a:pt x="3265" y="634"/>
                  <a:pt x="3244" y="634"/>
                  <a:pt x="3225" y="627"/>
                </a:cubicBezTo>
                <a:cubicBezTo>
                  <a:pt x="3216" y="623"/>
                  <a:pt x="3212" y="612"/>
                  <a:pt x="3204" y="606"/>
                </a:cubicBezTo>
                <a:cubicBezTo>
                  <a:pt x="3175" y="582"/>
                  <a:pt x="3150" y="558"/>
                  <a:pt x="3114" y="546"/>
                </a:cubicBezTo>
                <a:cubicBezTo>
                  <a:pt x="3029" y="560"/>
                  <a:pt x="2944" y="564"/>
                  <a:pt x="2861" y="536"/>
                </a:cubicBezTo>
                <a:cubicBezTo>
                  <a:pt x="2826" y="501"/>
                  <a:pt x="2806" y="470"/>
                  <a:pt x="2760" y="455"/>
                </a:cubicBezTo>
                <a:cubicBezTo>
                  <a:pt x="2696" y="519"/>
                  <a:pt x="2688" y="506"/>
                  <a:pt x="2578" y="515"/>
                </a:cubicBezTo>
                <a:cubicBezTo>
                  <a:pt x="2553" y="509"/>
                  <a:pt x="2526" y="507"/>
                  <a:pt x="2507" y="485"/>
                </a:cubicBezTo>
                <a:cubicBezTo>
                  <a:pt x="2491" y="467"/>
                  <a:pt x="2467" y="424"/>
                  <a:pt x="2467" y="424"/>
                </a:cubicBezTo>
                <a:cubicBezTo>
                  <a:pt x="2396" y="448"/>
                  <a:pt x="2426" y="438"/>
                  <a:pt x="2376" y="455"/>
                </a:cubicBezTo>
                <a:cubicBezTo>
                  <a:pt x="2366" y="458"/>
                  <a:pt x="2346" y="465"/>
                  <a:pt x="2346" y="465"/>
                </a:cubicBezTo>
                <a:cubicBezTo>
                  <a:pt x="2329" y="462"/>
                  <a:pt x="2310" y="463"/>
                  <a:pt x="2295" y="455"/>
                </a:cubicBezTo>
                <a:cubicBezTo>
                  <a:pt x="2267" y="441"/>
                  <a:pt x="2265" y="414"/>
                  <a:pt x="2244" y="394"/>
                </a:cubicBezTo>
                <a:cubicBezTo>
                  <a:pt x="2224" y="374"/>
                  <a:pt x="2209" y="372"/>
                  <a:pt x="2184" y="364"/>
                </a:cubicBezTo>
                <a:cubicBezTo>
                  <a:pt x="2166" y="417"/>
                  <a:pt x="2153" y="406"/>
                  <a:pt x="2103" y="394"/>
                </a:cubicBezTo>
                <a:cubicBezTo>
                  <a:pt x="2093" y="387"/>
                  <a:pt x="2082" y="382"/>
                  <a:pt x="2073" y="374"/>
                </a:cubicBezTo>
                <a:cubicBezTo>
                  <a:pt x="2064" y="365"/>
                  <a:pt x="2061" y="352"/>
                  <a:pt x="2052" y="344"/>
                </a:cubicBezTo>
                <a:cubicBezTo>
                  <a:pt x="2034" y="328"/>
                  <a:pt x="1992" y="303"/>
                  <a:pt x="1992" y="303"/>
                </a:cubicBezTo>
                <a:cubicBezTo>
                  <a:pt x="1963" y="322"/>
                  <a:pt x="1940" y="345"/>
                  <a:pt x="1911" y="364"/>
                </a:cubicBezTo>
                <a:cubicBezTo>
                  <a:pt x="1854" y="359"/>
                  <a:pt x="1775" y="362"/>
                  <a:pt x="1719" y="333"/>
                </a:cubicBezTo>
                <a:cubicBezTo>
                  <a:pt x="1676" y="311"/>
                  <a:pt x="1663" y="268"/>
                  <a:pt x="1618" y="253"/>
                </a:cubicBezTo>
                <a:cubicBezTo>
                  <a:pt x="1569" y="286"/>
                  <a:pt x="1547" y="283"/>
                  <a:pt x="1487" y="273"/>
                </a:cubicBezTo>
                <a:cubicBezTo>
                  <a:pt x="1449" y="237"/>
                  <a:pt x="1409" y="200"/>
                  <a:pt x="1365" y="172"/>
                </a:cubicBezTo>
                <a:cubicBezTo>
                  <a:pt x="1355" y="179"/>
                  <a:pt x="1343" y="184"/>
                  <a:pt x="1335" y="192"/>
                </a:cubicBezTo>
                <a:cubicBezTo>
                  <a:pt x="1323" y="204"/>
                  <a:pt x="1313" y="234"/>
                  <a:pt x="1295" y="243"/>
                </a:cubicBezTo>
                <a:cubicBezTo>
                  <a:pt x="1276" y="253"/>
                  <a:pt x="1234" y="263"/>
                  <a:pt x="1234" y="263"/>
                </a:cubicBezTo>
                <a:cubicBezTo>
                  <a:pt x="1210" y="260"/>
                  <a:pt x="1186" y="261"/>
                  <a:pt x="1163" y="253"/>
                </a:cubicBezTo>
                <a:cubicBezTo>
                  <a:pt x="1147" y="248"/>
                  <a:pt x="1133" y="210"/>
                  <a:pt x="1123" y="202"/>
                </a:cubicBezTo>
                <a:cubicBezTo>
                  <a:pt x="1114" y="195"/>
                  <a:pt x="1102" y="195"/>
                  <a:pt x="1092" y="192"/>
                </a:cubicBezTo>
                <a:cubicBezTo>
                  <a:pt x="1041" y="209"/>
                  <a:pt x="1036" y="215"/>
                  <a:pt x="961" y="192"/>
                </a:cubicBezTo>
                <a:cubicBezTo>
                  <a:pt x="924" y="181"/>
                  <a:pt x="935" y="139"/>
                  <a:pt x="880" y="121"/>
                </a:cubicBezTo>
                <a:cubicBezTo>
                  <a:pt x="806" y="146"/>
                  <a:pt x="725" y="121"/>
                  <a:pt x="648" y="121"/>
                </a:cubicBezTo>
              </a:path>
            </a:pathLst>
          </a:custGeom>
          <a:gradFill rotWithShape="1">
            <a:gsLst>
              <a:gs pos="0">
                <a:schemeClr val="bg2">
                  <a:alpha val="71001"/>
                </a:schemeClr>
              </a:gs>
              <a:gs pos="100000">
                <a:srgbClr val="00CC99">
                  <a:alpha val="70000"/>
                </a:srgbClr>
              </a:gs>
            </a:gsLst>
            <a:lin ang="5400000" scaled="1"/>
          </a:gradFill>
          <a:ln w="9525" cap="flat" cmpd="sng">
            <a:noFill/>
            <a:prstDash val="solid"/>
            <a:round/>
            <a:headEnd/>
            <a:tailEnd/>
          </a:ln>
          <a:effectLst/>
        </p:spPr>
        <p:txBody>
          <a:bodyPr/>
          <a:lstStyle/>
          <a:p>
            <a:pPr>
              <a:defRPr/>
            </a:pPr>
            <a:endParaRPr lang="en-US"/>
          </a:p>
        </p:txBody>
      </p:sp>
      <p:sp>
        <p:nvSpPr>
          <p:cNvPr id="2" name="Rectangle 1"/>
          <p:cNvSpPr/>
          <p:nvPr/>
        </p:nvSpPr>
        <p:spPr>
          <a:xfrm rot="384365">
            <a:off x="1886469" y="3045510"/>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3" name="Rectangle 2"/>
          <p:cNvSpPr/>
          <p:nvPr/>
        </p:nvSpPr>
        <p:spPr>
          <a:xfrm rot="532396">
            <a:off x="1308560" y="4337735"/>
            <a:ext cx="2723823" cy="646331"/>
          </a:xfrm>
          <a:prstGeom prst="rect">
            <a:avLst/>
          </a:prstGeom>
          <a:noFill/>
        </p:spPr>
        <p:txBody>
          <a:bodyPr wrap="none">
            <a:spAutoFit/>
          </a:bodyPr>
          <a:lstStyle/>
          <a:p>
            <a:pPr algn="ctr">
              <a:buFont typeface="Wingdings" pitchFamily="2" charset="2"/>
              <a:buNone/>
              <a:defRPr/>
            </a:pPr>
            <a:r>
              <a:rPr lang="en-US" b="1" dirty="0">
                <a:ln w="17780" cmpd="sng">
                  <a:solidFill>
                    <a:sysClr val="windowText" lastClr="000000"/>
                  </a:solidFill>
                  <a:prstDash val="solid"/>
                  <a:miter lim="800000"/>
                </a:ln>
                <a:solidFill>
                  <a:srgbClr val="00B0F0"/>
                </a:solidFill>
                <a:effectLst>
                  <a:outerShdw blurRad="50800" algn="tl" rotWithShape="0">
                    <a:srgbClr val="000000"/>
                  </a:outerShdw>
                </a:effectLst>
              </a:rPr>
              <a:t>Hydrophilic</a:t>
            </a:r>
          </a:p>
        </p:txBody>
      </p:sp>
      <p:sp>
        <p:nvSpPr>
          <p:cNvPr id="4" name="Rectangle 3"/>
          <p:cNvSpPr/>
          <p:nvPr/>
        </p:nvSpPr>
        <p:spPr>
          <a:xfrm rot="21129067">
            <a:off x="4215153" y="3534914"/>
            <a:ext cx="2470548" cy="523220"/>
          </a:xfrm>
          <a:prstGeom prst="rect">
            <a:avLst/>
          </a:prstGeom>
          <a:noFill/>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5" name="Rectangle 4"/>
          <p:cNvSpPr/>
          <p:nvPr/>
        </p:nvSpPr>
        <p:spPr>
          <a:xfrm rot="20941672">
            <a:off x="4382995" y="3933349"/>
            <a:ext cx="2470548" cy="523220"/>
          </a:xfrm>
          <a:prstGeom prst="rect">
            <a:avLst/>
          </a:prstGeom>
        </p:spPr>
        <p:txBody>
          <a:bodyPr wrap="none">
            <a:spAutoFit/>
          </a:bodyPr>
          <a:lstStyle/>
          <a:p>
            <a:pPr algn="ctr">
              <a:buFont typeface="Wingdings" pitchFamily="2" charset="2"/>
              <a:buNone/>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Hydrophobic</a:t>
            </a:r>
          </a:p>
        </p:txBody>
      </p:sp>
      <p:sp>
        <p:nvSpPr>
          <p:cNvPr id="6" name="Rectangle 5"/>
          <p:cNvSpPr/>
          <p:nvPr/>
        </p:nvSpPr>
        <p:spPr>
          <a:xfrm>
            <a:off x="990600" y="5427663"/>
            <a:ext cx="7239000" cy="769937"/>
          </a:xfrm>
          <a:prstGeom prst="rect">
            <a:avLst/>
          </a:prstGeom>
        </p:spPr>
        <p:txBody>
          <a:bodyPr>
            <a:spAutoFit/>
          </a:bodyPr>
          <a:lstStyle/>
          <a:p>
            <a:pPr marL="342900" indent="-342900">
              <a:spcBef>
                <a:spcPct val="50000"/>
              </a:spcBef>
              <a:buFont typeface="Wingdings" pitchFamily="2" charset="2"/>
              <a:buNone/>
              <a:defRPr/>
            </a:pPr>
            <a:r>
              <a:rPr lang="en-US" sz="4400" dirty="0">
                <a:effectLst>
                  <a:outerShdw blurRad="38100" dist="38100" dir="2700000" algn="tl">
                    <a:srgbClr val="336699"/>
                  </a:outerShdw>
                </a:effectLst>
              </a:rPr>
              <a:t>Inside Watery Environment</a:t>
            </a:r>
          </a:p>
        </p:txBody>
      </p:sp>
      <p:sp>
        <p:nvSpPr>
          <p:cNvPr id="17" name="Rounded Rectangle 16"/>
          <p:cNvSpPr/>
          <p:nvPr/>
        </p:nvSpPr>
        <p:spPr bwMode="auto">
          <a:xfrm rot="21069871">
            <a:off x="5435885" y="3596290"/>
            <a:ext cx="1219200" cy="428625"/>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18" name="Rounded Rectangle 17"/>
          <p:cNvSpPr/>
          <p:nvPr/>
        </p:nvSpPr>
        <p:spPr bwMode="auto">
          <a:xfrm rot="21069871">
            <a:off x="5512450" y="4053461"/>
            <a:ext cx="1219200" cy="433387"/>
          </a:xfrm>
          <a:prstGeom prst="roundRect">
            <a:avLst/>
          </a:prstGeom>
          <a:solidFill>
            <a:schemeClr val="tx1">
              <a:lumMod val="95000"/>
              <a:lumOff val="5000"/>
            </a:schemeClr>
          </a:solidFill>
          <a:ln w="28575" cap="flat" cmpd="sng" algn="ctr">
            <a:solidFill>
              <a:srgbClr val="00B0F0"/>
            </a:solidFill>
            <a:prstDash val="solid"/>
            <a:round/>
            <a:headEnd type="none" w="med" len="med"/>
            <a:tailEnd type="none" w="med" len="med"/>
          </a:ln>
          <a:effectLst/>
        </p:spPr>
        <p:txBody>
          <a:bodyPr/>
          <a:lstStyle/>
          <a:p>
            <a:pPr marL="342900" indent="-342900">
              <a:defRPr/>
            </a:pPr>
            <a:endParaRPr lang="en-US"/>
          </a:p>
        </p:txBody>
      </p:sp>
      <p:sp>
        <p:nvSpPr>
          <p:cNvPr id="8" name="Rectangle 7"/>
          <p:cNvSpPr/>
          <p:nvPr/>
        </p:nvSpPr>
        <p:spPr>
          <a:xfrm>
            <a:off x="164119" y="1366221"/>
            <a:ext cx="5527475" cy="523220"/>
          </a:xfrm>
          <a:prstGeom prst="rect">
            <a:avLst/>
          </a:prstGeom>
          <a:noFill/>
        </p:spPr>
        <p:txBody>
          <a:bodyPr wrap="none">
            <a:spAutoFit/>
          </a:bodyPr>
          <a:lstStyle/>
          <a:p>
            <a:pPr>
              <a:buFont typeface="Wingdings" pitchFamily="2" charset="2"/>
              <a:buNone/>
              <a:defRPr/>
            </a:pPr>
            <a:r>
              <a:rPr lang="en-US" sz="2800" b="1" dirty="0" err="1">
                <a:ln w="17780" cmpd="sng">
                  <a:solidFill>
                    <a:sysClr val="windowText" lastClr="000000"/>
                  </a:solidFill>
                  <a:prstDash val="solid"/>
                  <a:miter lim="800000"/>
                </a:ln>
                <a:solidFill>
                  <a:srgbClr val="00B0F0"/>
                </a:solidFill>
                <a:effectLst>
                  <a:outerShdw blurRad="50800" algn="tl" rotWithShape="0">
                    <a:srgbClr val="000000"/>
                  </a:outerShdw>
                </a:effectLst>
              </a:rPr>
              <a:t>philic</a:t>
            </a:r>
            <a:r>
              <a:rPr lang="en-US" sz="2800" b="1" dirty="0">
                <a:ln w="17780" cmpd="sng">
                  <a:solidFill>
                    <a:sysClr val="windowText" lastClr="000000"/>
                  </a:solidFill>
                  <a:prstDash val="solid"/>
                  <a:miter lim="800000"/>
                </a:ln>
                <a:solidFill>
                  <a:srgbClr val="00B0F0"/>
                </a:solidFill>
                <a:effectLst>
                  <a:outerShdw blurRad="50800" algn="tl" rotWithShape="0">
                    <a:srgbClr val="000000"/>
                  </a:outerShdw>
                </a:effectLst>
              </a:rPr>
              <a:t> = attraction to something</a:t>
            </a:r>
          </a:p>
        </p:txBody>
      </p:sp>
      <p:sp>
        <p:nvSpPr>
          <p:cNvPr id="21" name="Rectangle 20"/>
          <p:cNvSpPr/>
          <p:nvPr/>
        </p:nvSpPr>
        <p:spPr>
          <a:xfrm>
            <a:off x="2743200" y="4724400"/>
            <a:ext cx="684804" cy="923330"/>
          </a:xfrm>
          <a:prstGeom prst="rect">
            <a:avLst/>
          </a:prstGeom>
          <a:noFill/>
        </p:spPr>
        <p:txBody>
          <a:bodyPr wrap="none" lIns="91440" tIns="45720" rIns="91440" bIns="45720">
            <a:spAutoFit/>
          </a:bodyPr>
          <a:lstStyle/>
          <a:p>
            <a:pPr algn="ctr"/>
            <a:r>
              <a:rPr lang="en-US" sz="5400" b="1"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2" name="Rectangle 21"/>
          <p:cNvSpPr/>
          <p:nvPr/>
        </p:nvSpPr>
        <p:spPr>
          <a:xfrm>
            <a:off x="62484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4038600" y="2590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00B0F0"/>
                </a:solidFill>
                <a:effectLst>
                  <a:outerShdw blurRad="50800" algn="tl" rotWithShape="0">
                    <a:srgbClr val="000000"/>
                  </a:outerShdw>
                </a:effectLst>
              </a:rPr>
              <a:t>A</a:t>
            </a:r>
            <a:endParaRPr lang="en-US" sz="5400"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endParaRPr>
          </a:p>
        </p:txBody>
      </p:sp>
      <p:sp>
        <p:nvSpPr>
          <p:cNvPr id="24" name="Rectangle 23"/>
          <p:cNvSpPr/>
          <p:nvPr/>
        </p:nvSpPr>
        <p:spPr>
          <a:xfrm>
            <a:off x="8077200"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72336222"/>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4582</Words>
  <Application>Microsoft Office PowerPoint</Application>
  <PresentationFormat>On-screen Show (4:3)</PresentationFormat>
  <Paragraphs>1383</Paragraphs>
  <Slides>140</Slides>
  <Notes>0</Notes>
  <HiddenSlides>0</HiddenSlides>
  <MMClips>0</MMClips>
  <ScaleCrop>false</ScaleCrop>
  <HeadingPairs>
    <vt:vector size="4" baseType="variant">
      <vt:variant>
        <vt:lpstr>Theme</vt:lpstr>
      </vt:variant>
      <vt:variant>
        <vt:i4>2</vt:i4>
      </vt:variant>
      <vt:variant>
        <vt:lpstr>Slide Titles</vt:lpstr>
      </vt:variant>
      <vt:variant>
        <vt:i4>140</vt:i4>
      </vt:variant>
    </vt:vector>
  </HeadingPairs>
  <TitlesOfParts>
    <vt:vector size="142"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Bigler</dc:creator>
  <cp:lastModifiedBy>Ryan</cp:lastModifiedBy>
  <cp:revision>77</cp:revision>
  <dcterms:created xsi:type="dcterms:W3CDTF">2003-05-14T01:07:43Z</dcterms:created>
  <dcterms:modified xsi:type="dcterms:W3CDTF">2013-04-15T00:24:18Z</dcterms:modified>
</cp:coreProperties>
</file>