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2"/>
  </p:notesMasterIdLst>
  <p:handoutMasterIdLst>
    <p:handoutMasterId r:id="rId143"/>
  </p:handoutMasterIdLst>
  <p:sldIdLst>
    <p:sldId id="732" r:id="rId2"/>
    <p:sldId id="733" r:id="rId3"/>
    <p:sldId id="734" r:id="rId4"/>
    <p:sldId id="474" r:id="rId5"/>
    <p:sldId id="329" r:id="rId6"/>
    <p:sldId id="475" r:id="rId7"/>
    <p:sldId id="471" r:id="rId8"/>
    <p:sldId id="472" r:id="rId9"/>
    <p:sldId id="610" r:id="rId10"/>
    <p:sldId id="611" r:id="rId11"/>
    <p:sldId id="612" r:id="rId12"/>
    <p:sldId id="615" r:id="rId13"/>
    <p:sldId id="619" r:id="rId14"/>
    <p:sldId id="621" r:id="rId15"/>
    <p:sldId id="623" r:id="rId16"/>
    <p:sldId id="627" r:id="rId17"/>
    <p:sldId id="628" r:id="rId18"/>
    <p:sldId id="629" r:id="rId19"/>
    <p:sldId id="631" r:id="rId20"/>
    <p:sldId id="633" r:id="rId21"/>
    <p:sldId id="635" r:id="rId22"/>
    <p:sldId id="637" r:id="rId23"/>
    <p:sldId id="639" r:id="rId24"/>
    <p:sldId id="641" r:id="rId25"/>
    <p:sldId id="642" r:id="rId26"/>
    <p:sldId id="643" r:id="rId27"/>
    <p:sldId id="645" r:id="rId28"/>
    <p:sldId id="647" r:id="rId29"/>
    <p:sldId id="649" r:id="rId30"/>
    <p:sldId id="651" r:id="rId31"/>
    <p:sldId id="658" r:id="rId32"/>
    <p:sldId id="659" r:id="rId33"/>
    <p:sldId id="660" r:id="rId34"/>
    <p:sldId id="661" r:id="rId35"/>
    <p:sldId id="662" r:id="rId36"/>
    <p:sldId id="663" r:id="rId37"/>
    <p:sldId id="664" r:id="rId38"/>
    <p:sldId id="665" r:id="rId39"/>
    <p:sldId id="666" r:id="rId40"/>
    <p:sldId id="678" r:id="rId41"/>
    <p:sldId id="679" r:id="rId42"/>
    <p:sldId id="680" r:id="rId43"/>
    <p:sldId id="681" r:id="rId44"/>
    <p:sldId id="682" r:id="rId45"/>
    <p:sldId id="683" r:id="rId46"/>
    <p:sldId id="686" r:id="rId47"/>
    <p:sldId id="691" r:id="rId48"/>
    <p:sldId id="699" r:id="rId49"/>
    <p:sldId id="708" r:id="rId50"/>
    <p:sldId id="709" r:id="rId51"/>
    <p:sldId id="710" r:id="rId52"/>
    <p:sldId id="713" r:id="rId53"/>
    <p:sldId id="715" r:id="rId54"/>
    <p:sldId id="717" r:id="rId55"/>
    <p:sldId id="719" r:id="rId56"/>
    <p:sldId id="722" r:id="rId57"/>
    <p:sldId id="723" r:id="rId58"/>
    <p:sldId id="724" r:id="rId59"/>
    <p:sldId id="375" r:id="rId60"/>
    <p:sldId id="599" r:id="rId61"/>
    <p:sldId id="600" r:id="rId62"/>
    <p:sldId id="509" r:id="rId63"/>
    <p:sldId id="510" r:id="rId64"/>
    <p:sldId id="511" r:id="rId65"/>
    <p:sldId id="513" r:id="rId66"/>
    <p:sldId id="523" r:id="rId67"/>
    <p:sldId id="522" r:id="rId68"/>
    <p:sldId id="521" r:id="rId69"/>
    <p:sldId id="463" r:id="rId70"/>
    <p:sldId id="517" r:id="rId71"/>
    <p:sldId id="518" r:id="rId72"/>
    <p:sldId id="386" r:id="rId73"/>
    <p:sldId id="490" r:id="rId74"/>
    <p:sldId id="529" r:id="rId75"/>
    <p:sldId id="528" r:id="rId76"/>
    <p:sldId id="527" r:id="rId77"/>
    <p:sldId id="601" r:id="rId78"/>
    <p:sldId id="602" r:id="rId79"/>
    <p:sldId id="531" r:id="rId80"/>
    <p:sldId id="532" r:id="rId81"/>
    <p:sldId id="479" r:id="rId82"/>
    <p:sldId id="480" r:id="rId83"/>
    <p:sldId id="392" r:id="rId84"/>
    <p:sldId id="530" r:id="rId85"/>
    <p:sldId id="398" r:id="rId86"/>
    <p:sldId id="399" r:id="rId87"/>
    <p:sldId id="492" r:id="rId88"/>
    <p:sldId id="493" r:id="rId89"/>
    <p:sldId id="401" r:id="rId90"/>
    <p:sldId id="533" r:id="rId91"/>
    <p:sldId id="604" r:id="rId92"/>
    <p:sldId id="603" r:id="rId93"/>
    <p:sldId id="404" r:id="rId94"/>
    <p:sldId id="534" r:id="rId95"/>
    <p:sldId id="406" r:id="rId96"/>
    <p:sldId id="535" r:id="rId97"/>
    <p:sldId id="408" r:id="rId98"/>
    <p:sldId id="536" r:id="rId99"/>
    <p:sldId id="466" r:id="rId100"/>
    <p:sldId id="538" r:id="rId101"/>
    <p:sldId id="539" r:id="rId102"/>
    <p:sldId id="540" r:id="rId103"/>
    <p:sldId id="541" r:id="rId104"/>
    <p:sldId id="542" r:id="rId105"/>
    <p:sldId id="543" r:id="rId106"/>
    <p:sldId id="544" r:id="rId107"/>
    <p:sldId id="545" r:id="rId108"/>
    <p:sldId id="606" r:id="rId109"/>
    <p:sldId id="605" r:id="rId110"/>
    <p:sldId id="547" r:id="rId111"/>
    <p:sldId id="546" r:id="rId112"/>
    <p:sldId id="551" r:id="rId113"/>
    <p:sldId id="550" r:id="rId114"/>
    <p:sldId id="549" r:id="rId115"/>
    <p:sldId id="548" r:id="rId116"/>
    <p:sldId id="554" r:id="rId117"/>
    <p:sldId id="553" r:id="rId118"/>
    <p:sldId id="555" r:id="rId119"/>
    <p:sldId id="556" r:id="rId120"/>
    <p:sldId id="557" r:id="rId121"/>
    <p:sldId id="558" r:id="rId122"/>
    <p:sldId id="559" r:id="rId123"/>
    <p:sldId id="560" r:id="rId124"/>
    <p:sldId id="561" r:id="rId125"/>
    <p:sldId id="562" r:id="rId126"/>
    <p:sldId id="563" r:id="rId127"/>
    <p:sldId id="564" r:id="rId128"/>
    <p:sldId id="565" r:id="rId129"/>
    <p:sldId id="572" r:id="rId130"/>
    <p:sldId id="571" r:id="rId131"/>
    <p:sldId id="570" r:id="rId132"/>
    <p:sldId id="569" r:id="rId133"/>
    <p:sldId id="568" r:id="rId134"/>
    <p:sldId id="567" r:id="rId135"/>
    <p:sldId id="726" r:id="rId136"/>
    <p:sldId id="727" r:id="rId137"/>
    <p:sldId id="728" r:id="rId138"/>
    <p:sldId id="730" r:id="rId139"/>
    <p:sldId id="731" r:id="rId140"/>
    <p:sldId id="729" r:id="rId1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99CCFF"/>
    <a:srgbClr val="CC99FF"/>
    <a:srgbClr val="FF00FF"/>
    <a:srgbClr val="66FF99"/>
    <a:srgbClr val="00FF00"/>
    <a:srgbClr val="FF9900"/>
    <a:srgbClr val="996633"/>
    <a:srgbClr val="CC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1" autoAdjust="0"/>
    <p:restoredTop sz="94660"/>
  </p:normalViewPr>
  <p:slideViewPr>
    <p:cSldViewPr>
      <p:cViewPr varScale="1">
        <p:scale>
          <a:sx n="87" d="100"/>
          <a:sy n="87" d="100"/>
        </p:scale>
        <p:origin x="-1632" y="-84"/>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2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24ABD3C-BF14-48CB-8836-685D55712C2B}" type="slidenum">
              <a:rPr lang="en-US"/>
              <a:pPr>
                <a:defRPr/>
              </a:pPr>
              <a:t>‹#›</a:t>
            </a:fld>
            <a:endParaRPr lang="en-US"/>
          </a:p>
        </p:txBody>
      </p:sp>
    </p:spTree>
    <p:extLst>
      <p:ext uri="{BB962C8B-B14F-4D97-AF65-F5344CB8AC3E}">
        <p14:creationId xmlns:p14="http://schemas.microsoft.com/office/powerpoint/2010/main" val="1513899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269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CCFCA54-B4F5-4BFC-8BAE-B8FC1676FE72}" type="slidenum">
              <a:rPr lang="en-US"/>
              <a:pPr>
                <a:defRPr/>
              </a:pPr>
              <a:t>‹#›</a:t>
            </a:fld>
            <a:endParaRPr lang="en-US"/>
          </a:p>
        </p:txBody>
      </p:sp>
    </p:spTree>
    <p:extLst>
      <p:ext uri="{BB962C8B-B14F-4D97-AF65-F5344CB8AC3E}">
        <p14:creationId xmlns:p14="http://schemas.microsoft.com/office/powerpoint/2010/main" val="8428431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3C24A7-4907-4276-B4C5-0352CC6B77F2}" type="slidenum">
              <a:rPr lang="en-US" smtClean="0"/>
              <a:pPr eaLnBrk="1" hangingPunct="1"/>
              <a:t>11</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Category 1 - 20</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A5E3BC-7EA4-48BC-82E2-A7E2731F731D}" type="slidenum">
              <a:rPr lang="en-US" smtClean="0"/>
              <a:pPr eaLnBrk="1" hangingPunct="1"/>
              <a:t>68</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Category 1 - 20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3B7BF8-A6AC-402F-BF9A-560A5D27FBD6}" type="slidenum">
              <a:rPr lang="en-US" smtClean="0"/>
              <a:pPr eaLnBrk="1" hangingPunct="1"/>
              <a:t>69</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3B7BF8-A6AC-402F-BF9A-560A5D27FBD6}" type="slidenum">
              <a:rPr lang="en-US" smtClean="0"/>
              <a:pPr eaLnBrk="1" hangingPunct="1"/>
              <a:t>70</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A5E3BC-7EA4-48BC-82E2-A7E2731F731D}" type="slidenum">
              <a:rPr lang="en-US" smtClean="0"/>
              <a:pPr eaLnBrk="1" hangingPunct="1"/>
              <a:t>12</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Category 1 - 20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3B7BF8-A6AC-402F-BF9A-560A5D27FBD6}" type="slidenum">
              <a:rPr lang="en-US" smtClean="0"/>
              <a:pPr eaLnBrk="1" hangingPunct="1"/>
              <a:t>13</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3C24A7-4907-4276-B4C5-0352CC6B77F2}" type="slidenum">
              <a:rPr lang="en-US" smtClean="0"/>
              <a:pPr eaLnBrk="1" hangingPunct="1"/>
              <a:t>62</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Category 1 - 20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3C24A7-4907-4276-B4C5-0352CC6B77F2}" type="slidenum">
              <a:rPr lang="en-US" smtClean="0"/>
              <a:pPr eaLnBrk="1" hangingPunct="1"/>
              <a:t>63</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Category 1 - 20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3C24A7-4907-4276-B4C5-0352CC6B77F2}" type="slidenum">
              <a:rPr lang="en-US" smtClean="0"/>
              <a:pPr eaLnBrk="1" hangingPunct="1"/>
              <a:t>64</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Category 1 - 20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A5E3BC-7EA4-48BC-82E2-A7E2731F731D}" type="slidenum">
              <a:rPr lang="en-US" smtClean="0"/>
              <a:pPr eaLnBrk="1" hangingPunct="1"/>
              <a:t>65</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Category 1 - 20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A5E3BC-7EA4-48BC-82E2-A7E2731F731D}" type="slidenum">
              <a:rPr lang="en-US" smtClean="0"/>
              <a:pPr eaLnBrk="1" hangingPunct="1"/>
              <a:t>66</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Category 1 - 20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A5E3BC-7EA4-48BC-82E2-A7E2731F731D}" type="slidenum">
              <a:rPr lang="en-US" smtClean="0"/>
              <a:pPr eaLnBrk="1" hangingPunct="1"/>
              <a:t>67</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Category 1 - 20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38E23A-67A0-4585-B745-1D49E34E1F7B}" type="slidenum">
              <a:rPr lang="en-US"/>
              <a:pPr>
                <a:defRPr/>
              </a:pPr>
              <a:t>‹#›</a:t>
            </a:fld>
            <a:endParaRPr lang="en-US"/>
          </a:p>
        </p:txBody>
      </p:sp>
    </p:spTree>
    <p:extLst>
      <p:ext uri="{BB962C8B-B14F-4D97-AF65-F5344CB8AC3E}">
        <p14:creationId xmlns:p14="http://schemas.microsoft.com/office/powerpoint/2010/main" val="2684128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ADEB9C-0E32-483F-AFDA-536B454AA322}" type="slidenum">
              <a:rPr lang="en-US"/>
              <a:pPr>
                <a:defRPr/>
              </a:pPr>
              <a:t>‹#›</a:t>
            </a:fld>
            <a:endParaRPr lang="en-US"/>
          </a:p>
        </p:txBody>
      </p:sp>
    </p:spTree>
    <p:extLst>
      <p:ext uri="{BB962C8B-B14F-4D97-AF65-F5344CB8AC3E}">
        <p14:creationId xmlns:p14="http://schemas.microsoft.com/office/powerpoint/2010/main" val="2933857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AE3D3B-8008-4087-A6BF-AC6238EE651F}" type="slidenum">
              <a:rPr lang="en-US"/>
              <a:pPr>
                <a:defRPr/>
              </a:pPr>
              <a:t>‹#›</a:t>
            </a:fld>
            <a:endParaRPr lang="en-US"/>
          </a:p>
        </p:txBody>
      </p:sp>
    </p:spTree>
    <p:extLst>
      <p:ext uri="{BB962C8B-B14F-4D97-AF65-F5344CB8AC3E}">
        <p14:creationId xmlns:p14="http://schemas.microsoft.com/office/powerpoint/2010/main" val="68837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EC5012-0C7C-4837-B2CE-7F8B1A52F6BF}" type="slidenum">
              <a:rPr lang="en-US"/>
              <a:pPr>
                <a:defRPr/>
              </a:pPr>
              <a:t>‹#›</a:t>
            </a:fld>
            <a:endParaRPr lang="en-US"/>
          </a:p>
        </p:txBody>
      </p:sp>
    </p:spTree>
    <p:extLst>
      <p:ext uri="{BB962C8B-B14F-4D97-AF65-F5344CB8AC3E}">
        <p14:creationId xmlns:p14="http://schemas.microsoft.com/office/powerpoint/2010/main" val="128905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0EBC67-88BB-45F5-829E-0736B469C950}" type="slidenum">
              <a:rPr lang="en-US"/>
              <a:pPr>
                <a:defRPr/>
              </a:pPr>
              <a:t>‹#›</a:t>
            </a:fld>
            <a:endParaRPr lang="en-US"/>
          </a:p>
        </p:txBody>
      </p:sp>
    </p:spTree>
    <p:extLst>
      <p:ext uri="{BB962C8B-B14F-4D97-AF65-F5344CB8AC3E}">
        <p14:creationId xmlns:p14="http://schemas.microsoft.com/office/powerpoint/2010/main" val="278383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A279B2-760A-405B-BBB7-F533CFD82BBC}" type="slidenum">
              <a:rPr lang="en-US"/>
              <a:pPr>
                <a:defRPr/>
              </a:pPr>
              <a:t>‹#›</a:t>
            </a:fld>
            <a:endParaRPr lang="en-US"/>
          </a:p>
        </p:txBody>
      </p:sp>
    </p:spTree>
    <p:extLst>
      <p:ext uri="{BB962C8B-B14F-4D97-AF65-F5344CB8AC3E}">
        <p14:creationId xmlns:p14="http://schemas.microsoft.com/office/powerpoint/2010/main" val="2342942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38BBFB-4D6E-4B4B-9952-29D2E04A0CC2}" type="slidenum">
              <a:rPr lang="en-US"/>
              <a:pPr>
                <a:defRPr/>
              </a:pPr>
              <a:t>‹#›</a:t>
            </a:fld>
            <a:endParaRPr lang="en-US"/>
          </a:p>
        </p:txBody>
      </p:sp>
    </p:spTree>
    <p:extLst>
      <p:ext uri="{BB962C8B-B14F-4D97-AF65-F5344CB8AC3E}">
        <p14:creationId xmlns:p14="http://schemas.microsoft.com/office/powerpoint/2010/main" val="169686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B2F9E1-A402-465A-8B62-404CCA5AB0EB}" type="slidenum">
              <a:rPr lang="en-US"/>
              <a:pPr>
                <a:defRPr/>
              </a:pPr>
              <a:t>‹#›</a:t>
            </a:fld>
            <a:endParaRPr lang="en-US"/>
          </a:p>
        </p:txBody>
      </p:sp>
    </p:spTree>
    <p:extLst>
      <p:ext uri="{BB962C8B-B14F-4D97-AF65-F5344CB8AC3E}">
        <p14:creationId xmlns:p14="http://schemas.microsoft.com/office/powerpoint/2010/main" val="3602199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760F2E4-8ED8-4F0E-BB82-CE783E4712A5}" type="slidenum">
              <a:rPr lang="en-US"/>
              <a:pPr>
                <a:defRPr/>
              </a:pPr>
              <a:t>‹#›</a:t>
            </a:fld>
            <a:endParaRPr lang="en-US"/>
          </a:p>
        </p:txBody>
      </p:sp>
    </p:spTree>
    <p:extLst>
      <p:ext uri="{BB962C8B-B14F-4D97-AF65-F5344CB8AC3E}">
        <p14:creationId xmlns:p14="http://schemas.microsoft.com/office/powerpoint/2010/main" val="1737998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A99660-8AA6-4D14-8B6D-5965C33B30A0}" type="slidenum">
              <a:rPr lang="en-US"/>
              <a:pPr>
                <a:defRPr/>
              </a:pPr>
              <a:t>‹#›</a:t>
            </a:fld>
            <a:endParaRPr lang="en-US"/>
          </a:p>
        </p:txBody>
      </p:sp>
    </p:spTree>
    <p:extLst>
      <p:ext uri="{BB962C8B-B14F-4D97-AF65-F5344CB8AC3E}">
        <p14:creationId xmlns:p14="http://schemas.microsoft.com/office/powerpoint/2010/main" val="333658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3ACED1-DD31-46FD-AC8F-D7AA1970F061}" type="slidenum">
              <a:rPr lang="en-US"/>
              <a:pPr>
                <a:defRPr/>
              </a:pPr>
              <a:t>‹#›</a:t>
            </a:fld>
            <a:endParaRPr lang="en-US"/>
          </a:p>
        </p:txBody>
      </p:sp>
    </p:spTree>
    <p:extLst>
      <p:ext uri="{BB962C8B-B14F-4D97-AF65-F5344CB8AC3E}">
        <p14:creationId xmlns:p14="http://schemas.microsoft.com/office/powerpoint/2010/main" val="377563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657037-555B-4087-865F-1B141A953479}" type="slidenum">
              <a:rPr lang="en-US"/>
              <a:pPr>
                <a:defRPr/>
              </a:pPr>
              <a:t>‹#›</a:t>
            </a:fld>
            <a:endParaRPr lang="en-US"/>
          </a:p>
        </p:txBody>
      </p:sp>
    </p:spTree>
    <p:extLst>
      <p:ext uri="{BB962C8B-B14F-4D97-AF65-F5344CB8AC3E}">
        <p14:creationId xmlns:p14="http://schemas.microsoft.com/office/powerpoint/2010/main" val="853008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4D8BD71-9261-466C-9D6C-0F27CD0458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itchFamily="18" charset="0"/>
        </a:defRPr>
      </a:lvl2pPr>
      <a:lvl3pPr algn="ctr" rtl="0" eaLnBrk="0" fontAlgn="base" hangingPunct="0">
        <a:spcBef>
          <a:spcPct val="0"/>
        </a:spcBef>
        <a:spcAft>
          <a:spcPct val="0"/>
        </a:spcAft>
        <a:defRPr sz="4400">
          <a:solidFill>
            <a:schemeClr val="bg1"/>
          </a:solidFill>
          <a:latin typeface="Times New Roman" pitchFamily="18" charset="0"/>
        </a:defRPr>
      </a:lvl3pPr>
      <a:lvl4pPr algn="ctr" rtl="0" eaLnBrk="0" fontAlgn="base" hangingPunct="0">
        <a:spcBef>
          <a:spcPct val="0"/>
        </a:spcBef>
        <a:spcAft>
          <a:spcPct val="0"/>
        </a:spcAft>
        <a:defRPr sz="4400">
          <a:solidFill>
            <a:schemeClr val="bg1"/>
          </a:solidFill>
          <a:latin typeface="Times New Roman" pitchFamily="18" charset="0"/>
        </a:defRPr>
      </a:lvl4pPr>
      <a:lvl5pPr algn="ctr" rtl="0" eaLnBrk="0" fontAlgn="base" hangingPunct="0">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7.png"/><Relationship Id="rId4" Type="http://schemas.openxmlformats.org/officeDocument/2006/relationships/image" Target="../media/image26.png"/></Relationships>
</file>

<file path=ppt/slides/_rels/slide1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8.png"/><Relationship Id="rId4" Type="http://schemas.openxmlformats.org/officeDocument/2006/relationships/image" Target="../media/image26.png"/></Relationships>
</file>

<file path=ppt/slides/_rels/slide1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png"/></Relationships>
</file>

<file path=ppt/slides/_rels/slide1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24.png"/></Relationships>
</file>

<file path=ppt/slides/_rels/slide1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24.png"/></Relationships>
</file>

<file path=ppt/slides/_rels/slide1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24.png"/></Relationships>
</file>

<file path=ppt/slides/_rels/slide1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24.png"/></Relationships>
</file>

<file path=ppt/slides/_rels/slide1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24.png"/></Relationships>
</file>

<file path=ppt/slides/_rels/slide1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24.png"/></Relationships>
</file>

<file path=ppt/slides/_rels/slide1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24.png"/></Relationships>
</file>

<file path=ppt/slides/_rels/slide1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24.png"/></Relationships>
</file>

<file path=ppt/slides/_rels/slide1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24.png"/></Relationships>
</file>

<file path=ppt/slides/_rels/slide1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24.png"/></Relationships>
</file>

<file path=ppt/slides/_rels/slide12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24.png"/></Relationships>
</file>

<file path=ppt/slides/_rels/slide1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24.png"/></Relationships>
</file>

<file path=ppt/slides/_rels/slide1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hyperlink" Target="http://sciencepowerpoint.com/Weather_Climate_Unit.html"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hyperlink" Target="http://www.sciencepowerpoint.com/Weather_Climate_Unit.html" TargetMode="Externa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hyperlink" Target="http://www.sciencepowerpoint@gmail.com/" TargetMode="External"/><Relationship Id="rId2" Type="http://schemas.openxmlformats.org/officeDocument/2006/relationships/hyperlink" Target="http://sciencepowerpoint.com/" TargetMode="Externa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iencepowerpoint.com/Weather_Climate_Unit.html"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www.sciencepowerpoint.com/Weather_Climate_Unit.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8.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24.png"/></Relationships>
</file>

<file path=ppt/slides/_rels/slide3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gi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11.png"/></Relationships>
</file>

<file path=ppt/slides/_rels/slide7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1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endParaRPr lang="en-US" smtClean="0"/>
          </a:p>
        </p:txBody>
      </p:sp>
      <p:sp>
        <p:nvSpPr>
          <p:cNvPr id="43011" name="Rectangle 3"/>
          <p:cNvSpPr>
            <a:spLocks noGrp="1" noChangeArrowheads="1"/>
          </p:cNvSpPr>
          <p:nvPr>
            <p:ph type="body" idx="1"/>
          </p:nvPr>
        </p:nvSpPr>
        <p:spPr/>
        <p:txBody>
          <a:bodyPr/>
          <a:lstStyle/>
          <a:p>
            <a:pPr eaLnBrk="1" hangingPunct="1"/>
            <a:endParaRPr lang="en-US" smtClean="0"/>
          </a:p>
        </p:txBody>
      </p:sp>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WordArt 6"/>
          <p:cNvSpPr>
            <a:spLocks noChangeArrowheads="1" noChangeShapeType="1" noTextEdit="1"/>
          </p:cNvSpPr>
          <p:nvPr/>
        </p:nvSpPr>
        <p:spPr bwMode="auto">
          <a:xfrm>
            <a:off x="228600" y="285750"/>
            <a:ext cx="8534400" cy="936625"/>
          </a:xfrm>
          <a:prstGeom prst="rect">
            <a:avLst/>
          </a:prstGeom>
        </p:spPr>
        <p:txBody>
          <a:bodyPr wrap="none" fromWordArt="1">
            <a:prstTxWarp prst="textWave1">
              <a:avLst>
                <a:gd name="adj1" fmla="val 13005"/>
                <a:gd name="adj2" fmla="val 0"/>
              </a:avLst>
            </a:prstTxWarp>
          </a:bodyPr>
          <a:lstStyle/>
          <a:p>
            <a:pPr algn="ctr"/>
            <a:r>
              <a:rPr lang="en-US" sz="3600" kern="10" dirty="0">
                <a:ln w="28575">
                  <a:solidFill>
                    <a:sysClr val="windowText" lastClr="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Weather and Climate Unit</a:t>
            </a:r>
          </a:p>
        </p:txBody>
      </p:sp>
    </p:spTree>
    <p:extLst>
      <p:ext uri="{BB962C8B-B14F-4D97-AF65-F5344CB8AC3E}">
        <p14:creationId xmlns:p14="http://schemas.microsoft.com/office/powerpoint/2010/main" val="357595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90167" name="Group 55"/>
          <p:cNvGraphicFramePr>
            <a:graphicFrameLocks noGrp="1"/>
          </p:cNvGraphicFramePr>
          <p:nvPr>
            <p:extLst>
              <p:ext uri="{D42A27DB-BD31-4B8C-83A1-F6EECF244321}">
                <p14:modId xmlns:p14="http://schemas.microsoft.com/office/powerpoint/2010/main" val="1714640417"/>
              </p:ext>
            </p:extLst>
          </p:nvPr>
        </p:nvGraphicFramePr>
        <p:xfrm>
          <a:off x="228600" y="1264007"/>
          <a:ext cx="8686800" cy="4985540"/>
        </p:xfrm>
        <a:graphic>
          <a:graphicData uri="http://schemas.openxmlformats.org/drawingml/2006/table">
            <a:tbl>
              <a:tblPr/>
              <a:tblGrid>
                <a:gridCol w="1736725"/>
                <a:gridCol w="1738313"/>
                <a:gridCol w="1736725"/>
                <a:gridCol w="1738312"/>
                <a:gridCol w="1736725"/>
              </a:tblGrid>
              <a:tr h="9193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CC99FF"/>
                          </a:solidFill>
                          <a:effectLst/>
                          <a:latin typeface="Times New Roman" pitchFamily="18" charset="0"/>
                        </a:rPr>
                        <a:t>AT MOST</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LOTSA </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LAYERS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PEE  YOO</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PRESS FOR SURE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WEATHER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MOVIES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49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35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2097" name="TextBox 50"/>
          <p:cNvSpPr txBox="1">
            <a:spLocks noChangeArrowheads="1"/>
          </p:cNvSpPr>
          <p:nvPr/>
        </p:nvSpPr>
        <p:spPr bwMode="auto">
          <a:xfrm>
            <a:off x="228600" y="152400"/>
            <a:ext cx="853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Weather, Climate, Atmosphere, Air Pollution, Air Pressure Review Game</a:t>
            </a:r>
            <a:endParaRPr lang="en-US" sz="2800" dirty="0">
              <a:solidFill>
                <a:schemeClr val="bg1"/>
              </a:solidFill>
            </a:endParaRPr>
          </a:p>
        </p:txBody>
      </p:sp>
    </p:spTree>
    <p:extLst>
      <p:ext uri="{BB962C8B-B14F-4D97-AF65-F5344CB8AC3E}">
        <p14:creationId xmlns:p14="http://schemas.microsoft.com/office/powerpoint/2010/main" val="378733585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304800" y="228600"/>
            <a:ext cx="8610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This can occur from too much sun exposure? </a:t>
            </a:r>
            <a:r>
              <a:rPr lang="en-US" sz="3600">
                <a:solidFill>
                  <a:srgbClr val="FFFF00"/>
                </a:solidFill>
                <a:latin typeface="Times New Roman" pitchFamily="18" charset="0"/>
              </a:rPr>
              <a:t>Skin Cancer - </a:t>
            </a:r>
            <a:r>
              <a:rPr lang="en-US" sz="3600">
                <a:solidFill>
                  <a:srgbClr val="FFC000"/>
                </a:solidFill>
                <a:latin typeface="Times New Roman" pitchFamily="18" charset="0"/>
              </a:rPr>
              <a:t>Melanoma</a:t>
            </a:r>
          </a:p>
        </p:txBody>
      </p:sp>
      <p:pic>
        <p:nvPicPr>
          <p:cNvPr id="76803" name="Picture 3" descr="http://www.topnews.in/health/files/mo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6106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6804"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76806" name="WordArt 7" descr="White marble"/>
          <p:cNvSpPr>
            <a:spLocks noChangeArrowheads="1" noChangeShapeType="1" noTextEdit="1"/>
          </p:cNvSpPr>
          <p:nvPr/>
        </p:nvSpPr>
        <p:spPr bwMode="auto">
          <a:xfrm>
            <a:off x="457200" y="1752600"/>
            <a:ext cx="6705600" cy="1219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blipFill dpi="0" rotWithShape="0">
                  <a:blip r:embed="rId3"/>
                  <a:srcRect/>
                  <a:tile tx="0" ty="0" sx="100000" sy="100000" flip="none" algn="tl"/>
                </a:blipFill>
                <a:latin typeface="Arial Black"/>
              </a:rPr>
              <a:t>Skin Cancer</a:t>
            </a:r>
          </a:p>
        </p:txBody>
      </p:sp>
      <p:sp>
        <p:nvSpPr>
          <p:cNvPr id="2" name="Rectangle 1"/>
          <p:cNvSpPr/>
          <p:nvPr/>
        </p:nvSpPr>
        <p:spPr>
          <a:xfrm>
            <a:off x="7162800" y="48006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69426271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3"/>
          <p:cNvSpPr>
            <a:spLocks noGrp="1" noChangeArrowheads="1"/>
          </p:cNvSpPr>
          <p:nvPr>
            <p:ph idx="1"/>
          </p:nvPr>
        </p:nvSpPr>
        <p:spPr>
          <a:xfrm>
            <a:off x="152400" y="152400"/>
            <a:ext cx="8763000" cy="5978525"/>
          </a:xfrm>
        </p:spPr>
        <p:txBody>
          <a:bodyPr/>
          <a:lstStyle/>
          <a:p>
            <a:pPr eaLnBrk="1" hangingPunct="1"/>
            <a:r>
              <a:rPr lang="en-US" dirty="0" smtClean="0">
                <a:solidFill>
                  <a:srgbClr val="FF66FF"/>
                </a:solidFill>
              </a:rPr>
              <a:t>Volatile Organic Compounds (VOC’s), </a:t>
            </a:r>
            <a:r>
              <a:rPr lang="en-US" dirty="0" smtClean="0">
                <a:solidFill>
                  <a:schemeClr val="bg1">
                    <a:lumMod val="50000"/>
                  </a:schemeClr>
                </a:solidFill>
              </a:rPr>
              <a:t>such as hydrocarbon fuel vapors and solvents are a form of air pollution and contribute to ground level ozone.</a:t>
            </a:r>
          </a:p>
        </p:txBody>
      </p:sp>
      <p:pic>
        <p:nvPicPr>
          <p:cNvPr id="38605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362200"/>
            <a:ext cx="3048000" cy="4130675"/>
          </a:xfrm>
          <a:prstGeom prst="rect">
            <a:avLst/>
          </a:prstGeom>
          <a:noFill/>
          <a:ln w="38100" algn="ctr">
            <a:solidFill>
              <a:srgbClr val="9966FF"/>
            </a:solidFill>
            <a:miter lim="800000"/>
            <a:headEnd/>
            <a:tailEnd/>
          </a:ln>
          <a:extLst>
            <a:ext uri="{909E8E84-426E-40DD-AFC4-6F175D3DCCD1}">
              <a14:hiddenFill xmlns:a14="http://schemas.microsoft.com/office/drawing/2010/main">
                <a:solidFill>
                  <a:srgbClr val="FFFFFF"/>
                </a:solidFill>
              </a14:hiddenFill>
            </a:ext>
          </a:extLst>
        </p:spPr>
      </p:pic>
      <p:pic>
        <p:nvPicPr>
          <p:cNvPr id="38605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2362200"/>
            <a:ext cx="5257800" cy="4060825"/>
          </a:xfrm>
          <a:prstGeom prst="rect">
            <a:avLst/>
          </a:prstGeom>
          <a:noFill/>
          <a:ln w="57150" algn="ctr">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386053"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sp>
        <p:nvSpPr>
          <p:cNvPr id="2" name="Rounded Rectangle 1"/>
          <p:cNvSpPr/>
          <p:nvPr/>
        </p:nvSpPr>
        <p:spPr>
          <a:xfrm>
            <a:off x="914400" y="228600"/>
            <a:ext cx="990600" cy="45720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362200" y="228600"/>
            <a:ext cx="990600" cy="45720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733800" y="206830"/>
            <a:ext cx="1676400" cy="45720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350884" y="23622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22835700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3"/>
          <p:cNvSpPr>
            <a:spLocks noGrp="1" noChangeArrowheads="1"/>
          </p:cNvSpPr>
          <p:nvPr>
            <p:ph idx="1"/>
          </p:nvPr>
        </p:nvSpPr>
        <p:spPr>
          <a:xfrm>
            <a:off x="152400" y="152400"/>
            <a:ext cx="8763000" cy="5978525"/>
          </a:xfrm>
        </p:spPr>
        <p:txBody>
          <a:bodyPr/>
          <a:lstStyle/>
          <a:p>
            <a:pPr eaLnBrk="1" hangingPunct="1"/>
            <a:r>
              <a:rPr lang="en-US" dirty="0" smtClean="0">
                <a:solidFill>
                  <a:srgbClr val="FF66FF"/>
                </a:solidFill>
              </a:rPr>
              <a:t>Volatile Organic Compounds (VOC’s), </a:t>
            </a:r>
            <a:r>
              <a:rPr lang="en-US" dirty="0" smtClean="0">
                <a:solidFill>
                  <a:schemeClr val="bg1">
                    <a:lumMod val="50000"/>
                  </a:schemeClr>
                </a:solidFill>
              </a:rPr>
              <a:t>such as hydrocarbon fuel vapors and solvents are a form of air pollution and contribute to ground level ozone.</a:t>
            </a:r>
          </a:p>
        </p:txBody>
      </p:sp>
      <p:pic>
        <p:nvPicPr>
          <p:cNvPr id="38605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362200"/>
            <a:ext cx="3048000" cy="4130675"/>
          </a:xfrm>
          <a:prstGeom prst="rect">
            <a:avLst/>
          </a:prstGeom>
          <a:noFill/>
          <a:ln w="38100" algn="ctr">
            <a:solidFill>
              <a:srgbClr val="9966FF"/>
            </a:solidFill>
            <a:miter lim="800000"/>
            <a:headEnd/>
            <a:tailEnd/>
          </a:ln>
          <a:extLst>
            <a:ext uri="{909E8E84-426E-40DD-AFC4-6F175D3DCCD1}">
              <a14:hiddenFill xmlns:a14="http://schemas.microsoft.com/office/drawing/2010/main">
                <a:solidFill>
                  <a:srgbClr val="FFFFFF"/>
                </a:solidFill>
              </a14:hiddenFill>
            </a:ext>
          </a:extLst>
        </p:spPr>
      </p:pic>
      <p:pic>
        <p:nvPicPr>
          <p:cNvPr id="38605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2362200"/>
            <a:ext cx="5257800" cy="4060825"/>
          </a:xfrm>
          <a:prstGeom prst="rect">
            <a:avLst/>
          </a:prstGeom>
          <a:noFill/>
          <a:ln w="57150" algn="ctr">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386053"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sp>
        <p:nvSpPr>
          <p:cNvPr id="2" name="Rounded Rectangle 1"/>
          <p:cNvSpPr/>
          <p:nvPr/>
        </p:nvSpPr>
        <p:spPr>
          <a:xfrm>
            <a:off x="914400" y="228600"/>
            <a:ext cx="990600" cy="457200"/>
          </a:xfrm>
          <a:prstGeom prst="roundRect">
            <a:avLst/>
          </a:prstGeom>
          <a:solidFill>
            <a:schemeClr val="tx1">
              <a:lumMod val="85000"/>
              <a:lumOff val="15000"/>
            </a:schemeClr>
          </a:solidFill>
          <a:effectLst>
            <a:glow rad="266700">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362200" y="228600"/>
            <a:ext cx="990600" cy="45720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733800" y="206830"/>
            <a:ext cx="1676400" cy="45720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350884" y="23622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62351302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3"/>
          <p:cNvSpPr>
            <a:spLocks noGrp="1" noChangeArrowheads="1"/>
          </p:cNvSpPr>
          <p:nvPr>
            <p:ph idx="1"/>
          </p:nvPr>
        </p:nvSpPr>
        <p:spPr>
          <a:xfrm>
            <a:off x="152400" y="152400"/>
            <a:ext cx="8763000" cy="5978525"/>
          </a:xfrm>
        </p:spPr>
        <p:txBody>
          <a:bodyPr/>
          <a:lstStyle/>
          <a:p>
            <a:pPr eaLnBrk="1" hangingPunct="1"/>
            <a:r>
              <a:rPr lang="en-US" dirty="0" smtClean="0">
                <a:solidFill>
                  <a:srgbClr val="FF66FF"/>
                </a:solidFill>
              </a:rPr>
              <a:t>Volatile Organic Compounds (VOC’s), </a:t>
            </a:r>
            <a:r>
              <a:rPr lang="en-US" dirty="0" smtClean="0">
                <a:solidFill>
                  <a:schemeClr val="bg1">
                    <a:lumMod val="50000"/>
                  </a:schemeClr>
                </a:solidFill>
              </a:rPr>
              <a:t>such as hydrocarbon fuel vapors and solvents are a form of air pollution and contribute to ground level ozone.</a:t>
            </a:r>
          </a:p>
        </p:txBody>
      </p:sp>
      <p:pic>
        <p:nvPicPr>
          <p:cNvPr id="38605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362200"/>
            <a:ext cx="3048000" cy="4130675"/>
          </a:xfrm>
          <a:prstGeom prst="rect">
            <a:avLst/>
          </a:prstGeom>
          <a:noFill/>
          <a:ln w="38100" algn="ctr">
            <a:solidFill>
              <a:srgbClr val="9966FF"/>
            </a:solidFill>
            <a:miter lim="800000"/>
            <a:headEnd/>
            <a:tailEnd/>
          </a:ln>
          <a:extLst>
            <a:ext uri="{909E8E84-426E-40DD-AFC4-6F175D3DCCD1}">
              <a14:hiddenFill xmlns:a14="http://schemas.microsoft.com/office/drawing/2010/main">
                <a:solidFill>
                  <a:srgbClr val="FFFFFF"/>
                </a:solidFill>
              </a14:hiddenFill>
            </a:ext>
          </a:extLst>
        </p:spPr>
      </p:pic>
      <p:pic>
        <p:nvPicPr>
          <p:cNvPr id="38605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2362200"/>
            <a:ext cx="5257800" cy="4060825"/>
          </a:xfrm>
          <a:prstGeom prst="rect">
            <a:avLst/>
          </a:prstGeom>
          <a:noFill/>
          <a:ln w="57150" algn="ctr">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386053"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sp>
        <p:nvSpPr>
          <p:cNvPr id="7" name="Rounded Rectangle 6"/>
          <p:cNvSpPr/>
          <p:nvPr/>
        </p:nvSpPr>
        <p:spPr>
          <a:xfrm>
            <a:off x="2362200" y="228600"/>
            <a:ext cx="990600" cy="45720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733800" y="206830"/>
            <a:ext cx="1676400" cy="45720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350884" y="23622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64204534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3"/>
          <p:cNvSpPr>
            <a:spLocks noGrp="1" noChangeArrowheads="1"/>
          </p:cNvSpPr>
          <p:nvPr>
            <p:ph idx="1"/>
          </p:nvPr>
        </p:nvSpPr>
        <p:spPr>
          <a:xfrm>
            <a:off x="152400" y="152400"/>
            <a:ext cx="8763000" cy="5978525"/>
          </a:xfrm>
        </p:spPr>
        <p:txBody>
          <a:bodyPr/>
          <a:lstStyle/>
          <a:p>
            <a:pPr eaLnBrk="1" hangingPunct="1"/>
            <a:r>
              <a:rPr lang="en-US" dirty="0" smtClean="0">
                <a:solidFill>
                  <a:srgbClr val="FF66FF"/>
                </a:solidFill>
              </a:rPr>
              <a:t>Volatile Organic Compounds (VOC’s), </a:t>
            </a:r>
            <a:r>
              <a:rPr lang="en-US" dirty="0" smtClean="0">
                <a:solidFill>
                  <a:schemeClr val="bg1">
                    <a:lumMod val="50000"/>
                  </a:schemeClr>
                </a:solidFill>
              </a:rPr>
              <a:t>such as hydrocarbon fuel vapors and solvents are a form of air pollution and contribute to ground level ozone.</a:t>
            </a:r>
          </a:p>
        </p:txBody>
      </p:sp>
      <p:pic>
        <p:nvPicPr>
          <p:cNvPr id="38605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362200"/>
            <a:ext cx="3048000" cy="4130675"/>
          </a:xfrm>
          <a:prstGeom prst="rect">
            <a:avLst/>
          </a:prstGeom>
          <a:noFill/>
          <a:ln w="38100" algn="ctr">
            <a:solidFill>
              <a:srgbClr val="9966FF"/>
            </a:solidFill>
            <a:miter lim="800000"/>
            <a:headEnd/>
            <a:tailEnd/>
          </a:ln>
          <a:extLst>
            <a:ext uri="{909E8E84-426E-40DD-AFC4-6F175D3DCCD1}">
              <a14:hiddenFill xmlns:a14="http://schemas.microsoft.com/office/drawing/2010/main">
                <a:solidFill>
                  <a:srgbClr val="FFFFFF"/>
                </a:solidFill>
              </a14:hiddenFill>
            </a:ext>
          </a:extLst>
        </p:spPr>
      </p:pic>
      <p:pic>
        <p:nvPicPr>
          <p:cNvPr id="38605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2362200"/>
            <a:ext cx="5257800" cy="4060825"/>
          </a:xfrm>
          <a:prstGeom prst="rect">
            <a:avLst/>
          </a:prstGeom>
          <a:noFill/>
          <a:ln w="57150" algn="ctr">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386053"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sp>
        <p:nvSpPr>
          <p:cNvPr id="7" name="Rounded Rectangle 6"/>
          <p:cNvSpPr/>
          <p:nvPr/>
        </p:nvSpPr>
        <p:spPr>
          <a:xfrm>
            <a:off x="2362200" y="228600"/>
            <a:ext cx="990600" cy="457200"/>
          </a:xfrm>
          <a:prstGeom prst="roundRect">
            <a:avLst/>
          </a:prstGeom>
          <a:solidFill>
            <a:schemeClr val="tx1">
              <a:lumMod val="85000"/>
              <a:lumOff val="15000"/>
            </a:schemeClr>
          </a:solidFill>
          <a:effectLst>
            <a:glow rad="279400">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733800" y="206830"/>
            <a:ext cx="1676400" cy="45720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350884" y="23622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48213921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3"/>
          <p:cNvSpPr>
            <a:spLocks noGrp="1" noChangeArrowheads="1"/>
          </p:cNvSpPr>
          <p:nvPr>
            <p:ph idx="1"/>
          </p:nvPr>
        </p:nvSpPr>
        <p:spPr>
          <a:xfrm>
            <a:off x="152400" y="152400"/>
            <a:ext cx="8763000" cy="5978525"/>
          </a:xfrm>
        </p:spPr>
        <p:txBody>
          <a:bodyPr/>
          <a:lstStyle/>
          <a:p>
            <a:pPr eaLnBrk="1" hangingPunct="1"/>
            <a:r>
              <a:rPr lang="en-US" dirty="0" smtClean="0">
                <a:solidFill>
                  <a:srgbClr val="FF66FF"/>
                </a:solidFill>
              </a:rPr>
              <a:t>Volatile Organic Compounds (VOC’s), </a:t>
            </a:r>
            <a:r>
              <a:rPr lang="en-US" dirty="0" smtClean="0">
                <a:solidFill>
                  <a:schemeClr val="bg1">
                    <a:lumMod val="50000"/>
                  </a:schemeClr>
                </a:solidFill>
              </a:rPr>
              <a:t>such as hydrocarbon fuel vapors and solvents are a form of air pollution and contribute to ground level ozone.</a:t>
            </a:r>
          </a:p>
        </p:txBody>
      </p:sp>
      <p:pic>
        <p:nvPicPr>
          <p:cNvPr id="38605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362200"/>
            <a:ext cx="3048000" cy="4130675"/>
          </a:xfrm>
          <a:prstGeom prst="rect">
            <a:avLst/>
          </a:prstGeom>
          <a:noFill/>
          <a:ln w="38100" algn="ctr">
            <a:solidFill>
              <a:srgbClr val="9966FF"/>
            </a:solidFill>
            <a:miter lim="800000"/>
            <a:headEnd/>
            <a:tailEnd/>
          </a:ln>
          <a:extLst>
            <a:ext uri="{909E8E84-426E-40DD-AFC4-6F175D3DCCD1}">
              <a14:hiddenFill xmlns:a14="http://schemas.microsoft.com/office/drawing/2010/main">
                <a:solidFill>
                  <a:srgbClr val="FFFFFF"/>
                </a:solidFill>
              </a14:hiddenFill>
            </a:ext>
          </a:extLst>
        </p:spPr>
      </p:pic>
      <p:pic>
        <p:nvPicPr>
          <p:cNvPr id="38605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2362200"/>
            <a:ext cx="5257800" cy="4060825"/>
          </a:xfrm>
          <a:prstGeom prst="rect">
            <a:avLst/>
          </a:prstGeom>
          <a:noFill/>
          <a:ln w="57150" algn="ctr">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386053"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sp>
        <p:nvSpPr>
          <p:cNvPr id="8" name="Rounded Rectangle 7"/>
          <p:cNvSpPr/>
          <p:nvPr/>
        </p:nvSpPr>
        <p:spPr>
          <a:xfrm>
            <a:off x="3733800" y="206830"/>
            <a:ext cx="1676400" cy="45720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350884" y="23622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74274206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3"/>
          <p:cNvSpPr>
            <a:spLocks noGrp="1" noChangeArrowheads="1"/>
          </p:cNvSpPr>
          <p:nvPr>
            <p:ph idx="1"/>
          </p:nvPr>
        </p:nvSpPr>
        <p:spPr>
          <a:xfrm>
            <a:off x="152400" y="152400"/>
            <a:ext cx="8763000" cy="5978525"/>
          </a:xfrm>
        </p:spPr>
        <p:txBody>
          <a:bodyPr/>
          <a:lstStyle/>
          <a:p>
            <a:pPr eaLnBrk="1" hangingPunct="1"/>
            <a:r>
              <a:rPr lang="en-US" dirty="0" smtClean="0">
                <a:solidFill>
                  <a:srgbClr val="FF66FF"/>
                </a:solidFill>
              </a:rPr>
              <a:t>Volatile Organic Compounds (VOC’s), </a:t>
            </a:r>
            <a:r>
              <a:rPr lang="en-US" dirty="0" smtClean="0">
                <a:solidFill>
                  <a:schemeClr val="bg1">
                    <a:lumMod val="50000"/>
                  </a:schemeClr>
                </a:solidFill>
              </a:rPr>
              <a:t>such as hydrocarbon fuel vapors and solvents are a form of air pollution and contribute to ground level ozone.</a:t>
            </a:r>
          </a:p>
        </p:txBody>
      </p:sp>
      <p:pic>
        <p:nvPicPr>
          <p:cNvPr id="38605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362200"/>
            <a:ext cx="3048000" cy="4130675"/>
          </a:xfrm>
          <a:prstGeom prst="rect">
            <a:avLst/>
          </a:prstGeom>
          <a:noFill/>
          <a:ln w="38100" algn="ctr">
            <a:solidFill>
              <a:srgbClr val="9966FF"/>
            </a:solidFill>
            <a:miter lim="800000"/>
            <a:headEnd/>
            <a:tailEnd/>
          </a:ln>
          <a:extLst>
            <a:ext uri="{909E8E84-426E-40DD-AFC4-6F175D3DCCD1}">
              <a14:hiddenFill xmlns:a14="http://schemas.microsoft.com/office/drawing/2010/main">
                <a:solidFill>
                  <a:srgbClr val="FFFFFF"/>
                </a:solidFill>
              </a14:hiddenFill>
            </a:ext>
          </a:extLst>
        </p:spPr>
      </p:pic>
      <p:pic>
        <p:nvPicPr>
          <p:cNvPr id="38605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2362200"/>
            <a:ext cx="5257800" cy="4060825"/>
          </a:xfrm>
          <a:prstGeom prst="rect">
            <a:avLst/>
          </a:prstGeom>
          <a:noFill/>
          <a:ln w="57150" algn="ctr">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386053"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sp>
        <p:nvSpPr>
          <p:cNvPr id="8" name="Rounded Rectangle 7"/>
          <p:cNvSpPr/>
          <p:nvPr/>
        </p:nvSpPr>
        <p:spPr>
          <a:xfrm>
            <a:off x="3733800" y="206830"/>
            <a:ext cx="1676400" cy="457200"/>
          </a:xfrm>
          <a:prstGeom prst="roundRect">
            <a:avLst/>
          </a:prstGeom>
          <a:solidFill>
            <a:schemeClr val="tx1">
              <a:lumMod val="85000"/>
              <a:lumOff val="15000"/>
            </a:schemeClr>
          </a:solidFill>
          <a:effectLst>
            <a:glow rad="215900">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350884" y="23622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99355282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3"/>
          <p:cNvSpPr>
            <a:spLocks noGrp="1" noChangeArrowheads="1"/>
          </p:cNvSpPr>
          <p:nvPr>
            <p:ph idx="1"/>
          </p:nvPr>
        </p:nvSpPr>
        <p:spPr>
          <a:xfrm>
            <a:off x="152400" y="152400"/>
            <a:ext cx="8763000" cy="5978525"/>
          </a:xfrm>
        </p:spPr>
        <p:txBody>
          <a:bodyPr/>
          <a:lstStyle/>
          <a:p>
            <a:pPr eaLnBrk="1" hangingPunct="1"/>
            <a:r>
              <a:rPr lang="en-US" dirty="0" smtClean="0">
                <a:solidFill>
                  <a:srgbClr val="FF66FF"/>
                </a:solidFill>
              </a:rPr>
              <a:t>Volatile Organic Compounds (VOC’s), </a:t>
            </a:r>
            <a:r>
              <a:rPr lang="en-US" dirty="0" smtClean="0">
                <a:solidFill>
                  <a:schemeClr val="bg1">
                    <a:lumMod val="50000"/>
                  </a:schemeClr>
                </a:solidFill>
              </a:rPr>
              <a:t>such as hydrocarbon fuel vapors and solvents are a form of air pollution and contribute to ground level ozone.</a:t>
            </a:r>
          </a:p>
        </p:txBody>
      </p:sp>
      <p:pic>
        <p:nvPicPr>
          <p:cNvPr id="38605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362200"/>
            <a:ext cx="3048000" cy="4130675"/>
          </a:xfrm>
          <a:prstGeom prst="rect">
            <a:avLst/>
          </a:prstGeom>
          <a:noFill/>
          <a:ln w="38100" algn="ctr">
            <a:solidFill>
              <a:srgbClr val="9966FF"/>
            </a:solidFill>
            <a:miter lim="800000"/>
            <a:headEnd/>
            <a:tailEnd/>
          </a:ln>
          <a:extLst>
            <a:ext uri="{909E8E84-426E-40DD-AFC4-6F175D3DCCD1}">
              <a14:hiddenFill xmlns:a14="http://schemas.microsoft.com/office/drawing/2010/main">
                <a:solidFill>
                  <a:srgbClr val="FFFFFF"/>
                </a:solidFill>
              </a14:hiddenFill>
            </a:ext>
          </a:extLst>
        </p:spPr>
      </p:pic>
      <p:pic>
        <p:nvPicPr>
          <p:cNvPr id="38605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2362200"/>
            <a:ext cx="5257800" cy="4060825"/>
          </a:xfrm>
          <a:prstGeom prst="rect">
            <a:avLst/>
          </a:prstGeom>
          <a:noFill/>
          <a:ln w="57150" algn="ctr">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386053"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sp>
        <p:nvSpPr>
          <p:cNvPr id="3" name="Rectangle 2"/>
          <p:cNvSpPr/>
          <p:nvPr/>
        </p:nvSpPr>
        <p:spPr>
          <a:xfrm>
            <a:off x="7350884" y="23622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35489720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90167" name="Group 55"/>
          <p:cNvGraphicFramePr>
            <a:graphicFrameLocks noGrp="1"/>
          </p:cNvGraphicFramePr>
          <p:nvPr>
            <p:extLst>
              <p:ext uri="{D42A27DB-BD31-4B8C-83A1-F6EECF244321}">
                <p14:modId xmlns:p14="http://schemas.microsoft.com/office/powerpoint/2010/main" val="404911712"/>
              </p:ext>
            </p:extLst>
          </p:nvPr>
        </p:nvGraphicFramePr>
        <p:xfrm>
          <a:off x="228600" y="1264007"/>
          <a:ext cx="8686800" cy="4985540"/>
        </p:xfrm>
        <a:graphic>
          <a:graphicData uri="http://schemas.openxmlformats.org/drawingml/2006/table">
            <a:tbl>
              <a:tblPr/>
              <a:tblGrid>
                <a:gridCol w="1736725"/>
                <a:gridCol w="1738313"/>
                <a:gridCol w="1736725"/>
                <a:gridCol w="1738312"/>
                <a:gridCol w="1736725"/>
              </a:tblGrid>
              <a:tr h="9193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AT MOST</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LOTSA </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LAYERS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PEE  YOO</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PRESS FOR SURE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WEATHER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MOVIES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49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35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2097" name="TextBox 50"/>
          <p:cNvSpPr txBox="1">
            <a:spLocks noChangeArrowheads="1"/>
          </p:cNvSpPr>
          <p:nvPr/>
        </p:nvSpPr>
        <p:spPr bwMode="auto">
          <a:xfrm>
            <a:off x="228600" y="152400"/>
            <a:ext cx="853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Weather, Climate, Atmosphere, Air Pollution, Air Pressure Review Game</a:t>
            </a:r>
            <a:endParaRPr lang="en-US" sz="2800" dirty="0">
              <a:solidFill>
                <a:schemeClr val="bg1"/>
              </a:solidFill>
            </a:endParaRPr>
          </a:p>
        </p:txBody>
      </p:sp>
    </p:spTree>
    <p:extLst>
      <p:ext uri="{BB962C8B-B14F-4D97-AF65-F5344CB8AC3E}">
        <p14:creationId xmlns:p14="http://schemas.microsoft.com/office/powerpoint/2010/main" val="404525061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90167" name="Group 55"/>
          <p:cNvGraphicFramePr>
            <a:graphicFrameLocks noGrp="1"/>
          </p:cNvGraphicFramePr>
          <p:nvPr>
            <p:extLst>
              <p:ext uri="{D42A27DB-BD31-4B8C-83A1-F6EECF244321}">
                <p14:modId xmlns:p14="http://schemas.microsoft.com/office/powerpoint/2010/main" val="1340944241"/>
              </p:ext>
            </p:extLst>
          </p:nvPr>
        </p:nvGraphicFramePr>
        <p:xfrm>
          <a:off x="228600" y="1264007"/>
          <a:ext cx="8686800" cy="4985540"/>
        </p:xfrm>
        <a:graphic>
          <a:graphicData uri="http://schemas.openxmlformats.org/drawingml/2006/table">
            <a:tbl>
              <a:tblPr/>
              <a:tblGrid>
                <a:gridCol w="1736725"/>
                <a:gridCol w="1738313"/>
                <a:gridCol w="1736725"/>
                <a:gridCol w="1738312"/>
                <a:gridCol w="1736725"/>
              </a:tblGrid>
              <a:tr h="9193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AT MOST</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LOTSA </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LAYERS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PEE  YOO</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FF"/>
                          </a:solidFill>
                          <a:effectLst/>
                          <a:latin typeface="Times New Roman" pitchFamily="18" charset="0"/>
                        </a:rPr>
                        <a:t>PRESS FOR SURE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WEATHER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MOVIES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49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35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2097" name="TextBox 50"/>
          <p:cNvSpPr txBox="1">
            <a:spLocks noChangeArrowheads="1"/>
          </p:cNvSpPr>
          <p:nvPr/>
        </p:nvSpPr>
        <p:spPr bwMode="auto">
          <a:xfrm>
            <a:off x="228600" y="152400"/>
            <a:ext cx="853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Weather, Climate, Atmosphere, Air Pollution, Air Pressure Review Game</a:t>
            </a:r>
            <a:endParaRPr lang="en-US" sz="2800" dirty="0">
              <a:solidFill>
                <a:schemeClr val="bg1"/>
              </a:solidFill>
            </a:endParaRPr>
          </a:p>
        </p:txBody>
      </p:sp>
    </p:spTree>
    <p:extLst>
      <p:ext uri="{BB962C8B-B14F-4D97-AF65-F5344CB8AC3E}">
        <p14:creationId xmlns:p14="http://schemas.microsoft.com/office/powerpoint/2010/main" val="4045250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50371" y="152400"/>
            <a:ext cx="8686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smtClean="0">
                <a:solidFill>
                  <a:schemeClr val="bg1"/>
                </a:solidFill>
                <a:latin typeface="Times New Roman" pitchFamily="18" charset="0"/>
              </a:rPr>
              <a:t>True or False?  Climate is the state of the atmosphere at a given time and place?</a:t>
            </a:r>
            <a:endParaRPr lang="en-US" sz="3600" dirty="0">
              <a:solidFill>
                <a:schemeClr val="bg1"/>
              </a:solidFill>
              <a:latin typeface="Times New Roman" pitchFamily="18" charset="0"/>
            </a:endParaRPr>
          </a:p>
        </p:txBody>
      </p:sp>
      <p:sp>
        <p:nvSpPr>
          <p:cNvPr id="47108" name="Text Box 4"/>
          <p:cNvSpPr txBox="1">
            <a:spLocks noChangeArrowheads="1"/>
          </p:cNvSpPr>
          <p:nvPr/>
        </p:nvSpPr>
        <p:spPr bwMode="auto">
          <a:xfrm>
            <a:off x="5791200" y="47244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3600">
              <a:solidFill>
                <a:srgbClr val="FFFF00"/>
              </a:solidFill>
            </a:endParaRPr>
          </a:p>
        </p:txBody>
      </p:sp>
      <p:sp>
        <p:nvSpPr>
          <p:cNvPr id="47109" name="Rectangle 5"/>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47110" name="Text Box 6"/>
          <p:cNvSpPr txBox="1">
            <a:spLocks noChangeArrowheads="1"/>
          </p:cNvSpPr>
          <p:nvPr/>
        </p:nvSpPr>
        <p:spPr bwMode="auto">
          <a:xfrm>
            <a:off x="7924800" y="1676400"/>
            <a:ext cx="990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2</a:t>
            </a:r>
          </a:p>
        </p:txBody>
      </p:sp>
      <p:pic>
        <p:nvPicPr>
          <p:cNvPr id="7" name="Picture 4" descr="http://www.spamula.net/blog/i40/rain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371" y="1374500"/>
            <a:ext cx="8686800" cy="5029199"/>
          </a:xfrm>
          <a:prstGeom prst="rect">
            <a:avLst/>
          </a:prstGeom>
          <a:noFill/>
          <a:ln w="38100">
            <a:solidFill>
              <a:schemeClr val="tx1">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772400" y="1486089"/>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58971294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Title 1"/>
          <p:cNvSpPr>
            <a:spLocks noGrp="1"/>
          </p:cNvSpPr>
          <p:nvPr>
            <p:ph type="title"/>
          </p:nvPr>
        </p:nvSpPr>
        <p:spPr/>
        <p:txBody>
          <a:bodyPr/>
          <a:lstStyle/>
          <a:p>
            <a:endParaRPr lang="en-US" smtClean="0"/>
          </a:p>
        </p:txBody>
      </p:sp>
      <p:sp>
        <p:nvSpPr>
          <p:cNvPr id="951299" name="Content Placeholder 2"/>
          <p:cNvSpPr>
            <a:spLocks noGrp="1"/>
          </p:cNvSpPr>
          <p:nvPr>
            <p:ph idx="1"/>
          </p:nvPr>
        </p:nvSpPr>
        <p:spPr/>
        <p:txBody>
          <a:bodyPr/>
          <a:lstStyle/>
          <a:p>
            <a:endParaRPr lang="en-US" smtClean="0"/>
          </a:p>
        </p:txBody>
      </p:sp>
      <p:pic>
        <p:nvPicPr>
          <p:cNvPr id="951300" name="Picture 2" descr="http://www.weirdwarp.com/wp-content/uploads/2010/03/earth-atmosphe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83029" y="36225"/>
            <a:ext cx="2509020" cy="584775"/>
          </a:xfrm>
          <a:prstGeom prst="rect">
            <a:avLst/>
          </a:prstGeom>
          <a:noFill/>
        </p:spPr>
        <p:txBody>
          <a:bodyPr wrap="none" lIns="91440" tIns="45720" rIns="91440" bIns="45720">
            <a:spAutoFi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Point Each</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 name="Picture 2" descr="http://4.bp.blogspot.com/-sfM7BiUm1s0/Tt0Oo8dSeZI/AAAAAAAAAcg/c1XiHtkv_Ng/s1600/dvr-16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3675" y="152400"/>
            <a:ext cx="646680" cy="64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40900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Title 1"/>
          <p:cNvSpPr>
            <a:spLocks noGrp="1"/>
          </p:cNvSpPr>
          <p:nvPr>
            <p:ph type="title"/>
          </p:nvPr>
        </p:nvSpPr>
        <p:spPr/>
        <p:txBody>
          <a:bodyPr/>
          <a:lstStyle/>
          <a:p>
            <a:endParaRPr lang="en-US" smtClean="0"/>
          </a:p>
        </p:txBody>
      </p:sp>
      <p:sp>
        <p:nvSpPr>
          <p:cNvPr id="951299" name="Content Placeholder 2"/>
          <p:cNvSpPr>
            <a:spLocks noGrp="1"/>
          </p:cNvSpPr>
          <p:nvPr>
            <p:ph idx="1"/>
          </p:nvPr>
        </p:nvSpPr>
        <p:spPr/>
        <p:txBody>
          <a:bodyPr/>
          <a:lstStyle/>
          <a:p>
            <a:endParaRPr lang="en-US" smtClean="0"/>
          </a:p>
        </p:txBody>
      </p:sp>
      <p:pic>
        <p:nvPicPr>
          <p:cNvPr id="951300" name="Picture 2" descr="http://www.weirdwarp.com/wp-content/uploads/2010/03/earth-atmosphe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1" name="Rectangl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8" y="328613"/>
            <a:ext cx="7974012"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83029" y="36225"/>
            <a:ext cx="2509020" cy="584775"/>
          </a:xfrm>
          <a:prstGeom prst="rect">
            <a:avLst/>
          </a:prstGeom>
          <a:noFill/>
        </p:spPr>
        <p:txBody>
          <a:bodyPr wrap="none" lIns="91440" tIns="45720" rIns="91440" bIns="45720">
            <a:spAutoFi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Point Each</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1" name="Picture 2" descr="http://4.bp.blogspot.com/-sfM7BiUm1s0/Tt0Oo8dSeZI/AAAAAAAAAcg/c1XiHtkv_Ng/s1600/dvr-16c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3675" y="152400"/>
            <a:ext cx="646680" cy="64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30718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Title 1"/>
          <p:cNvSpPr>
            <a:spLocks noGrp="1"/>
          </p:cNvSpPr>
          <p:nvPr>
            <p:ph type="title"/>
          </p:nvPr>
        </p:nvSpPr>
        <p:spPr/>
        <p:txBody>
          <a:bodyPr/>
          <a:lstStyle/>
          <a:p>
            <a:endParaRPr lang="en-US" smtClean="0"/>
          </a:p>
        </p:txBody>
      </p:sp>
      <p:sp>
        <p:nvSpPr>
          <p:cNvPr id="951299" name="Content Placeholder 2"/>
          <p:cNvSpPr>
            <a:spLocks noGrp="1"/>
          </p:cNvSpPr>
          <p:nvPr>
            <p:ph idx="1"/>
          </p:nvPr>
        </p:nvSpPr>
        <p:spPr/>
        <p:txBody>
          <a:bodyPr/>
          <a:lstStyle/>
          <a:p>
            <a:endParaRPr lang="en-US" smtClean="0"/>
          </a:p>
        </p:txBody>
      </p:sp>
      <p:pic>
        <p:nvPicPr>
          <p:cNvPr id="951300" name="Picture 2" descr="http://www.weirdwarp.com/wp-content/uploads/2010/03/earth-atmosphe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1" name="Rectangl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8" y="328613"/>
            <a:ext cx="7974012"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2" name="Rectangl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75" y="1292225"/>
            <a:ext cx="773588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5" name="Rectangle 10"/>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0625" y="1408113"/>
            <a:ext cx="16398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bwMode="auto">
          <a:xfrm>
            <a:off x="5794375" y="1637506"/>
            <a:ext cx="1724479" cy="766762"/>
          </a:xfrm>
          <a:prstGeom prst="roundRect">
            <a:avLst/>
          </a:prstGeom>
          <a:solidFill>
            <a:schemeClr val="tx1">
              <a:lumMod val="95000"/>
              <a:lumOff val="5000"/>
            </a:schemeClr>
          </a:solidFill>
          <a:ln w="38100" cap="flat" cmpd="sng" algn="ctr">
            <a:solidFill>
              <a:srgbClr val="FFFF00"/>
            </a:solidFill>
            <a:prstDash val="solid"/>
            <a:round/>
            <a:headEnd type="none" w="med" len="med"/>
            <a:tailEnd type="none" w="med" len="med"/>
          </a:ln>
          <a:effectLst/>
        </p:spPr>
        <p:txBody>
          <a:bodyPr wrap="none" anchor="ctr"/>
          <a:lstStyle/>
          <a:p>
            <a:pPr>
              <a:defRPr/>
            </a:pPr>
            <a:endParaRPr lang="en-US"/>
          </a:p>
        </p:txBody>
      </p:sp>
      <p:sp>
        <p:nvSpPr>
          <p:cNvPr id="2" name="Rectangle 1"/>
          <p:cNvSpPr/>
          <p:nvPr/>
        </p:nvSpPr>
        <p:spPr>
          <a:xfrm>
            <a:off x="283029" y="36225"/>
            <a:ext cx="2509020" cy="584775"/>
          </a:xfrm>
          <a:prstGeom prst="rect">
            <a:avLst/>
          </a:prstGeom>
          <a:noFill/>
        </p:spPr>
        <p:txBody>
          <a:bodyPr wrap="none" lIns="91440" tIns="45720" rIns="91440" bIns="45720">
            <a:spAutoFi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Point Each</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 name="Picture 2" descr="http://4.bp.blogspot.com/-sfM7BiUm1s0/Tt0Oo8dSeZI/AAAAAAAAAcg/c1XiHtkv_Ng/s1600/dvr-16ch.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63675" y="152400"/>
            <a:ext cx="646680" cy="64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27516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Title 1"/>
          <p:cNvSpPr>
            <a:spLocks noGrp="1"/>
          </p:cNvSpPr>
          <p:nvPr>
            <p:ph type="title"/>
          </p:nvPr>
        </p:nvSpPr>
        <p:spPr/>
        <p:txBody>
          <a:bodyPr/>
          <a:lstStyle/>
          <a:p>
            <a:endParaRPr lang="en-US" smtClean="0"/>
          </a:p>
        </p:txBody>
      </p:sp>
      <p:sp>
        <p:nvSpPr>
          <p:cNvPr id="951299" name="Content Placeholder 2"/>
          <p:cNvSpPr>
            <a:spLocks noGrp="1"/>
          </p:cNvSpPr>
          <p:nvPr>
            <p:ph idx="1"/>
          </p:nvPr>
        </p:nvSpPr>
        <p:spPr/>
        <p:txBody>
          <a:bodyPr/>
          <a:lstStyle/>
          <a:p>
            <a:endParaRPr lang="en-US" smtClean="0"/>
          </a:p>
        </p:txBody>
      </p:sp>
      <p:pic>
        <p:nvPicPr>
          <p:cNvPr id="951300" name="Picture 2" descr="http://www.weirdwarp.com/wp-content/uploads/2010/03/earth-atmosphe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1" name="Rectangl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8" y="328613"/>
            <a:ext cx="7974012"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2" name="Rectangl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75" y="1292225"/>
            <a:ext cx="773588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3" name="Rectangle 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238" y="2011363"/>
            <a:ext cx="6016626"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5" name="Rectangle 10"/>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0625" y="1408113"/>
            <a:ext cx="16398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bwMode="auto">
          <a:xfrm>
            <a:off x="5794375" y="1637506"/>
            <a:ext cx="1724479" cy="766762"/>
          </a:xfrm>
          <a:prstGeom prst="roundRect">
            <a:avLst/>
          </a:prstGeom>
          <a:solidFill>
            <a:schemeClr val="tx1">
              <a:lumMod val="95000"/>
              <a:lumOff val="5000"/>
            </a:schemeClr>
          </a:solidFill>
          <a:ln w="38100" cap="flat" cmpd="sng" algn="ctr">
            <a:solidFill>
              <a:srgbClr val="FFFF00"/>
            </a:solidFill>
            <a:prstDash val="solid"/>
            <a:round/>
            <a:headEnd type="none" w="med" len="med"/>
            <a:tailEnd type="none" w="med" len="med"/>
          </a:ln>
          <a:effectLst/>
        </p:spPr>
        <p:txBody>
          <a:bodyPr wrap="none" anchor="ctr"/>
          <a:lstStyle/>
          <a:p>
            <a:pPr>
              <a:defRPr/>
            </a:pPr>
            <a:endParaRPr lang="en-US"/>
          </a:p>
        </p:txBody>
      </p:sp>
      <p:sp>
        <p:nvSpPr>
          <p:cNvPr id="16" name="Rounded Rectangle 15"/>
          <p:cNvSpPr/>
          <p:nvPr/>
        </p:nvSpPr>
        <p:spPr bwMode="auto">
          <a:xfrm>
            <a:off x="914400" y="2366169"/>
            <a:ext cx="4568825" cy="766762"/>
          </a:xfrm>
          <a:prstGeom prst="roundRect">
            <a:avLst/>
          </a:prstGeom>
          <a:solidFill>
            <a:schemeClr val="tx1">
              <a:lumMod val="95000"/>
              <a:lumOff val="5000"/>
            </a:schemeClr>
          </a:solidFill>
          <a:ln w="38100" cap="flat" cmpd="sng" algn="ctr">
            <a:solidFill>
              <a:srgbClr val="00B050"/>
            </a:solidFill>
            <a:prstDash val="solid"/>
            <a:round/>
            <a:headEnd type="none" w="med" len="med"/>
            <a:tailEnd type="none" w="med" len="med"/>
          </a:ln>
          <a:effectLst/>
        </p:spPr>
        <p:txBody>
          <a:bodyPr wrap="none" anchor="ctr"/>
          <a:lstStyle/>
          <a:p>
            <a:pPr>
              <a:defRPr/>
            </a:pPr>
            <a:endParaRPr lang="en-US"/>
          </a:p>
        </p:txBody>
      </p:sp>
      <p:sp>
        <p:nvSpPr>
          <p:cNvPr id="2" name="Rectangle 1"/>
          <p:cNvSpPr/>
          <p:nvPr/>
        </p:nvSpPr>
        <p:spPr>
          <a:xfrm>
            <a:off x="283029" y="36225"/>
            <a:ext cx="2509020" cy="584775"/>
          </a:xfrm>
          <a:prstGeom prst="rect">
            <a:avLst/>
          </a:prstGeom>
          <a:noFill/>
        </p:spPr>
        <p:txBody>
          <a:bodyPr wrap="none" lIns="91440" tIns="45720" rIns="91440" bIns="45720">
            <a:spAutoFi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Point Each</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 name="Picture 2" descr="http://4.bp.blogspot.com/-sfM7BiUm1s0/Tt0Oo8dSeZI/AAAAAAAAAcg/c1XiHtkv_Ng/s1600/dvr-16ch.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63675" y="152400"/>
            <a:ext cx="646680" cy="64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27516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Title 1"/>
          <p:cNvSpPr>
            <a:spLocks noGrp="1"/>
          </p:cNvSpPr>
          <p:nvPr>
            <p:ph type="title"/>
          </p:nvPr>
        </p:nvSpPr>
        <p:spPr/>
        <p:txBody>
          <a:bodyPr/>
          <a:lstStyle/>
          <a:p>
            <a:endParaRPr lang="en-US" smtClean="0"/>
          </a:p>
        </p:txBody>
      </p:sp>
      <p:sp>
        <p:nvSpPr>
          <p:cNvPr id="951299" name="Content Placeholder 2"/>
          <p:cNvSpPr>
            <a:spLocks noGrp="1"/>
          </p:cNvSpPr>
          <p:nvPr>
            <p:ph idx="1"/>
          </p:nvPr>
        </p:nvSpPr>
        <p:spPr/>
        <p:txBody>
          <a:bodyPr/>
          <a:lstStyle/>
          <a:p>
            <a:endParaRPr lang="en-US" smtClean="0"/>
          </a:p>
        </p:txBody>
      </p:sp>
      <p:pic>
        <p:nvPicPr>
          <p:cNvPr id="951300" name="Picture 2" descr="http://www.weirdwarp.com/wp-content/uploads/2010/03/earth-atmosphe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1" name="Rectangl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8" y="328613"/>
            <a:ext cx="7974012"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2" name="Rectangl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75" y="1292225"/>
            <a:ext cx="773588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3" name="Rectangle 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238" y="2011363"/>
            <a:ext cx="6016626"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4" name="Rectangle 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0" y="2932113"/>
            <a:ext cx="89487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5" name="Rectangle 10"/>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0625" y="1408113"/>
            <a:ext cx="16398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bwMode="auto">
          <a:xfrm>
            <a:off x="5794375" y="1637506"/>
            <a:ext cx="1724479" cy="766762"/>
          </a:xfrm>
          <a:prstGeom prst="roundRect">
            <a:avLst/>
          </a:prstGeom>
          <a:solidFill>
            <a:schemeClr val="tx1">
              <a:lumMod val="95000"/>
              <a:lumOff val="5000"/>
            </a:schemeClr>
          </a:solidFill>
          <a:ln w="38100" cap="flat" cmpd="sng" algn="ctr">
            <a:solidFill>
              <a:srgbClr val="FFFF00"/>
            </a:solidFill>
            <a:prstDash val="solid"/>
            <a:round/>
            <a:headEnd type="none" w="med" len="med"/>
            <a:tailEnd type="none" w="med" len="med"/>
          </a:ln>
          <a:effectLst/>
        </p:spPr>
        <p:txBody>
          <a:bodyPr wrap="none" anchor="ctr"/>
          <a:lstStyle/>
          <a:p>
            <a:pPr>
              <a:defRPr/>
            </a:pPr>
            <a:endParaRPr lang="en-US"/>
          </a:p>
        </p:txBody>
      </p:sp>
      <p:sp>
        <p:nvSpPr>
          <p:cNvPr id="16" name="Rounded Rectangle 15"/>
          <p:cNvSpPr/>
          <p:nvPr/>
        </p:nvSpPr>
        <p:spPr bwMode="auto">
          <a:xfrm>
            <a:off x="914400" y="2366169"/>
            <a:ext cx="4568825" cy="766762"/>
          </a:xfrm>
          <a:prstGeom prst="roundRect">
            <a:avLst/>
          </a:prstGeom>
          <a:solidFill>
            <a:schemeClr val="tx1">
              <a:lumMod val="95000"/>
              <a:lumOff val="5000"/>
            </a:schemeClr>
          </a:solidFill>
          <a:ln w="38100" cap="flat" cmpd="sng" algn="ctr">
            <a:solidFill>
              <a:srgbClr val="00B050"/>
            </a:solidFill>
            <a:prstDash val="solid"/>
            <a:round/>
            <a:headEnd type="none" w="med" len="med"/>
            <a:tailEnd type="none" w="med" len="med"/>
          </a:ln>
          <a:effectLst/>
        </p:spPr>
        <p:txBody>
          <a:bodyPr wrap="none" anchor="ctr"/>
          <a:lstStyle/>
          <a:p>
            <a:pPr>
              <a:defRPr/>
            </a:pPr>
            <a:endParaRPr lang="en-US"/>
          </a:p>
        </p:txBody>
      </p:sp>
      <p:sp>
        <p:nvSpPr>
          <p:cNvPr id="19" name="Rounded Rectangle 18"/>
          <p:cNvSpPr/>
          <p:nvPr/>
        </p:nvSpPr>
        <p:spPr bwMode="auto">
          <a:xfrm>
            <a:off x="304800" y="3132930"/>
            <a:ext cx="3048000" cy="555513"/>
          </a:xfrm>
          <a:prstGeom prst="roundRect">
            <a:avLst/>
          </a:prstGeom>
          <a:solidFill>
            <a:schemeClr val="tx1">
              <a:lumMod val="95000"/>
              <a:lumOff val="5000"/>
            </a:schemeClr>
          </a:solidFill>
          <a:ln w="38100" cap="flat" cmpd="sng" algn="ctr">
            <a:solidFill>
              <a:srgbClr val="FFC000"/>
            </a:solidFill>
            <a:prstDash val="solid"/>
            <a:round/>
            <a:headEnd type="none" w="med" len="med"/>
            <a:tailEnd type="none" w="med" len="med"/>
          </a:ln>
          <a:effectLst/>
        </p:spPr>
        <p:txBody>
          <a:bodyPr wrap="none" anchor="ctr"/>
          <a:lstStyle/>
          <a:p>
            <a:pPr>
              <a:defRPr/>
            </a:pPr>
            <a:endParaRPr lang="en-US"/>
          </a:p>
        </p:txBody>
      </p:sp>
      <p:sp>
        <p:nvSpPr>
          <p:cNvPr id="2" name="Rectangle 1"/>
          <p:cNvSpPr/>
          <p:nvPr/>
        </p:nvSpPr>
        <p:spPr>
          <a:xfrm>
            <a:off x="283029" y="36225"/>
            <a:ext cx="2509020" cy="584775"/>
          </a:xfrm>
          <a:prstGeom prst="rect">
            <a:avLst/>
          </a:prstGeom>
          <a:noFill/>
        </p:spPr>
        <p:txBody>
          <a:bodyPr wrap="none" lIns="91440" tIns="45720" rIns="91440" bIns="45720">
            <a:spAutoFi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Point Each</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 name="Picture 2" descr="http://4.bp.blogspot.com/-sfM7BiUm1s0/Tt0Oo8dSeZI/AAAAAAAAAcg/c1XiHtkv_Ng/s1600/dvr-16ch.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63675" y="152400"/>
            <a:ext cx="646680" cy="64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27516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Title 1"/>
          <p:cNvSpPr>
            <a:spLocks noGrp="1"/>
          </p:cNvSpPr>
          <p:nvPr>
            <p:ph type="title"/>
          </p:nvPr>
        </p:nvSpPr>
        <p:spPr/>
        <p:txBody>
          <a:bodyPr/>
          <a:lstStyle/>
          <a:p>
            <a:endParaRPr lang="en-US" smtClean="0"/>
          </a:p>
        </p:txBody>
      </p:sp>
      <p:sp>
        <p:nvSpPr>
          <p:cNvPr id="951299" name="Content Placeholder 2"/>
          <p:cNvSpPr>
            <a:spLocks noGrp="1"/>
          </p:cNvSpPr>
          <p:nvPr>
            <p:ph idx="1"/>
          </p:nvPr>
        </p:nvSpPr>
        <p:spPr/>
        <p:txBody>
          <a:bodyPr/>
          <a:lstStyle/>
          <a:p>
            <a:endParaRPr lang="en-US" smtClean="0"/>
          </a:p>
        </p:txBody>
      </p:sp>
      <p:pic>
        <p:nvPicPr>
          <p:cNvPr id="951300" name="Picture 2" descr="http://www.weirdwarp.com/wp-content/uploads/2010/03/earth-atmosphe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1" name="Rectangl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8" y="328613"/>
            <a:ext cx="7974012"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2" name="Rectangl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75" y="1292225"/>
            <a:ext cx="773588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3" name="Rectangle 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238" y="2011363"/>
            <a:ext cx="6016626"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4" name="Rectangle 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0" y="2932113"/>
            <a:ext cx="89487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5" name="Rectangle 10"/>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0625" y="1408113"/>
            <a:ext cx="16398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7" name="Rectangle 1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713" y="3449638"/>
            <a:ext cx="812006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bwMode="auto">
          <a:xfrm>
            <a:off x="5794375" y="1637506"/>
            <a:ext cx="1724479" cy="766762"/>
          </a:xfrm>
          <a:prstGeom prst="roundRect">
            <a:avLst/>
          </a:prstGeom>
          <a:solidFill>
            <a:schemeClr val="tx1">
              <a:lumMod val="95000"/>
              <a:lumOff val="5000"/>
            </a:schemeClr>
          </a:solidFill>
          <a:ln w="38100" cap="flat" cmpd="sng" algn="ctr">
            <a:solidFill>
              <a:srgbClr val="FFFF00"/>
            </a:solidFill>
            <a:prstDash val="solid"/>
            <a:round/>
            <a:headEnd type="none" w="med" len="med"/>
            <a:tailEnd type="none" w="med" len="med"/>
          </a:ln>
          <a:effectLst/>
        </p:spPr>
        <p:txBody>
          <a:bodyPr wrap="none" anchor="ctr"/>
          <a:lstStyle/>
          <a:p>
            <a:pPr>
              <a:defRPr/>
            </a:pPr>
            <a:endParaRPr lang="en-US"/>
          </a:p>
        </p:txBody>
      </p:sp>
      <p:sp>
        <p:nvSpPr>
          <p:cNvPr id="16" name="Rounded Rectangle 15"/>
          <p:cNvSpPr/>
          <p:nvPr/>
        </p:nvSpPr>
        <p:spPr bwMode="auto">
          <a:xfrm>
            <a:off x="914400" y="2366169"/>
            <a:ext cx="4568825" cy="766762"/>
          </a:xfrm>
          <a:prstGeom prst="roundRect">
            <a:avLst/>
          </a:prstGeom>
          <a:solidFill>
            <a:schemeClr val="tx1">
              <a:lumMod val="95000"/>
              <a:lumOff val="5000"/>
            </a:schemeClr>
          </a:solidFill>
          <a:ln w="38100" cap="flat" cmpd="sng" algn="ctr">
            <a:solidFill>
              <a:srgbClr val="00B050"/>
            </a:solidFill>
            <a:prstDash val="solid"/>
            <a:round/>
            <a:headEnd type="none" w="med" len="med"/>
            <a:tailEnd type="none" w="med" len="med"/>
          </a:ln>
          <a:effectLst/>
        </p:spPr>
        <p:txBody>
          <a:bodyPr wrap="none" anchor="ctr"/>
          <a:lstStyle/>
          <a:p>
            <a:pPr>
              <a:defRPr/>
            </a:pPr>
            <a:endParaRPr lang="en-US"/>
          </a:p>
        </p:txBody>
      </p:sp>
      <p:sp>
        <p:nvSpPr>
          <p:cNvPr id="18" name="Rounded Rectangle 17"/>
          <p:cNvSpPr/>
          <p:nvPr/>
        </p:nvSpPr>
        <p:spPr bwMode="auto">
          <a:xfrm>
            <a:off x="914400" y="3740150"/>
            <a:ext cx="3487738" cy="768350"/>
          </a:xfrm>
          <a:prstGeom prst="roundRect">
            <a:avLst/>
          </a:prstGeom>
          <a:solidFill>
            <a:schemeClr val="tx1">
              <a:lumMod val="95000"/>
              <a:lumOff val="5000"/>
            </a:schemeClr>
          </a:solidFill>
          <a:ln w="38100" cap="flat" cmpd="sng" algn="ctr">
            <a:solidFill>
              <a:schemeClr val="bg1">
                <a:lumMod val="65000"/>
              </a:schemeClr>
            </a:solidFill>
            <a:prstDash val="solid"/>
            <a:round/>
            <a:headEnd type="none" w="med" len="med"/>
            <a:tailEnd type="none" w="med" len="med"/>
          </a:ln>
          <a:effectLst/>
        </p:spPr>
        <p:txBody>
          <a:bodyPr wrap="none" anchor="ctr"/>
          <a:lstStyle/>
          <a:p>
            <a:pPr>
              <a:defRPr/>
            </a:pPr>
            <a:endParaRPr lang="en-US"/>
          </a:p>
        </p:txBody>
      </p:sp>
      <p:sp>
        <p:nvSpPr>
          <p:cNvPr id="19" name="Rounded Rectangle 18"/>
          <p:cNvSpPr/>
          <p:nvPr/>
        </p:nvSpPr>
        <p:spPr bwMode="auto">
          <a:xfrm>
            <a:off x="304800" y="3132930"/>
            <a:ext cx="3048000" cy="555513"/>
          </a:xfrm>
          <a:prstGeom prst="roundRect">
            <a:avLst/>
          </a:prstGeom>
          <a:solidFill>
            <a:schemeClr val="tx1">
              <a:lumMod val="95000"/>
              <a:lumOff val="5000"/>
            </a:schemeClr>
          </a:solidFill>
          <a:ln w="38100" cap="flat" cmpd="sng" algn="ctr">
            <a:solidFill>
              <a:srgbClr val="FFC000"/>
            </a:solidFill>
            <a:prstDash val="solid"/>
            <a:round/>
            <a:headEnd type="none" w="med" len="med"/>
            <a:tailEnd type="none" w="med" len="med"/>
          </a:ln>
          <a:effectLst/>
        </p:spPr>
        <p:txBody>
          <a:bodyPr wrap="none" anchor="ctr"/>
          <a:lstStyle/>
          <a:p>
            <a:pPr>
              <a:defRPr/>
            </a:pPr>
            <a:endParaRPr lang="en-US"/>
          </a:p>
        </p:txBody>
      </p:sp>
      <p:sp>
        <p:nvSpPr>
          <p:cNvPr id="2" name="Rectangle 1"/>
          <p:cNvSpPr/>
          <p:nvPr/>
        </p:nvSpPr>
        <p:spPr>
          <a:xfrm>
            <a:off x="283029" y="36225"/>
            <a:ext cx="2509020" cy="584775"/>
          </a:xfrm>
          <a:prstGeom prst="rect">
            <a:avLst/>
          </a:prstGeom>
          <a:noFill/>
        </p:spPr>
        <p:txBody>
          <a:bodyPr wrap="none" lIns="91440" tIns="45720" rIns="91440" bIns="45720">
            <a:spAutoFi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Point Each</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 name="Picture 2" descr="http://4.bp.blogspot.com/-sfM7BiUm1s0/Tt0Oo8dSeZI/AAAAAAAAAcg/c1XiHtkv_Ng/s1600/dvr-16ch.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63675" y="152400"/>
            <a:ext cx="646680" cy="64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27516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Title 1"/>
          <p:cNvSpPr>
            <a:spLocks noGrp="1"/>
          </p:cNvSpPr>
          <p:nvPr>
            <p:ph type="title"/>
          </p:nvPr>
        </p:nvSpPr>
        <p:spPr/>
        <p:txBody>
          <a:bodyPr/>
          <a:lstStyle/>
          <a:p>
            <a:endParaRPr lang="en-US" smtClean="0"/>
          </a:p>
        </p:txBody>
      </p:sp>
      <p:sp>
        <p:nvSpPr>
          <p:cNvPr id="951299" name="Content Placeholder 2"/>
          <p:cNvSpPr>
            <a:spLocks noGrp="1"/>
          </p:cNvSpPr>
          <p:nvPr>
            <p:ph idx="1"/>
          </p:nvPr>
        </p:nvSpPr>
        <p:spPr/>
        <p:txBody>
          <a:bodyPr/>
          <a:lstStyle/>
          <a:p>
            <a:endParaRPr lang="en-US" smtClean="0"/>
          </a:p>
        </p:txBody>
      </p:sp>
      <p:pic>
        <p:nvPicPr>
          <p:cNvPr id="951300" name="Picture 2" descr="http://www.weirdwarp.com/wp-content/uploads/2010/03/earth-atmosphe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1" name="Rectangl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8" y="328613"/>
            <a:ext cx="7974012"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2" name="Rectangl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75" y="1292225"/>
            <a:ext cx="773588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3" name="Rectangle 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238" y="2011363"/>
            <a:ext cx="6016626"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4" name="Rectangle 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0" y="2932113"/>
            <a:ext cx="89487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5" name="Rectangle 10"/>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0625" y="1408113"/>
            <a:ext cx="16398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616990" y="4580930"/>
            <a:ext cx="7960834" cy="2123658"/>
          </a:xfrm>
          <a:prstGeom prst="rect">
            <a:avLst/>
          </a:prstGeom>
          <a:noFill/>
        </p:spPr>
        <p:txBody>
          <a:bodyPr wrap="none">
            <a:spAutoFit/>
          </a:bodyPr>
          <a:lstStyle/>
          <a:p>
            <a:pPr algn="ctr">
              <a:defRPr/>
            </a:pP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And understanding it </a:t>
            </a:r>
          </a:p>
          <a:p>
            <a:pPr algn="ctr">
              <a:defRPr/>
            </a:pP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holds the key to the past,</a:t>
            </a:r>
          </a:p>
          <a:p>
            <a:pPr algn="ctr">
              <a:defRPr/>
            </a:pP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present, and future</a:t>
            </a:r>
          </a:p>
        </p:txBody>
      </p:sp>
      <p:pic>
        <p:nvPicPr>
          <p:cNvPr id="951307" name="Rectangle 1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713" y="3449638"/>
            <a:ext cx="812006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bwMode="auto">
          <a:xfrm>
            <a:off x="5794375" y="1637506"/>
            <a:ext cx="1724479" cy="766762"/>
          </a:xfrm>
          <a:prstGeom prst="roundRect">
            <a:avLst/>
          </a:prstGeom>
          <a:solidFill>
            <a:schemeClr val="tx1">
              <a:lumMod val="95000"/>
              <a:lumOff val="5000"/>
            </a:schemeClr>
          </a:solidFill>
          <a:ln w="38100" cap="flat" cmpd="sng" algn="ctr">
            <a:solidFill>
              <a:srgbClr val="FFFF00"/>
            </a:solidFill>
            <a:prstDash val="solid"/>
            <a:round/>
            <a:headEnd type="none" w="med" len="med"/>
            <a:tailEnd type="none" w="med" len="med"/>
          </a:ln>
          <a:effectLst/>
        </p:spPr>
        <p:txBody>
          <a:bodyPr wrap="none" anchor="ctr"/>
          <a:lstStyle/>
          <a:p>
            <a:pPr>
              <a:defRPr/>
            </a:pPr>
            <a:endParaRPr lang="en-US"/>
          </a:p>
        </p:txBody>
      </p:sp>
      <p:sp>
        <p:nvSpPr>
          <p:cNvPr id="16" name="Rounded Rectangle 15"/>
          <p:cNvSpPr/>
          <p:nvPr/>
        </p:nvSpPr>
        <p:spPr bwMode="auto">
          <a:xfrm>
            <a:off x="914400" y="2366169"/>
            <a:ext cx="4568825" cy="766762"/>
          </a:xfrm>
          <a:prstGeom prst="roundRect">
            <a:avLst/>
          </a:prstGeom>
          <a:solidFill>
            <a:schemeClr val="tx1">
              <a:lumMod val="95000"/>
              <a:lumOff val="5000"/>
            </a:schemeClr>
          </a:solidFill>
          <a:ln w="38100" cap="flat" cmpd="sng" algn="ctr">
            <a:solidFill>
              <a:srgbClr val="00B050"/>
            </a:solidFill>
            <a:prstDash val="solid"/>
            <a:round/>
            <a:headEnd type="none" w="med" len="med"/>
            <a:tailEnd type="none" w="med" len="med"/>
          </a:ln>
          <a:effectLst/>
        </p:spPr>
        <p:txBody>
          <a:bodyPr wrap="none" anchor="ctr"/>
          <a:lstStyle/>
          <a:p>
            <a:pPr>
              <a:defRPr/>
            </a:pPr>
            <a:endParaRPr lang="en-US"/>
          </a:p>
        </p:txBody>
      </p:sp>
      <p:sp>
        <p:nvSpPr>
          <p:cNvPr id="17" name="Rounded Rectangle 16"/>
          <p:cNvSpPr/>
          <p:nvPr/>
        </p:nvSpPr>
        <p:spPr bwMode="auto">
          <a:xfrm>
            <a:off x="5715000" y="6096000"/>
            <a:ext cx="2482850" cy="531813"/>
          </a:xfrm>
          <a:prstGeom prst="roundRect">
            <a:avLst/>
          </a:prstGeom>
          <a:solidFill>
            <a:schemeClr val="tx1">
              <a:lumMod val="95000"/>
              <a:lumOff val="5000"/>
            </a:schemeClr>
          </a:solidFill>
          <a:ln w="38100" cap="flat" cmpd="sng" algn="ctr">
            <a:solidFill>
              <a:srgbClr val="00CCFF"/>
            </a:solidFill>
            <a:prstDash val="solid"/>
            <a:round/>
            <a:headEnd type="none" w="med" len="med"/>
            <a:tailEnd type="none" w="med" len="med"/>
          </a:ln>
          <a:effectLst/>
        </p:spPr>
        <p:txBody>
          <a:bodyPr wrap="none" anchor="ctr"/>
          <a:lstStyle/>
          <a:p>
            <a:pPr>
              <a:defRPr/>
            </a:pPr>
            <a:endParaRPr lang="en-US"/>
          </a:p>
        </p:txBody>
      </p:sp>
      <p:sp>
        <p:nvSpPr>
          <p:cNvPr id="18" name="Rounded Rectangle 17"/>
          <p:cNvSpPr/>
          <p:nvPr/>
        </p:nvSpPr>
        <p:spPr bwMode="auto">
          <a:xfrm>
            <a:off x="914400" y="3740150"/>
            <a:ext cx="3487738" cy="768350"/>
          </a:xfrm>
          <a:prstGeom prst="roundRect">
            <a:avLst/>
          </a:prstGeom>
          <a:solidFill>
            <a:schemeClr val="tx1">
              <a:lumMod val="95000"/>
              <a:lumOff val="5000"/>
            </a:schemeClr>
          </a:solidFill>
          <a:ln w="38100" cap="flat" cmpd="sng" algn="ctr">
            <a:solidFill>
              <a:schemeClr val="bg1">
                <a:lumMod val="65000"/>
              </a:schemeClr>
            </a:solidFill>
            <a:prstDash val="solid"/>
            <a:round/>
            <a:headEnd type="none" w="med" len="med"/>
            <a:tailEnd type="none" w="med" len="med"/>
          </a:ln>
          <a:effectLst/>
        </p:spPr>
        <p:txBody>
          <a:bodyPr wrap="none" anchor="ctr"/>
          <a:lstStyle/>
          <a:p>
            <a:pPr>
              <a:defRPr/>
            </a:pPr>
            <a:endParaRPr lang="en-US"/>
          </a:p>
        </p:txBody>
      </p:sp>
      <p:sp>
        <p:nvSpPr>
          <p:cNvPr id="19" name="Rounded Rectangle 18"/>
          <p:cNvSpPr/>
          <p:nvPr/>
        </p:nvSpPr>
        <p:spPr bwMode="auto">
          <a:xfrm>
            <a:off x="304800" y="3132930"/>
            <a:ext cx="3048000" cy="555513"/>
          </a:xfrm>
          <a:prstGeom prst="roundRect">
            <a:avLst/>
          </a:prstGeom>
          <a:solidFill>
            <a:schemeClr val="tx1">
              <a:lumMod val="95000"/>
              <a:lumOff val="5000"/>
            </a:schemeClr>
          </a:solidFill>
          <a:ln w="38100" cap="flat" cmpd="sng" algn="ctr">
            <a:solidFill>
              <a:srgbClr val="FFC000"/>
            </a:solidFill>
            <a:prstDash val="solid"/>
            <a:round/>
            <a:headEnd type="none" w="med" len="med"/>
            <a:tailEnd type="none" w="med" len="med"/>
          </a:ln>
          <a:effectLst/>
        </p:spPr>
        <p:txBody>
          <a:bodyPr wrap="none" anchor="ctr"/>
          <a:lstStyle/>
          <a:p>
            <a:pPr>
              <a:defRPr/>
            </a:pPr>
            <a:endParaRPr lang="en-US"/>
          </a:p>
        </p:txBody>
      </p:sp>
      <p:sp>
        <p:nvSpPr>
          <p:cNvPr id="2" name="Rectangle 1"/>
          <p:cNvSpPr/>
          <p:nvPr/>
        </p:nvSpPr>
        <p:spPr>
          <a:xfrm>
            <a:off x="283029" y="36225"/>
            <a:ext cx="2509020" cy="584775"/>
          </a:xfrm>
          <a:prstGeom prst="rect">
            <a:avLst/>
          </a:prstGeom>
          <a:noFill/>
        </p:spPr>
        <p:txBody>
          <a:bodyPr wrap="none" lIns="91440" tIns="45720" rIns="91440" bIns="45720">
            <a:spAutoFi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Point Each</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 name="Picture 2" descr="http://4.bp.blogspot.com/-sfM7BiUm1s0/Tt0Oo8dSeZI/AAAAAAAAAcg/c1XiHtkv_Ng/s1600/dvr-16ch.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63675" y="152400"/>
            <a:ext cx="646680" cy="64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268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Title 1"/>
          <p:cNvSpPr>
            <a:spLocks noGrp="1"/>
          </p:cNvSpPr>
          <p:nvPr>
            <p:ph type="title"/>
          </p:nvPr>
        </p:nvSpPr>
        <p:spPr/>
        <p:txBody>
          <a:bodyPr/>
          <a:lstStyle/>
          <a:p>
            <a:endParaRPr lang="en-US" smtClean="0"/>
          </a:p>
        </p:txBody>
      </p:sp>
      <p:sp>
        <p:nvSpPr>
          <p:cNvPr id="951299" name="Content Placeholder 2"/>
          <p:cNvSpPr>
            <a:spLocks noGrp="1"/>
          </p:cNvSpPr>
          <p:nvPr>
            <p:ph idx="1"/>
          </p:nvPr>
        </p:nvSpPr>
        <p:spPr/>
        <p:txBody>
          <a:bodyPr/>
          <a:lstStyle/>
          <a:p>
            <a:endParaRPr lang="en-US" smtClean="0"/>
          </a:p>
        </p:txBody>
      </p:sp>
      <p:pic>
        <p:nvPicPr>
          <p:cNvPr id="951300" name="Picture 2" descr="http://www.weirdwarp.com/wp-content/uploads/2010/03/earth-atmosphe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1" name="Rectangl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8" y="328613"/>
            <a:ext cx="7974012"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2" name="Rectangl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75" y="1292225"/>
            <a:ext cx="773588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3" name="Rectangle 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238" y="2011363"/>
            <a:ext cx="6016626"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4" name="Rectangle 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0" y="2932113"/>
            <a:ext cx="89487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5" name="Rectangle 10"/>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0625" y="1408113"/>
            <a:ext cx="16398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616990" y="4580930"/>
            <a:ext cx="7960834" cy="2123658"/>
          </a:xfrm>
          <a:prstGeom prst="rect">
            <a:avLst/>
          </a:prstGeom>
          <a:noFill/>
        </p:spPr>
        <p:txBody>
          <a:bodyPr wrap="none">
            <a:spAutoFit/>
          </a:bodyPr>
          <a:lstStyle/>
          <a:p>
            <a:pPr algn="ctr">
              <a:defRPr/>
            </a:pP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And understanding it </a:t>
            </a:r>
          </a:p>
          <a:p>
            <a:pPr algn="ctr">
              <a:defRPr/>
            </a:pP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holds the key to the past,</a:t>
            </a:r>
          </a:p>
          <a:p>
            <a:pPr algn="ctr">
              <a:defRPr/>
            </a:pP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present, and future</a:t>
            </a:r>
          </a:p>
        </p:txBody>
      </p:sp>
      <p:pic>
        <p:nvPicPr>
          <p:cNvPr id="951307" name="Rectangle 1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713" y="3449638"/>
            <a:ext cx="812006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bwMode="auto">
          <a:xfrm>
            <a:off x="5794375" y="1637506"/>
            <a:ext cx="1724479" cy="766762"/>
          </a:xfrm>
          <a:prstGeom prst="roundRect">
            <a:avLst/>
          </a:prstGeom>
          <a:solidFill>
            <a:schemeClr val="tx1">
              <a:lumMod val="95000"/>
              <a:lumOff val="5000"/>
            </a:schemeClr>
          </a:solidFill>
          <a:ln w="38100" cap="flat" cmpd="sng" algn="ctr">
            <a:solidFill>
              <a:srgbClr val="FFFF00"/>
            </a:solidFill>
            <a:prstDash val="solid"/>
            <a:round/>
            <a:headEnd type="none" w="med" len="med"/>
            <a:tailEnd type="none" w="med" len="med"/>
          </a:ln>
          <a:effectLst>
            <a:glow rad="304800">
              <a:srgbClr val="FFFF00"/>
            </a:glow>
          </a:effectLst>
        </p:spPr>
        <p:txBody>
          <a:bodyPr wrap="none" anchor="ctr"/>
          <a:lstStyle/>
          <a:p>
            <a:pPr>
              <a:defRPr/>
            </a:pPr>
            <a:endParaRPr lang="en-US"/>
          </a:p>
        </p:txBody>
      </p:sp>
      <p:sp>
        <p:nvSpPr>
          <p:cNvPr id="16" name="Rounded Rectangle 15"/>
          <p:cNvSpPr/>
          <p:nvPr/>
        </p:nvSpPr>
        <p:spPr bwMode="auto">
          <a:xfrm>
            <a:off x="914400" y="2366169"/>
            <a:ext cx="4568825" cy="766762"/>
          </a:xfrm>
          <a:prstGeom prst="roundRect">
            <a:avLst/>
          </a:prstGeom>
          <a:solidFill>
            <a:schemeClr val="tx1">
              <a:lumMod val="95000"/>
              <a:lumOff val="5000"/>
            </a:schemeClr>
          </a:solidFill>
          <a:ln w="38100" cap="flat" cmpd="sng" algn="ctr">
            <a:solidFill>
              <a:srgbClr val="00B050"/>
            </a:solidFill>
            <a:prstDash val="solid"/>
            <a:round/>
            <a:headEnd type="none" w="med" len="med"/>
            <a:tailEnd type="none" w="med" len="med"/>
          </a:ln>
          <a:effectLst/>
        </p:spPr>
        <p:txBody>
          <a:bodyPr wrap="none" anchor="ctr"/>
          <a:lstStyle/>
          <a:p>
            <a:pPr>
              <a:defRPr/>
            </a:pPr>
            <a:endParaRPr lang="en-US"/>
          </a:p>
        </p:txBody>
      </p:sp>
      <p:sp>
        <p:nvSpPr>
          <p:cNvPr id="17" name="Rounded Rectangle 16"/>
          <p:cNvSpPr/>
          <p:nvPr/>
        </p:nvSpPr>
        <p:spPr bwMode="auto">
          <a:xfrm>
            <a:off x="5715000" y="6096000"/>
            <a:ext cx="2482850" cy="531813"/>
          </a:xfrm>
          <a:prstGeom prst="roundRect">
            <a:avLst/>
          </a:prstGeom>
          <a:solidFill>
            <a:schemeClr val="tx1">
              <a:lumMod val="95000"/>
              <a:lumOff val="5000"/>
            </a:schemeClr>
          </a:solidFill>
          <a:ln w="38100" cap="flat" cmpd="sng" algn="ctr">
            <a:solidFill>
              <a:srgbClr val="00CCFF"/>
            </a:solidFill>
            <a:prstDash val="solid"/>
            <a:round/>
            <a:headEnd type="none" w="med" len="med"/>
            <a:tailEnd type="none" w="med" len="med"/>
          </a:ln>
          <a:effectLst/>
        </p:spPr>
        <p:txBody>
          <a:bodyPr wrap="none" anchor="ctr"/>
          <a:lstStyle/>
          <a:p>
            <a:pPr>
              <a:defRPr/>
            </a:pPr>
            <a:endParaRPr lang="en-US"/>
          </a:p>
        </p:txBody>
      </p:sp>
      <p:sp>
        <p:nvSpPr>
          <p:cNvPr id="18" name="Rounded Rectangle 17"/>
          <p:cNvSpPr/>
          <p:nvPr/>
        </p:nvSpPr>
        <p:spPr bwMode="auto">
          <a:xfrm>
            <a:off x="914400" y="3740150"/>
            <a:ext cx="3487738" cy="768350"/>
          </a:xfrm>
          <a:prstGeom prst="roundRect">
            <a:avLst/>
          </a:prstGeom>
          <a:solidFill>
            <a:schemeClr val="tx1">
              <a:lumMod val="95000"/>
              <a:lumOff val="5000"/>
            </a:schemeClr>
          </a:solidFill>
          <a:ln w="38100" cap="flat" cmpd="sng" algn="ctr">
            <a:solidFill>
              <a:schemeClr val="bg1">
                <a:lumMod val="65000"/>
              </a:schemeClr>
            </a:solidFill>
            <a:prstDash val="solid"/>
            <a:round/>
            <a:headEnd type="none" w="med" len="med"/>
            <a:tailEnd type="none" w="med" len="med"/>
          </a:ln>
          <a:effectLst/>
        </p:spPr>
        <p:txBody>
          <a:bodyPr wrap="none" anchor="ctr"/>
          <a:lstStyle/>
          <a:p>
            <a:pPr>
              <a:defRPr/>
            </a:pPr>
            <a:endParaRPr lang="en-US"/>
          </a:p>
        </p:txBody>
      </p:sp>
      <p:sp>
        <p:nvSpPr>
          <p:cNvPr id="19" name="Rounded Rectangle 18"/>
          <p:cNvSpPr/>
          <p:nvPr/>
        </p:nvSpPr>
        <p:spPr bwMode="auto">
          <a:xfrm>
            <a:off x="304800" y="3132930"/>
            <a:ext cx="3048000" cy="555513"/>
          </a:xfrm>
          <a:prstGeom prst="roundRect">
            <a:avLst/>
          </a:prstGeom>
          <a:solidFill>
            <a:schemeClr val="tx1">
              <a:lumMod val="95000"/>
              <a:lumOff val="5000"/>
            </a:schemeClr>
          </a:solidFill>
          <a:ln w="38100" cap="flat" cmpd="sng" algn="ctr">
            <a:solidFill>
              <a:srgbClr val="FFC000"/>
            </a:solidFill>
            <a:prstDash val="solid"/>
            <a:round/>
            <a:headEnd type="none" w="med" len="med"/>
            <a:tailEnd type="none" w="med" len="med"/>
          </a:ln>
          <a:effectLst/>
        </p:spPr>
        <p:txBody>
          <a:bodyPr wrap="none" anchor="ctr"/>
          <a:lstStyle/>
          <a:p>
            <a:pPr>
              <a:defRPr/>
            </a:pPr>
            <a:endParaRPr lang="en-US"/>
          </a:p>
        </p:txBody>
      </p:sp>
      <p:sp>
        <p:nvSpPr>
          <p:cNvPr id="2" name="Rectangle 1"/>
          <p:cNvSpPr/>
          <p:nvPr/>
        </p:nvSpPr>
        <p:spPr>
          <a:xfrm>
            <a:off x="283029" y="36225"/>
            <a:ext cx="2509020" cy="584775"/>
          </a:xfrm>
          <a:prstGeom prst="rect">
            <a:avLst/>
          </a:prstGeom>
          <a:noFill/>
        </p:spPr>
        <p:txBody>
          <a:bodyPr wrap="none" lIns="91440" tIns="45720" rIns="91440" bIns="45720">
            <a:spAutoFi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Point Each</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http://4.bp.blogspot.com/-sfM7BiUm1s0/Tt0Oo8dSeZI/AAAAAAAAAcg/c1XiHtkv_Ng/s1600/dvr-16ch.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63675" y="152400"/>
            <a:ext cx="646680" cy="64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268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Title 1"/>
          <p:cNvSpPr>
            <a:spLocks noGrp="1"/>
          </p:cNvSpPr>
          <p:nvPr>
            <p:ph type="title"/>
          </p:nvPr>
        </p:nvSpPr>
        <p:spPr/>
        <p:txBody>
          <a:bodyPr/>
          <a:lstStyle/>
          <a:p>
            <a:endParaRPr lang="en-US" smtClean="0"/>
          </a:p>
        </p:txBody>
      </p:sp>
      <p:sp>
        <p:nvSpPr>
          <p:cNvPr id="951299" name="Content Placeholder 2"/>
          <p:cNvSpPr>
            <a:spLocks noGrp="1"/>
          </p:cNvSpPr>
          <p:nvPr>
            <p:ph idx="1"/>
          </p:nvPr>
        </p:nvSpPr>
        <p:spPr/>
        <p:txBody>
          <a:bodyPr/>
          <a:lstStyle/>
          <a:p>
            <a:endParaRPr lang="en-US" smtClean="0"/>
          </a:p>
        </p:txBody>
      </p:sp>
      <p:pic>
        <p:nvPicPr>
          <p:cNvPr id="951300" name="Picture 2" descr="http://www.weirdwarp.com/wp-content/uploads/2010/03/earth-atmosphe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1" name="Rectangl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8" y="328613"/>
            <a:ext cx="7974012"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2" name="Rectangl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75" y="1292225"/>
            <a:ext cx="773588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3" name="Rectangle 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238" y="2011363"/>
            <a:ext cx="6016626"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4" name="Rectangle 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0" y="2932113"/>
            <a:ext cx="89487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5" name="Rectangle 10"/>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0625" y="1408113"/>
            <a:ext cx="16398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616990" y="4580930"/>
            <a:ext cx="7960834" cy="2123658"/>
          </a:xfrm>
          <a:prstGeom prst="rect">
            <a:avLst/>
          </a:prstGeom>
          <a:noFill/>
        </p:spPr>
        <p:txBody>
          <a:bodyPr wrap="none">
            <a:spAutoFit/>
          </a:bodyPr>
          <a:lstStyle/>
          <a:p>
            <a:pPr algn="ctr">
              <a:defRPr/>
            </a:pP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And understanding it </a:t>
            </a:r>
          </a:p>
          <a:p>
            <a:pPr algn="ctr">
              <a:defRPr/>
            </a:pP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holds the key to the past,</a:t>
            </a:r>
          </a:p>
          <a:p>
            <a:pPr algn="ctr">
              <a:defRPr/>
            </a:pP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present, and future</a:t>
            </a:r>
          </a:p>
        </p:txBody>
      </p:sp>
      <p:pic>
        <p:nvPicPr>
          <p:cNvPr id="951307" name="Rectangle 1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713" y="3449638"/>
            <a:ext cx="812006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bwMode="auto">
          <a:xfrm>
            <a:off x="914400" y="2366169"/>
            <a:ext cx="4568825" cy="766762"/>
          </a:xfrm>
          <a:prstGeom prst="roundRect">
            <a:avLst/>
          </a:prstGeom>
          <a:solidFill>
            <a:schemeClr val="tx1">
              <a:lumMod val="95000"/>
              <a:lumOff val="5000"/>
            </a:schemeClr>
          </a:solidFill>
          <a:ln w="38100" cap="flat" cmpd="sng" algn="ctr">
            <a:solidFill>
              <a:srgbClr val="00B050"/>
            </a:solidFill>
            <a:prstDash val="solid"/>
            <a:round/>
            <a:headEnd type="none" w="med" len="med"/>
            <a:tailEnd type="none" w="med" len="med"/>
          </a:ln>
          <a:effectLst/>
        </p:spPr>
        <p:txBody>
          <a:bodyPr wrap="none" anchor="ctr"/>
          <a:lstStyle/>
          <a:p>
            <a:pPr>
              <a:defRPr/>
            </a:pPr>
            <a:endParaRPr lang="en-US"/>
          </a:p>
        </p:txBody>
      </p:sp>
      <p:sp>
        <p:nvSpPr>
          <p:cNvPr id="17" name="Rounded Rectangle 16"/>
          <p:cNvSpPr/>
          <p:nvPr/>
        </p:nvSpPr>
        <p:spPr bwMode="auto">
          <a:xfrm>
            <a:off x="5715000" y="6096000"/>
            <a:ext cx="2482850" cy="531813"/>
          </a:xfrm>
          <a:prstGeom prst="roundRect">
            <a:avLst/>
          </a:prstGeom>
          <a:solidFill>
            <a:schemeClr val="tx1">
              <a:lumMod val="95000"/>
              <a:lumOff val="5000"/>
            </a:schemeClr>
          </a:solidFill>
          <a:ln w="38100" cap="flat" cmpd="sng" algn="ctr">
            <a:solidFill>
              <a:srgbClr val="00CCFF"/>
            </a:solidFill>
            <a:prstDash val="solid"/>
            <a:round/>
            <a:headEnd type="none" w="med" len="med"/>
            <a:tailEnd type="none" w="med" len="med"/>
          </a:ln>
          <a:effectLst/>
        </p:spPr>
        <p:txBody>
          <a:bodyPr wrap="none" anchor="ctr"/>
          <a:lstStyle/>
          <a:p>
            <a:pPr>
              <a:defRPr/>
            </a:pPr>
            <a:endParaRPr lang="en-US"/>
          </a:p>
        </p:txBody>
      </p:sp>
      <p:sp>
        <p:nvSpPr>
          <p:cNvPr id="18" name="Rounded Rectangle 17"/>
          <p:cNvSpPr/>
          <p:nvPr/>
        </p:nvSpPr>
        <p:spPr bwMode="auto">
          <a:xfrm>
            <a:off x="914400" y="3740150"/>
            <a:ext cx="3487738" cy="768350"/>
          </a:xfrm>
          <a:prstGeom prst="roundRect">
            <a:avLst/>
          </a:prstGeom>
          <a:solidFill>
            <a:schemeClr val="tx1">
              <a:lumMod val="95000"/>
              <a:lumOff val="5000"/>
            </a:schemeClr>
          </a:solidFill>
          <a:ln w="38100" cap="flat" cmpd="sng" algn="ctr">
            <a:solidFill>
              <a:schemeClr val="bg1">
                <a:lumMod val="65000"/>
              </a:schemeClr>
            </a:solidFill>
            <a:prstDash val="solid"/>
            <a:round/>
            <a:headEnd type="none" w="med" len="med"/>
            <a:tailEnd type="none" w="med" len="med"/>
          </a:ln>
          <a:effectLst/>
        </p:spPr>
        <p:txBody>
          <a:bodyPr wrap="none" anchor="ctr"/>
          <a:lstStyle/>
          <a:p>
            <a:pPr>
              <a:defRPr/>
            </a:pPr>
            <a:endParaRPr lang="en-US"/>
          </a:p>
        </p:txBody>
      </p:sp>
      <p:sp>
        <p:nvSpPr>
          <p:cNvPr id="19" name="Rounded Rectangle 18"/>
          <p:cNvSpPr/>
          <p:nvPr/>
        </p:nvSpPr>
        <p:spPr bwMode="auto">
          <a:xfrm>
            <a:off x="304800" y="3132930"/>
            <a:ext cx="3048000" cy="555513"/>
          </a:xfrm>
          <a:prstGeom prst="roundRect">
            <a:avLst/>
          </a:prstGeom>
          <a:solidFill>
            <a:schemeClr val="tx1">
              <a:lumMod val="95000"/>
              <a:lumOff val="5000"/>
            </a:schemeClr>
          </a:solidFill>
          <a:ln w="38100" cap="flat" cmpd="sng" algn="ctr">
            <a:solidFill>
              <a:srgbClr val="FFC000"/>
            </a:solidFill>
            <a:prstDash val="solid"/>
            <a:round/>
            <a:headEnd type="none" w="med" len="med"/>
            <a:tailEnd type="none" w="med" len="med"/>
          </a:ln>
          <a:effectLst/>
        </p:spPr>
        <p:txBody>
          <a:bodyPr wrap="none" anchor="ctr"/>
          <a:lstStyle/>
          <a:p>
            <a:pPr>
              <a:defRPr/>
            </a:pPr>
            <a:endParaRPr lang="en-US"/>
          </a:p>
        </p:txBody>
      </p:sp>
      <p:sp>
        <p:nvSpPr>
          <p:cNvPr id="2" name="Rectangle 1"/>
          <p:cNvSpPr/>
          <p:nvPr/>
        </p:nvSpPr>
        <p:spPr>
          <a:xfrm>
            <a:off x="283029" y="36225"/>
            <a:ext cx="2509020" cy="584775"/>
          </a:xfrm>
          <a:prstGeom prst="rect">
            <a:avLst/>
          </a:prstGeom>
          <a:noFill/>
        </p:spPr>
        <p:txBody>
          <a:bodyPr wrap="none" lIns="91440" tIns="45720" rIns="91440" bIns="45720">
            <a:spAutoFi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Point Each</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http://4.bp.blogspot.com/-sfM7BiUm1s0/Tt0Oo8dSeZI/AAAAAAAAAcg/c1XiHtkv_Ng/s1600/dvr-16ch.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63675" y="152400"/>
            <a:ext cx="646680" cy="64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07812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Title 1"/>
          <p:cNvSpPr>
            <a:spLocks noGrp="1"/>
          </p:cNvSpPr>
          <p:nvPr>
            <p:ph type="title"/>
          </p:nvPr>
        </p:nvSpPr>
        <p:spPr/>
        <p:txBody>
          <a:bodyPr/>
          <a:lstStyle/>
          <a:p>
            <a:endParaRPr lang="en-US" smtClean="0"/>
          </a:p>
        </p:txBody>
      </p:sp>
      <p:sp>
        <p:nvSpPr>
          <p:cNvPr id="951299" name="Content Placeholder 2"/>
          <p:cNvSpPr>
            <a:spLocks noGrp="1"/>
          </p:cNvSpPr>
          <p:nvPr>
            <p:ph idx="1"/>
          </p:nvPr>
        </p:nvSpPr>
        <p:spPr/>
        <p:txBody>
          <a:bodyPr/>
          <a:lstStyle/>
          <a:p>
            <a:endParaRPr lang="en-US" smtClean="0"/>
          </a:p>
        </p:txBody>
      </p:sp>
      <p:pic>
        <p:nvPicPr>
          <p:cNvPr id="951300" name="Picture 2" descr="http://www.weirdwarp.com/wp-content/uploads/2010/03/earth-atmosphe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1" name="Rectangl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8" y="328613"/>
            <a:ext cx="7974012"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2" name="Rectangl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75" y="1292225"/>
            <a:ext cx="773588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3" name="Rectangle 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238" y="2011363"/>
            <a:ext cx="6016626"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4" name="Rectangle 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0" y="2932113"/>
            <a:ext cx="89487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5" name="Rectangle 10"/>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0625" y="1408113"/>
            <a:ext cx="16398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616990" y="4580930"/>
            <a:ext cx="7960834" cy="2123658"/>
          </a:xfrm>
          <a:prstGeom prst="rect">
            <a:avLst/>
          </a:prstGeom>
          <a:noFill/>
        </p:spPr>
        <p:txBody>
          <a:bodyPr wrap="none">
            <a:spAutoFit/>
          </a:bodyPr>
          <a:lstStyle/>
          <a:p>
            <a:pPr algn="ctr">
              <a:defRPr/>
            </a:pP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And understanding it </a:t>
            </a:r>
          </a:p>
          <a:p>
            <a:pPr algn="ctr">
              <a:defRPr/>
            </a:pP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holds the key to the past,</a:t>
            </a:r>
          </a:p>
          <a:p>
            <a:pPr algn="ctr">
              <a:defRPr/>
            </a:pP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present, and future</a:t>
            </a:r>
          </a:p>
        </p:txBody>
      </p:sp>
      <p:pic>
        <p:nvPicPr>
          <p:cNvPr id="951307" name="Rectangle 1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713" y="3449638"/>
            <a:ext cx="812006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bwMode="auto">
          <a:xfrm>
            <a:off x="914400" y="2366169"/>
            <a:ext cx="4568825" cy="766762"/>
          </a:xfrm>
          <a:prstGeom prst="roundRect">
            <a:avLst/>
          </a:prstGeom>
          <a:solidFill>
            <a:schemeClr val="tx1">
              <a:lumMod val="95000"/>
              <a:lumOff val="5000"/>
            </a:schemeClr>
          </a:solidFill>
          <a:ln w="38100" cap="flat" cmpd="sng" algn="ctr">
            <a:solidFill>
              <a:srgbClr val="00B050"/>
            </a:solidFill>
            <a:prstDash val="solid"/>
            <a:round/>
            <a:headEnd type="none" w="med" len="med"/>
            <a:tailEnd type="none" w="med" len="med"/>
          </a:ln>
          <a:effectLst>
            <a:glow rad="457200">
              <a:srgbClr val="00B050">
                <a:alpha val="84000"/>
              </a:srgbClr>
            </a:glow>
          </a:effectLst>
        </p:spPr>
        <p:txBody>
          <a:bodyPr wrap="none" anchor="ctr"/>
          <a:lstStyle/>
          <a:p>
            <a:pPr>
              <a:defRPr/>
            </a:pPr>
            <a:endParaRPr lang="en-US"/>
          </a:p>
        </p:txBody>
      </p:sp>
      <p:sp>
        <p:nvSpPr>
          <p:cNvPr id="17" name="Rounded Rectangle 16"/>
          <p:cNvSpPr/>
          <p:nvPr/>
        </p:nvSpPr>
        <p:spPr bwMode="auto">
          <a:xfrm>
            <a:off x="5715000" y="6096000"/>
            <a:ext cx="2482850" cy="531813"/>
          </a:xfrm>
          <a:prstGeom prst="roundRect">
            <a:avLst/>
          </a:prstGeom>
          <a:solidFill>
            <a:schemeClr val="tx1">
              <a:lumMod val="95000"/>
              <a:lumOff val="5000"/>
            </a:schemeClr>
          </a:solidFill>
          <a:ln w="38100" cap="flat" cmpd="sng" algn="ctr">
            <a:solidFill>
              <a:srgbClr val="00CCFF"/>
            </a:solidFill>
            <a:prstDash val="solid"/>
            <a:round/>
            <a:headEnd type="none" w="med" len="med"/>
            <a:tailEnd type="none" w="med" len="med"/>
          </a:ln>
          <a:effectLst/>
        </p:spPr>
        <p:txBody>
          <a:bodyPr wrap="none" anchor="ctr"/>
          <a:lstStyle/>
          <a:p>
            <a:pPr>
              <a:defRPr/>
            </a:pPr>
            <a:endParaRPr lang="en-US"/>
          </a:p>
        </p:txBody>
      </p:sp>
      <p:sp>
        <p:nvSpPr>
          <p:cNvPr id="18" name="Rounded Rectangle 17"/>
          <p:cNvSpPr/>
          <p:nvPr/>
        </p:nvSpPr>
        <p:spPr bwMode="auto">
          <a:xfrm>
            <a:off x="914400" y="3740150"/>
            <a:ext cx="3487738" cy="768350"/>
          </a:xfrm>
          <a:prstGeom prst="roundRect">
            <a:avLst/>
          </a:prstGeom>
          <a:solidFill>
            <a:schemeClr val="tx1">
              <a:lumMod val="95000"/>
              <a:lumOff val="5000"/>
            </a:schemeClr>
          </a:solidFill>
          <a:ln w="38100" cap="flat" cmpd="sng" algn="ctr">
            <a:solidFill>
              <a:schemeClr val="bg1">
                <a:lumMod val="65000"/>
              </a:schemeClr>
            </a:solidFill>
            <a:prstDash val="solid"/>
            <a:round/>
            <a:headEnd type="none" w="med" len="med"/>
            <a:tailEnd type="none" w="med" len="med"/>
          </a:ln>
          <a:effectLst/>
        </p:spPr>
        <p:txBody>
          <a:bodyPr wrap="none" anchor="ctr"/>
          <a:lstStyle/>
          <a:p>
            <a:pPr>
              <a:defRPr/>
            </a:pPr>
            <a:endParaRPr lang="en-US"/>
          </a:p>
        </p:txBody>
      </p:sp>
      <p:sp>
        <p:nvSpPr>
          <p:cNvPr id="19" name="Rounded Rectangle 18"/>
          <p:cNvSpPr/>
          <p:nvPr/>
        </p:nvSpPr>
        <p:spPr bwMode="auto">
          <a:xfrm>
            <a:off x="304800" y="3132930"/>
            <a:ext cx="3048000" cy="555513"/>
          </a:xfrm>
          <a:prstGeom prst="roundRect">
            <a:avLst/>
          </a:prstGeom>
          <a:solidFill>
            <a:schemeClr val="tx1">
              <a:lumMod val="95000"/>
              <a:lumOff val="5000"/>
            </a:schemeClr>
          </a:solidFill>
          <a:ln w="38100" cap="flat" cmpd="sng" algn="ctr">
            <a:solidFill>
              <a:srgbClr val="FFC000"/>
            </a:solidFill>
            <a:prstDash val="solid"/>
            <a:round/>
            <a:headEnd type="none" w="med" len="med"/>
            <a:tailEnd type="none" w="med" len="med"/>
          </a:ln>
          <a:effectLst/>
        </p:spPr>
        <p:txBody>
          <a:bodyPr wrap="none" anchor="ctr"/>
          <a:lstStyle/>
          <a:p>
            <a:pPr>
              <a:defRPr/>
            </a:pPr>
            <a:endParaRPr lang="en-US"/>
          </a:p>
        </p:txBody>
      </p:sp>
      <p:sp>
        <p:nvSpPr>
          <p:cNvPr id="2" name="Rectangle 1"/>
          <p:cNvSpPr/>
          <p:nvPr/>
        </p:nvSpPr>
        <p:spPr>
          <a:xfrm>
            <a:off x="283029" y="36225"/>
            <a:ext cx="2509020" cy="584775"/>
          </a:xfrm>
          <a:prstGeom prst="rect">
            <a:avLst/>
          </a:prstGeom>
          <a:noFill/>
        </p:spPr>
        <p:txBody>
          <a:bodyPr wrap="none" lIns="91440" tIns="45720" rIns="91440" bIns="45720">
            <a:spAutoFi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Point Each</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http://4.bp.blogspot.com/-sfM7BiUm1s0/Tt0Oo8dSeZI/AAAAAAAAAcg/c1XiHtkv_Ng/s1600/dvr-16ch.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63675" y="152400"/>
            <a:ext cx="646680" cy="64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077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457200" y="304800"/>
            <a:ext cx="8001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Water exists in what three states of matter </a:t>
            </a:r>
            <a:r>
              <a:rPr lang="en-US" sz="3600" dirty="0" smtClean="0">
                <a:solidFill>
                  <a:schemeClr val="bg1"/>
                </a:solidFill>
                <a:latin typeface="Times New Roman" pitchFamily="18" charset="0"/>
              </a:rPr>
              <a:t>on earth</a:t>
            </a:r>
            <a:r>
              <a:rPr lang="en-US" sz="3600" dirty="0">
                <a:solidFill>
                  <a:schemeClr val="bg1"/>
                </a:solidFill>
                <a:latin typeface="Times New Roman" pitchFamily="18" charset="0"/>
              </a:rPr>
              <a:t>? </a:t>
            </a:r>
          </a:p>
        </p:txBody>
      </p:sp>
      <p:pic>
        <p:nvPicPr>
          <p:cNvPr id="48131" name="Picture 3" descr="http://www.soest.hawaii.edu/hmrg/Arctic/random/arctic_su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24000"/>
            <a:ext cx="86868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8135"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5" name="Rectangle 4"/>
          <p:cNvSpPr/>
          <p:nvPr/>
        </p:nvSpPr>
        <p:spPr>
          <a:xfrm>
            <a:off x="8023625" y="1671935"/>
            <a:ext cx="869149" cy="1569660"/>
          </a:xfrm>
          <a:prstGeom prst="rect">
            <a:avLst/>
          </a:prstGeom>
          <a:noFill/>
        </p:spPr>
        <p:txBody>
          <a:bodyPr wrap="none" lIns="91440" tIns="45720" rIns="91440" bIns="45720">
            <a:spAutoFit/>
          </a:bodyPr>
          <a:lstStyle/>
          <a:p>
            <a:pPr algn="ctr"/>
            <a:r>
              <a:rPr lang="en-US" sz="9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a:t>
            </a:r>
            <a:endParaRPr lang="en-US" sz="9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66442099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Title 1"/>
          <p:cNvSpPr>
            <a:spLocks noGrp="1"/>
          </p:cNvSpPr>
          <p:nvPr>
            <p:ph type="title"/>
          </p:nvPr>
        </p:nvSpPr>
        <p:spPr/>
        <p:txBody>
          <a:bodyPr/>
          <a:lstStyle/>
          <a:p>
            <a:endParaRPr lang="en-US" smtClean="0"/>
          </a:p>
        </p:txBody>
      </p:sp>
      <p:sp>
        <p:nvSpPr>
          <p:cNvPr id="951299" name="Content Placeholder 2"/>
          <p:cNvSpPr>
            <a:spLocks noGrp="1"/>
          </p:cNvSpPr>
          <p:nvPr>
            <p:ph idx="1"/>
          </p:nvPr>
        </p:nvSpPr>
        <p:spPr/>
        <p:txBody>
          <a:bodyPr/>
          <a:lstStyle/>
          <a:p>
            <a:endParaRPr lang="en-US" smtClean="0"/>
          </a:p>
        </p:txBody>
      </p:sp>
      <p:pic>
        <p:nvPicPr>
          <p:cNvPr id="951300" name="Picture 2" descr="http://www.weirdwarp.com/wp-content/uploads/2010/03/earth-atmosphe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1" name="Rectangl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8" y="328613"/>
            <a:ext cx="7974012"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2" name="Rectangl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75" y="1292225"/>
            <a:ext cx="773588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3" name="Rectangle 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238" y="2011363"/>
            <a:ext cx="6016626"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4" name="Rectangle 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0" y="2932113"/>
            <a:ext cx="89487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5" name="Rectangle 10"/>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0625" y="1408113"/>
            <a:ext cx="16398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616990" y="4580930"/>
            <a:ext cx="7960834" cy="2123658"/>
          </a:xfrm>
          <a:prstGeom prst="rect">
            <a:avLst/>
          </a:prstGeom>
          <a:noFill/>
        </p:spPr>
        <p:txBody>
          <a:bodyPr wrap="none">
            <a:spAutoFit/>
          </a:bodyPr>
          <a:lstStyle/>
          <a:p>
            <a:pPr algn="ctr">
              <a:defRPr/>
            </a:pP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And understanding it </a:t>
            </a:r>
          </a:p>
          <a:p>
            <a:pPr algn="ctr">
              <a:defRPr/>
            </a:pP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holds the key to the past,</a:t>
            </a:r>
          </a:p>
          <a:p>
            <a:pPr algn="ctr">
              <a:defRPr/>
            </a:pP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present, and future</a:t>
            </a:r>
          </a:p>
        </p:txBody>
      </p:sp>
      <p:pic>
        <p:nvPicPr>
          <p:cNvPr id="951307" name="Rectangle 1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713" y="3449638"/>
            <a:ext cx="812006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p:cNvSpPr/>
          <p:nvPr/>
        </p:nvSpPr>
        <p:spPr bwMode="auto">
          <a:xfrm>
            <a:off x="5715000" y="6096000"/>
            <a:ext cx="2482850" cy="531813"/>
          </a:xfrm>
          <a:prstGeom prst="roundRect">
            <a:avLst/>
          </a:prstGeom>
          <a:solidFill>
            <a:schemeClr val="tx1">
              <a:lumMod val="95000"/>
              <a:lumOff val="5000"/>
            </a:schemeClr>
          </a:solidFill>
          <a:ln w="38100" cap="flat" cmpd="sng" algn="ctr">
            <a:solidFill>
              <a:srgbClr val="00CCFF"/>
            </a:solidFill>
            <a:prstDash val="solid"/>
            <a:round/>
            <a:headEnd type="none" w="med" len="med"/>
            <a:tailEnd type="none" w="med" len="med"/>
          </a:ln>
          <a:effectLst/>
        </p:spPr>
        <p:txBody>
          <a:bodyPr wrap="none" anchor="ctr"/>
          <a:lstStyle/>
          <a:p>
            <a:pPr>
              <a:defRPr/>
            </a:pPr>
            <a:endParaRPr lang="en-US"/>
          </a:p>
        </p:txBody>
      </p:sp>
      <p:sp>
        <p:nvSpPr>
          <p:cNvPr id="18" name="Rounded Rectangle 17"/>
          <p:cNvSpPr/>
          <p:nvPr/>
        </p:nvSpPr>
        <p:spPr bwMode="auto">
          <a:xfrm>
            <a:off x="914400" y="3740150"/>
            <a:ext cx="3487738" cy="768350"/>
          </a:xfrm>
          <a:prstGeom prst="roundRect">
            <a:avLst/>
          </a:prstGeom>
          <a:solidFill>
            <a:schemeClr val="tx1">
              <a:lumMod val="95000"/>
              <a:lumOff val="5000"/>
            </a:schemeClr>
          </a:solidFill>
          <a:ln w="38100" cap="flat" cmpd="sng" algn="ctr">
            <a:solidFill>
              <a:schemeClr val="bg1">
                <a:lumMod val="65000"/>
              </a:schemeClr>
            </a:solidFill>
            <a:prstDash val="solid"/>
            <a:round/>
            <a:headEnd type="none" w="med" len="med"/>
            <a:tailEnd type="none" w="med" len="med"/>
          </a:ln>
          <a:effectLst/>
        </p:spPr>
        <p:txBody>
          <a:bodyPr wrap="none" anchor="ctr"/>
          <a:lstStyle/>
          <a:p>
            <a:pPr>
              <a:defRPr/>
            </a:pPr>
            <a:endParaRPr lang="en-US"/>
          </a:p>
        </p:txBody>
      </p:sp>
      <p:sp>
        <p:nvSpPr>
          <p:cNvPr id="19" name="Rounded Rectangle 18"/>
          <p:cNvSpPr/>
          <p:nvPr/>
        </p:nvSpPr>
        <p:spPr bwMode="auto">
          <a:xfrm>
            <a:off x="304800" y="3132930"/>
            <a:ext cx="3048000" cy="555513"/>
          </a:xfrm>
          <a:prstGeom prst="roundRect">
            <a:avLst/>
          </a:prstGeom>
          <a:solidFill>
            <a:schemeClr val="tx1">
              <a:lumMod val="95000"/>
              <a:lumOff val="5000"/>
            </a:schemeClr>
          </a:solidFill>
          <a:ln w="38100" cap="flat" cmpd="sng" algn="ctr">
            <a:solidFill>
              <a:srgbClr val="FFC000"/>
            </a:solidFill>
            <a:prstDash val="solid"/>
            <a:round/>
            <a:headEnd type="none" w="med" len="med"/>
            <a:tailEnd type="none" w="med" len="med"/>
          </a:ln>
          <a:effectLst/>
        </p:spPr>
        <p:txBody>
          <a:bodyPr wrap="none" anchor="ctr"/>
          <a:lstStyle/>
          <a:p>
            <a:pPr>
              <a:defRPr/>
            </a:pPr>
            <a:endParaRPr lang="en-US"/>
          </a:p>
        </p:txBody>
      </p:sp>
      <p:sp>
        <p:nvSpPr>
          <p:cNvPr id="2" name="Rectangle 1"/>
          <p:cNvSpPr/>
          <p:nvPr/>
        </p:nvSpPr>
        <p:spPr>
          <a:xfrm>
            <a:off x="283029" y="36225"/>
            <a:ext cx="2509020" cy="584775"/>
          </a:xfrm>
          <a:prstGeom prst="rect">
            <a:avLst/>
          </a:prstGeom>
          <a:noFill/>
        </p:spPr>
        <p:txBody>
          <a:bodyPr wrap="none" lIns="91440" tIns="45720" rIns="91440" bIns="45720">
            <a:spAutoFi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Point Each</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http://4.bp.blogspot.com/-sfM7BiUm1s0/Tt0Oo8dSeZI/AAAAAAAAAcg/c1XiHtkv_Ng/s1600/dvr-16ch.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63675" y="152400"/>
            <a:ext cx="646680" cy="64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01183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Title 1"/>
          <p:cNvSpPr>
            <a:spLocks noGrp="1"/>
          </p:cNvSpPr>
          <p:nvPr>
            <p:ph type="title"/>
          </p:nvPr>
        </p:nvSpPr>
        <p:spPr/>
        <p:txBody>
          <a:bodyPr/>
          <a:lstStyle/>
          <a:p>
            <a:endParaRPr lang="en-US" smtClean="0"/>
          </a:p>
        </p:txBody>
      </p:sp>
      <p:sp>
        <p:nvSpPr>
          <p:cNvPr id="951299" name="Content Placeholder 2"/>
          <p:cNvSpPr>
            <a:spLocks noGrp="1"/>
          </p:cNvSpPr>
          <p:nvPr>
            <p:ph idx="1"/>
          </p:nvPr>
        </p:nvSpPr>
        <p:spPr/>
        <p:txBody>
          <a:bodyPr/>
          <a:lstStyle/>
          <a:p>
            <a:endParaRPr lang="en-US" smtClean="0"/>
          </a:p>
        </p:txBody>
      </p:sp>
      <p:pic>
        <p:nvPicPr>
          <p:cNvPr id="951300" name="Picture 2" descr="http://www.weirdwarp.com/wp-content/uploads/2010/03/earth-atmosphe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1" name="Rectangl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8" y="328613"/>
            <a:ext cx="7974012"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2" name="Rectangl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75" y="1292225"/>
            <a:ext cx="773588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3" name="Rectangle 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238" y="2011363"/>
            <a:ext cx="6016626"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4" name="Rectangle 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0" y="2932113"/>
            <a:ext cx="89487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5" name="Rectangle 10"/>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0625" y="1408113"/>
            <a:ext cx="16398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616990" y="4580930"/>
            <a:ext cx="7960834" cy="2123658"/>
          </a:xfrm>
          <a:prstGeom prst="rect">
            <a:avLst/>
          </a:prstGeom>
          <a:noFill/>
        </p:spPr>
        <p:txBody>
          <a:bodyPr wrap="none">
            <a:spAutoFit/>
          </a:bodyPr>
          <a:lstStyle/>
          <a:p>
            <a:pPr algn="ctr">
              <a:defRPr/>
            </a:pP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And understanding it </a:t>
            </a:r>
          </a:p>
          <a:p>
            <a:pPr algn="ctr">
              <a:defRPr/>
            </a:pP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holds the key to the past,</a:t>
            </a:r>
          </a:p>
          <a:p>
            <a:pPr algn="ctr">
              <a:defRPr/>
            </a:pP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present, and future</a:t>
            </a:r>
          </a:p>
        </p:txBody>
      </p:sp>
      <p:pic>
        <p:nvPicPr>
          <p:cNvPr id="951307" name="Rectangle 1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713" y="3449638"/>
            <a:ext cx="812006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p:cNvSpPr/>
          <p:nvPr/>
        </p:nvSpPr>
        <p:spPr bwMode="auto">
          <a:xfrm>
            <a:off x="5715000" y="6096000"/>
            <a:ext cx="2482850" cy="531813"/>
          </a:xfrm>
          <a:prstGeom prst="roundRect">
            <a:avLst/>
          </a:prstGeom>
          <a:solidFill>
            <a:schemeClr val="tx1">
              <a:lumMod val="95000"/>
              <a:lumOff val="5000"/>
            </a:schemeClr>
          </a:solidFill>
          <a:ln w="38100" cap="flat" cmpd="sng" algn="ctr">
            <a:solidFill>
              <a:srgbClr val="00CCFF"/>
            </a:solidFill>
            <a:prstDash val="solid"/>
            <a:round/>
            <a:headEnd type="none" w="med" len="med"/>
            <a:tailEnd type="none" w="med" len="med"/>
          </a:ln>
          <a:effectLst/>
        </p:spPr>
        <p:txBody>
          <a:bodyPr wrap="none" anchor="ctr"/>
          <a:lstStyle/>
          <a:p>
            <a:pPr>
              <a:defRPr/>
            </a:pPr>
            <a:endParaRPr lang="en-US"/>
          </a:p>
        </p:txBody>
      </p:sp>
      <p:sp>
        <p:nvSpPr>
          <p:cNvPr id="18" name="Rounded Rectangle 17"/>
          <p:cNvSpPr/>
          <p:nvPr/>
        </p:nvSpPr>
        <p:spPr bwMode="auto">
          <a:xfrm>
            <a:off x="914400" y="3740150"/>
            <a:ext cx="3487738" cy="768350"/>
          </a:xfrm>
          <a:prstGeom prst="roundRect">
            <a:avLst/>
          </a:prstGeom>
          <a:solidFill>
            <a:schemeClr val="tx1">
              <a:lumMod val="95000"/>
              <a:lumOff val="5000"/>
            </a:schemeClr>
          </a:solidFill>
          <a:ln w="38100" cap="flat" cmpd="sng" algn="ctr">
            <a:solidFill>
              <a:schemeClr val="bg1">
                <a:lumMod val="65000"/>
              </a:schemeClr>
            </a:solidFill>
            <a:prstDash val="solid"/>
            <a:round/>
            <a:headEnd type="none" w="med" len="med"/>
            <a:tailEnd type="none" w="med" len="med"/>
          </a:ln>
          <a:effectLst/>
        </p:spPr>
        <p:txBody>
          <a:bodyPr wrap="none" anchor="ctr"/>
          <a:lstStyle/>
          <a:p>
            <a:pPr>
              <a:defRPr/>
            </a:pPr>
            <a:endParaRPr lang="en-US"/>
          </a:p>
        </p:txBody>
      </p:sp>
      <p:sp>
        <p:nvSpPr>
          <p:cNvPr id="19" name="Rounded Rectangle 18"/>
          <p:cNvSpPr/>
          <p:nvPr/>
        </p:nvSpPr>
        <p:spPr bwMode="auto">
          <a:xfrm>
            <a:off x="304800" y="3132930"/>
            <a:ext cx="3048000" cy="555513"/>
          </a:xfrm>
          <a:prstGeom prst="roundRect">
            <a:avLst/>
          </a:prstGeom>
          <a:solidFill>
            <a:schemeClr val="tx1">
              <a:lumMod val="95000"/>
              <a:lumOff val="5000"/>
            </a:schemeClr>
          </a:solidFill>
          <a:ln w="38100" cap="flat" cmpd="sng" algn="ctr">
            <a:solidFill>
              <a:srgbClr val="FFC000"/>
            </a:solidFill>
            <a:prstDash val="solid"/>
            <a:round/>
            <a:headEnd type="none" w="med" len="med"/>
            <a:tailEnd type="none" w="med" len="med"/>
          </a:ln>
          <a:effectLst>
            <a:glow rad="444500">
              <a:srgbClr val="FF9900"/>
            </a:glow>
          </a:effectLst>
        </p:spPr>
        <p:txBody>
          <a:bodyPr wrap="none" anchor="ctr"/>
          <a:lstStyle/>
          <a:p>
            <a:pPr>
              <a:defRPr/>
            </a:pPr>
            <a:endParaRPr lang="en-US"/>
          </a:p>
        </p:txBody>
      </p:sp>
      <p:sp>
        <p:nvSpPr>
          <p:cNvPr id="2" name="Rectangle 1"/>
          <p:cNvSpPr/>
          <p:nvPr/>
        </p:nvSpPr>
        <p:spPr>
          <a:xfrm>
            <a:off x="283029" y="36225"/>
            <a:ext cx="2509020" cy="584775"/>
          </a:xfrm>
          <a:prstGeom prst="rect">
            <a:avLst/>
          </a:prstGeom>
          <a:noFill/>
        </p:spPr>
        <p:txBody>
          <a:bodyPr wrap="none" lIns="91440" tIns="45720" rIns="91440" bIns="45720">
            <a:spAutoFi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Point Each</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http://4.bp.blogspot.com/-sfM7BiUm1s0/Tt0Oo8dSeZI/AAAAAAAAAcg/c1XiHtkv_Ng/s1600/dvr-16ch.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63675" y="152400"/>
            <a:ext cx="646680" cy="64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01759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Title 1"/>
          <p:cNvSpPr>
            <a:spLocks noGrp="1"/>
          </p:cNvSpPr>
          <p:nvPr>
            <p:ph type="title"/>
          </p:nvPr>
        </p:nvSpPr>
        <p:spPr/>
        <p:txBody>
          <a:bodyPr/>
          <a:lstStyle/>
          <a:p>
            <a:endParaRPr lang="en-US" smtClean="0"/>
          </a:p>
        </p:txBody>
      </p:sp>
      <p:sp>
        <p:nvSpPr>
          <p:cNvPr id="951299" name="Content Placeholder 2"/>
          <p:cNvSpPr>
            <a:spLocks noGrp="1"/>
          </p:cNvSpPr>
          <p:nvPr>
            <p:ph idx="1"/>
          </p:nvPr>
        </p:nvSpPr>
        <p:spPr/>
        <p:txBody>
          <a:bodyPr/>
          <a:lstStyle/>
          <a:p>
            <a:endParaRPr lang="en-US" smtClean="0"/>
          </a:p>
        </p:txBody>
      </p:sp>
      <p:pic>
        <p:nvPicPr>
          <p:cNvPr id="951300" name="Picture 2" descr="http://www.weirdwarp.com/wp-content/uploads/2010/03/earth-atmosphe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1" name="Rectangl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8" y="328613"/>
            <a:ext cx="7974012"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2" name="Rectangl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75" y="1292225"/>
            <a:ext cx="773588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3" name="Rectangle 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238" y="2011363"/>
            <a:ext cx="6016626"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4" name="Rectangle 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0" y="2932113"/>
            <a:ext cx="89487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5" name="Rectangle 10"/>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0625" y="1408113"/>
            <a:ext cx="16398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616990" y="4580930"/>
            <a:ext cx="7960834" cy="2123658"/>
          </a:xfrm>
          <a:prstGeom prst="rect">
            <a:avLst/>
          </a:prstGeom>
          <a:noFill/>
        </p:spPr>
        <p:txBody>
          <a:bodyPr wrap="none">
            <a:spAutoFit/>
          </a:bodyPr>
          <a:lstStyle/>
          <a:p>
            <a:pPr algn="ctr">
              <a:defRPr/>
            </a:pPr>
            <a:r>
              <a:rPr lang="en-US" sz="4400" b="1" spc="300" dirty="0">
                <a:ln w="11430" cmpd="sng">
                  <a:solidFill>
                    <a:srgbClr val="BBE0E3">
                      <a:tint val="10000"/>
                    </a:srgbClr>
                  </a:solidFill>
                  <a:prstDash val="solid"/>
                  <a:miter lim="800000"/>
                </a:ln>
                <a:gradFill>
                  <a:gsLst>
                    <a:gs pos="10000">
                      <a:srgbClr val="BBE0E3">
                        <a:tint val="83000"/>
                        <a:shade val="100000"/>
                        <a:satMod val="200000"/>
                      </a:srgbClr>
                    </a:gs>
                    <a:gs pos="75000">
                      <a:srgbClr val="BBE0E3">
                        <a:tint val="100000"/>
                        <a:shade val="50000"/>
                        <a:satMod val="150000"/>
                      </a:srgbClr>
                    </a:gs>
                  </a:gsLst>
                  <a:lin ang="5400000"/>
                </a:gradFill>
                <a:effectLst>
                  <a:glow rad="45500">
                    <a:srgbClr val="BBE0E3">
                      <a:satMod val="220000"/>
                      <a:alpha val="35000"/>
                    </a:srgbClr>
                  </a:glow>
                </a:effectLst>
              </a:rPr>
              <a:t>And understanding it </a:t>
            </a:r>
          </a:p>
          <a:p>
            <a:pPr algn="ctr">
              <a:defRPr/>
            </a:pPr>
            <a:r>
              <a:rPr lang="en-US" sz="4400" b="1" spc="300" dirty="0">
                <a:ln w="11430" cmpd="sng">
                  <a:solidFill>
                    <a:srgbClr val="BBE0E3">
                      <a:tint val="10000"/>
                    </a:srgbClr>
                  </a:solidFill>
                  <a:prstDash val="solid"/>
                  <a:miter lim="800000"/>
                </a:ln>
                <a:gradFill>
                  <a:gsLst>
                    <a:gs pos="10000">
                      <a:srgbClr val="BBE0E3">
                        <a:tint val="83000"/>
                        <a:shade val="100000"/>
                        <a:satMod val="200000"/>
                      </a:srgbClr>
                    </a:gs>
                    <a:gs pos="75000">
                      <a:srgbClr val="BBE0E3">
                        <a:tint val="100000"/>
                        <a:shade val="50000"/>
                        <a:satMod val="150000"/>
                      </a:srgbClr>
                    </a:gs>
                  </a:gsLst>
                  <a:lin ang="5400000"/>
                </a:gradFill>
                <a:effectLst>
                  <a:glow rad="45500">
                    <a:srgbClr val="BBE0E3">
                      <a:satMod val="220000"/>
                      <a:alpha val="35000"/>
                    </a:srgbClr>
                  </a:glow>
                </a:effectLst>
              </a:rPr>
              <a:t>holds the key to the past,</a:t>
            </a:r>
          </a:p>
          <a:p>
            <a:pPr algn="ctr">
              <a:defRPr/>
            </a:pPr>
            <a:r>
              <a:rPr lang="en-US" sz="4400" b="1" spc="300" dirty="0">
                <a:ln w="11430" cmpd="sng">
                  <a:solidFill>
                    <a:srgbClr val="BBE0E3">
                      <a:tint val="10000"/>
                    </a:srgbClr>
                  </a:solidFill>
                  <a:prstDash val="solid"/>
                  <a:miter lim="800000"/>
                </a:ln>
                <a:gradFill>
                  <a:gsLst>
                    <a:gs pos="10000">
                      <a:srgbClr val="BBE0E3">
                        <a:tint val="83000"/>
                        <a:shade val="100000"/>
                        <a:satMod val="200000"/>
                      </a:srgbClr>
                    </a:gs>
                    <a:gs pos="75000">
                      <a:srgbClr val="BBE0E3">
                        <a:tint val="100000"/>
                        <a:shade val="50000"/>
                        <a:satMod val="150000"/>
                      </a:srgbClr>
                    </a:gs>
                  </a:gsLst>
                  <a:lin ang="5400000"/>
                </a:gradFill>
                <a:effectLst>
                  <a:glow rad="45500">
                    <a:srgbClr val="BBE0E3">
                      <a:satMod val="220000"/>
                      <a:alpha val="35000"/>
                    </a:srgbClr>
                  </a:glow>
                </a:effectLst>
              </a:rPr>
              <a:t> present, and future</a:t>
            </a:r>
          </a:p>
        </p:txBody>
      </p:sp>
      <p:pic>
        <p:nvPicPr>
          <p:cNvPr id="951307" name="Rectangle 1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713" y="3449638"/>
            <a:ext cx="812006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p:cNvSpPr/>
          <p:nvPr/>
        </p:nvSpPr>
        <p:spPr bwMode="auto">
          <a:xfrm>
            <a:off x="5715000" y="6096000"/>
            <a:ext cx="2482850" cy="531813"/>
          </a:xfrm>
          <a:prstGeom prst="roundRect">
            <a:avLst/>
          </a:prstGeom>
          <a:solidFill>
            <a:schemeClr val="tx1">
              <a:lumMod val="95000"/>
              <a:lumOff val="5000"/>
            </a:schemeClr>
          </a:solidFill>
          <a:ln w="38100" cap="flat" cmpd="sng" algn="ctr">
            <a:solidFill>
              <a:srgbClr val="00CCFF"/>
            </a:solidFill>
            <a:prstDash val="solid"/>
            <a:round/>
            <a:headEnd type="none" w="med" len="med"/>
            <a:tailEnd type="none" w="med" len="med"/>
          </a:ln>
          <a:effectLst/>
        </p:spPr>
        <p:txBody>
          <a:bodyPr wrap="none" anchor="ctr"/>
          <a:lstStyle/>
          <a:p>
            <a:pPr>
              <a:defRPr/>
            </a:pPr>
            <a:endParaRPr lang="en-US">
              <a:solidFill>
                <a:srgbClr val="000000"/>
              </a:solidFill>
            </a:endParaRPr>
          </a:p>
        </p:txBody>
      </p:sp>
      <p:sp>
        <p:nvSpPr>
          <p:cNvPr id="18" name="Rounded Rectangle 17"/>
          <p:cNvSpPr/>
          <p:nvPr/>
        </p:nvSpPr>
        <p:spPr bwMode="auto">
          <a:xfrm>
            <a:off x="914400" y="3740150"/>
            <a:ext cx="3487738" cy="768350"/>
          </a:xfrm>
          <a:prstGeom prst="roundRect">
            <a:avLst/>
          </a:prstGeom>
          <a:solidFill>
            <a:schemeClr val="tx1">
              <a:lumMod val="95000"/>
              <a:lumOff val="5000"/>
            </a:schemeClr>
          </a:solidFill>
          <a:ln w="38100" cap="flat" cmpd="sng" algn="ctr">
            <a:solidFill>
              <a:schemeClr val="bg1">
                <a:lumMod val="65000"/>
              </a:schemeClr>
            </a:solidFill>
            <a:prstDash val="solid"/>
            <a:round/>
            <a:headEnd type="none" w="med" len="med"/>
            <a:tailEnd type="none" w="med" len="med"/>
          </a:ln>
          <a:effectLst/>
        </p:spPr>
        <p:txBody>
          <a:bodyPr wrap="none" anchor="ctr"/>
          <a:lstStyle/>
          <a:p>
            <a:pPr>
              <a:defRPr/>
            </a:pPr>
            <a:endParaRPr lang="en-US">
              <a:solidFill>
                <a:srgbClr val="000000"/>
              </a:solidFill>
            </a:endParaRPr>
          </a:p>
        </p:txBody>
      </p:sp>
      <p:sp>
        <p:nvSpPr>
          <p:cNvPr id="2" name="Rectangle 1"/>
          <p:cNvSpPr/>
          <p:nvPr/>
        </p:nvSpPr>
        <p:spPr>
          <a:xfrm>
            <a:off x="283029" y="36225"/>
            <a:ext cx="2509020" cy="584775"/>
          </a:xfrm>
          <a:prstGeom prst="rect">
            <a:avLst/>
          </a:prstGeom>
          <a:noFill/>
        </p:spPr>
        <p:txBody>
          <a:bodyPr wrap="none" lIns="91440" tIns="45720" rIns="91440" bIns="45720">
            <a:sp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Point Each</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http://4.bp.blogspot.com/-sfM7BiUm1s0/Tt0Oo8dSeZI/AAAAAAAAAcg/c1XiHtkv_Ng/s1600/dvr-16ch.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63675" y="152400"/>
            <a:ext cx="646680" cy="64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15194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Title 1"/>
          <p:cNvSpPr>
            <a:spLocks noGrp="1"/>
          </p:cNvSpPr>
          <p:nvPr>
            <p:ph type="title"/>
          </p:nvPr>
        </p:nvSpPr>
        <p:spPr/>
        <p:txBody>
          <a:bodyPr/>
          <a:lstStyle/>
          <a:p>
            <a:endParaRPr lang="en-US" smtClean="0"/>
          </a:p>
        </p:txBody>
      </p:sp>
      <p:sp>
        <p:nvSpPr>
          <p:cNvPr id="951299" name="Content Placeholder 2"/>
          <p:cNvSpPr>
            <a:spLocks noGrp="1"/>
          </p:cNvSpPr>
          <p:nvPr>
            <p:ph idx="1"/>
          </p:nvPr>
        </p:nvSpPr>
        <p:spPr/>
        <p:txBody>
          <a:bodyPr/>
          <a:lstStyle/>
          <a:p>
            <a:endParaRPr lang="en-US" smtClean="0"/>
          </a:p>
        </p:txBody>
      </p:sp>
      <p:pic>
        <p:nvPicPr>
          <p:cNvPr id="951300" name="Picture 2" descr="http://www.weirdwarp.com/wp-content/uploads/2010/03/earth-atmosphe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1" name="Rectangl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8" y="328613"/>
            <a:ext cx="7974012"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2" name="Rectangl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75" y="1292225"/>
            <a:ext cx="773588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3" name="Rectangle 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238" y="2011363"/>
            <a:ext cx="6016626"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4" name="Rectangle 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0" y="2932113"/>
            <a:ext cx="89487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5" name="Rectangle 10"/>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0625" y="1408113"/>
            <a:ext cx="16398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616990" y="4580930"/>
            <a:ext cx="7960834" cy="2123658"/>
          </a:xfrm>
          <a:prstGeom prst="rect">
            <a:avLst/>
          </a:prstGeom>
          <a:noFill/>
        </p:spPr>
        <p:txBody>
          <a:bodyPr wrap="none">
            <a:spAutoFit/>
          </a:bodyPr>
          <a:lstStyle/>
          <a:p>
            <a:pPr algn="ctr">
              <a:defRPr/>
            </a:pPr>
            <a:r>
              <a:rPr lang="en-US" sz="4400" b="1" spc="300" dirty="0">
                <a:ln w="11430" cmpd="sng">
                  <a:solidFill>
                    <a:srgbClr val="BBE0E3">
                      <a:tint val="10000"/>
                    </a:srgbClr>
                  </a:solidFill>
                  <a:prstDash val="solid"/>
                  <a:miter lim="800000"/>
                </a:ln>
                <a:gradFill>
                  <a:gsLst>
                    <a:gs pos="10000">
                      <a:srgbClr val="BBE0E3">
                        <a:tint val="83000"/>
                        <a:shade val="100000"/>
                        <a:satMod val="200000"/>
                      </a:srgbClr>
                    </a:gs>
                    <a:gs pos="75000">
                      <a:srgbClr val="BBE0E3">
                        <a:tint val="100000"/>
                        <a:shade val="50000"/>
                        <a:satMod val="150000"/>
                      </a:srgbClr>
                    </a:gs>
                  </a:gsLst>
                  <a:lin ang="5400000"/>
                </a:gradFill>
                <a:effectLst>
                  <a:glow rad="45500">
                    <a:srgbClr val="BBE0E3">
                      <a:satMod val="220000"/>
                      <a:alpha val="35000"/>
                    </a:srgbClr>
                  </a:glow>
                </a:effectLst>
              </a:rPr>
              <a:t>And understanding it </a:t>
            </a:r>
          </a:p>
          <a:p>
            <a:pPr algn="ctr">
              <a:defRPr/>
            </a:pPr>
            <a:r>
              <a:rPr lang="en-US" sz="4400" b="1" spc="300" dirty="0">
                <a:ln w="11430" cmpd="sng">
                  <a:solidFill>
                    <a:srgbClr val="BBE0E3">
                      <a:tint val="10000"/>
                    </a:srgbClr>
                  </a:solidFill>
                  <a:prstDash val="solid"/>
                  <a:miter lim="800000"/>
                </a:ln>
                <a:gradFill>
                  <a:gsLst>
                    <a:gs pos="10000">
                      <a:srgbClr val="BBE0E3">
                        <a:tint val="83000"/>
                        <a:shade val="100000"/>
                        <a:satMod val="200000"/>
                      </a:srgbClr>
                    </a:gs>
                    <a:gs pos="75000">
                      <a:srgbClr val="BBE0E3">
                        <a:tint val="100000"/>
                        <a:shade val="50000"/>
                        <a:satMod val="150000"/>
                      </a:srgbClr>
                    </a:gs>
                  </a:gsLst>
                  <a:lin ang="5400000"/>
                </a:gradFill>
                <a:effectLst>
                  <a:glow rad="45500">
                    <a:srgbClr val="BBE0E3">
                      <a:satMod val="220000"/>
                      <a:alpha val="35000"/>
                    </a:srgbClr>
                  </a:glow>
                </a:effectLst>
              </a:rPr>
              <a:t>holds the key to the past,</a:t>
            </a:r>
          </a:p>
          <a:p>
            <a:pPr algn="ctr">
              <a:defRPr/>
            </a:pPr>
            <a:r>
              <a:rPr lang="en-US" sz="4400" b="1" spc="300" dirty="0">
                <a:ln w="11430" cmpd="sng">
                  <a:solidFill>
                    <a:srgbClr val="BBE0E3">
                      <a:tint val="10000"/>
                    </a:srgbClr>
                  </a:solidFill>
                  <a:prstDash val="solid"/>
                  <a:miter lim="800000"/>
                </a:ln>
                <a:gradFill>
                  <a:gsLst>
                    <a:gs pos="10000">
                      <a:srgbClr val="BBE0E3">
                        <a:tint val="83000"/>
                        <a:shade val="100000"/>
                        <a:satMod val="200000"/>
                      </a:srgbClr>
                    </a:gs>
                    <a:gs pos="75000">
                      <a:srgbClr val="BBE0E3">
                        <a:tint val="100000"/>
                        <a:shade val="50000"/>
                        <a:satMod val="150000"/>
                      </a:srgbClr>
                    </a:gs>
                  </a:gsLst>
                  <a:lin ang="5400000"/>
                </a:gradFill>
                <a:effectLst>
                  <a:glow rad="45500">
                    <a:srgbClr val="BBE0E3">
                      <a:satMod val="220000"/>
                      <a:alpha val="35000"/>
                    </a:srgbClr>
                  </a:glow>
                </a:effectLst>
              </a:rPr>
              <a:t> present, and future</a:t>
            </a:r>
          </a:p>
        </p:txBody>
      </p:sp>
      <p:pic>
        <p:nvPicPr>
          <p:cNvPr id="951307" name="Rectangle 1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713" y="3449638"/>
            <a:ext cx="812006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p:cNvSpPr/>
          <p:nvPr/>
        </p:nvSpPr>
        <p:spPr bwMode="auto">
          <a:xfrm>
            <a:off x="5715000" y="6096000"/>
            <a:ext cx="2482850" cy="531813"/>
          </a:xfrm>
          <a:prstGeom prst="roundRect">
            <a:avLst/>
          </a:prstGeom>
          <a:solidFill>
            <a:schemeClr val="tx1">
              <a:lumMod val="95000"/>
              <a:lumOff val="5000"/>
            </a:schemeClr>
          </a:solidFill>
          <a:ln w="38100" cap="flat" cmpd="sng" algn="ctr">
            <a:solidFill>
              <a:srgbClr val="00CCFF"/>
            </a:solidFill>
            <a:prstDash val="solid"/>
            <a:round/>
            <a:headEnd type="none" w="med" len="med"/>
            <a:tailEnd type="none" w="med" len="med"/>
          </a:ln>
          <a:effectLst/>
        </p:spPr>
        <p:txBody>
          <a:bodyPr wrap="none" anchor="ctr"/>
          <a:lstStyle/>
          <a:p>
            <a:pPr>
              <a:defRPr/>
            </a:pPr>
            <a:endParaRPr lang="en-US">
              <a:solidFill>
                <a:srgbClr val="000000"/>
              </a:solidFill>
            </a:endParaRPr>
          </a:p>
        </p:txBody>
      </p:sp>
      <p:sp>
        <p:nvSpPr>
          <p:cNvPr id="18" name="Rounded Rectangle 17"/>
          <p:cNvSpPr/>
          <p:nvPr/>
        </p:nvSpPr>
        <p:spPr bwMode="auto">
          <a:xfrm>
            <a:off x="914400" y="3740150"/>
            <a:ext cx="3487738" cy="768350"/>
          </a:xfrm>
          <a:prstGeom prst="roundRect">
            <a:avLst/>
          </a:prstGeom>
          <a:solidFill>
            <a:schemeClr val="tx1">
              <a:lumMod val="95000"/>
              <a:lumOff val="5000"/>
            </a:schemeClr>
          </a:solidFill>
          <a:ln w="38100" cap="flat" cmpd="sng" algn="ctr">
            <a:solidFill>
              <a:schemeClr val="bg1">
                <a:lumMod val="65000"/>
              </a:schemeClr>
            </a:solidFill>
            <a:prstDash val="solid"/>
            <a:round/>
            <a:headEnd type="none" w="med" len="med"/>
            <a:tailEnd type="none" w="med" len="med"/>
          </a:ln>
          <a:effectLst>
            <a:glow rad="342900">
              <a:srgbClr val="FF5050"/>
            </a:glow>
          </a:effectLst>
        </p:spPr>
        <p:txBody>
          <a:bodyPr wrap="none" anchor="ctr"/>
          <a:lstStyle/>
          <a:p>
            <a:pPr>
              <a:defRPr/>
            </a:pPr>
            <a:endParaRPr lang="en-US">
              <a:solidFill>
                <a:srgbClr val="000000"/>
              </a:solidFill>
            </a:endParaRPr>
          </a:p>
        </p:txBody>
      </p:sp>
      <p:sp>
        <p:nvSpPr>
          <p:cNvPr id="2" name="Rectangle 1"/>
          <p:cNvSpPr/>
          <p:nvPr/>
        </p:nvSpPr>
        <p:spPr>
          <a:xfrm>
            <a:off x="283029" y="36225"/>
            <a:ext cx="2509020" cy="584775"/>
          </a:xfrm>
          <a:prstGeom prst="rect">
            <a:avLst/>
          </a:prstGeom>
          <a:noFill/>
        </p:spPr>
        <p:txBody>
          <a:bodyPr wrap="none" lIns="91440" tIns="45720" rIns="91440" bIns="45720">
            <a:sp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Point Each</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http://4.bp.blogspot.com/-sfM7BiUm1s0/Tt0Oo8dSeZI/AAAAAAAAAcg/c1XiHtkv_Ng/s1600/dvr-16ch.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63675" y="152400"/>
            <a:ext cx="646680" cy="64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51196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Title 1"/>
          <p:cNvSpPr>
            <a:spLocks noGrp="1"/>
          </p:cNvSpPr>
          <p:nvPr>
            <p:ph type="title"/>
          </p:nvPr>
        </p:nvSpPr>
        <p:spPr/>
        <p:txBody>
          <a:bodyPr/>
          <a:lstStyle/>
          <a:p>
            <a:endParaRPr lang="en-US" smtClean="0"/>
          </a:p>
        </p:txBody>
      </p:sp>
      <p:sp>
        <p:nvSpPr>
          <p:cNvPr id="951299" name="Content Placeholder 2"/>
          <p:cNvSpPr>
            <a:spLocks noGrp="1"/>
          </p:cNvSpPr>
          <p:nvPr>
            <p:ph idx="1"/>
          </p:nvPr>
        </p:nvSpPr>
        <p:spPr/>
        <p:txBody>
          <a:bodyPr/>
          <a:lstStyle/>
          <a:p>
            <a:endParaRPr lang="en-US" smtClean="0"/>
          </a:p>
        </p:txBody>
      </p:sp>
      <p:pic>
        <p:nvPicPr>
          <p:cNvPr id="951300" name="Picture 2" descr="http://www.weirdwarp.com/wp-content/uploads/2010/03/earth-atmosphe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1" name="Rectangl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8" y="328613"/>
            <a:ext cx="7974012"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2" name="Rectangl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75" y="1292225"/>
            <a:ext cx="773588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3" name="Rectangle 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238" y="2011363"/>
            <a:ext cx="6016626"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4" name="Rectangle 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0" y="2932113"/>
            <a:ext cx="89487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5" name="Rectangle 10"/>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0625" y="1408113"/>
            <a:ext cx="16398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616990" y="4580930"/>
            <a:ext cx="7960834" cy="2123658"/>
          </a:xfrm>
          <a:prstGeom prst="rect">
            <a:avLst/>
          </a:prstGeom>
          <a:noFill/>
        </p:spPr>
        <p:txBody>
          <a:bodyPr wrap="none">
            <a:spAutoFit/>
          </a:bodyPr>
          <a:lstStyle/>
          <a:p>
            <a:pPr algn="ctr">
              <a:defRPr/>
            </a:pPr>
            <a:r>
              <a:rPr lang="en-US" sz="4400" b="1" spc="300" dirty="0">
                <a:ln w="11430" cmpd="sng">
                  <a:solidFill>
                    <a:srgbClr val="BBE0E3">
                      <a:tint val="10000"/>
                    </a:srgbClr>
                  </a:solidFill>
                  <a:prstDash val="solid"/>
                  <a:miter lim="800000"/>
                </a:ln>
                <a:gradFill>
                  <a:gsLst>
                    <a:gs pos="10000">
                      <a:srgbClr val="BBE0E3">
                        <a:tint val="83000"/>
                        <a:shade val="100000"/>
                        <a:satMod val="200000"/>
                      </a:srgbClr>
                    </a:gs>
                    <a:gs pos="75000">
                      <a:srgbClr val="BBE0E3">
                        <a:tint val="100000"/>
                        <a:shade val="50000"/>
                        <a:satMod val="150000"/>
                      </a:srgbClr>
                    </a:gs>
                  </a:gsLst>
                  <a:lin ang="5400000"/>
                </a:gradFill>
                <a:effectLst>
                  <a:glow rad="45500">
                    <a:srgbClr val="BBE0E3">
                      <a:satMod val="220000"/>
                      <a:alpha val="35000"/>
                    </a:srgbClr>
                  </a:glow>
                </a:effectLst>
              </a:rPr>
              <a:t>And understanding it </a:t>
            </a:r>
          </a:p>
          <a:p>
            <a:pPr algn="ctr">
              <a:defRPr/>
            </a:pPr>
            <a:r>
              <a:rPr lang="en-US" sz="4400" b="1" spc="300" dirty="0">
                <a:ln w="11430" cmpd="sng">
                  <a:solidFill>
                    <a:srgbClr val="BBE0E3">
                      <a:tint val="10000"/>
                    </a:srgbClr>
                  </a:solidFill>
                  <a:prstDash val="solid"/>
                  <a:miter lim="800000"/>
                </a:ln>
                <a:gradFill>
                  <a:gsLst>
                    <a:gs pos="10000">
                      <a:srgbClr val="BBE0E3">
                        <a:tint val="83000"/>
                        <a:shade val="100000"/>
                        <a:satMod val="200000"/>
                      </a:srgbClr>
                    </a:gs>
                    <a:gs pos="75000">
                      <a:srgbClr val="BBE0E3">
                        <a:tint val="100000"/>
                        <a:shade val="50000"/>
                        <a:satMod val="150000"/>
                      </a:srgbClr>
                    </a:gs>
                  </a:gsLst>
                  <a:lin ang="5400000"/>
                </a:gradFill>
                <a:effectLst>
                  <a:glow rad="45500">
                    <a:srgbClr val="BBE0E3">
                      <a:satMod val="220000"/>
                      <a:alpha val="35000"/>
                    </a:srgbClr>
                  </a:glow>
                </a:effectLst>
              </a:rPr>
              <a:t>holds the key to the past,</a:t>
            </a:r>
          </a:p>
          <a:p>
            <a:pPr algn="ctr">
              <a:defRPr/>
            </a:pPr>
            <a:r>
              <a:rPr lang="en-US" sz="4400" b="1" spc="300" dirty="0">
                <a:ln w="11430" cmpd="sng">
                  <a:solidFill>
                    <a:srgbClr val="BBE0E3">
                      <a:tint val="10000"/>
                    </a:srgbClr>
                  </a:solidFill>
                  <a:prstDash val="solid"/>
                  <a:miter lim="800000"/>
                </a:ln>
                <a:gradFill>
                  <a:gsLst>
                    <a:gs pos="10000">
                      <a:srgbClr val="BBE0E3">
                        <a:tint val="83000"/>
                        <a:shade val="100000"/>
                        <a:satMod val="200000"/>
                      </a:srgbClr>
                    </a:gs>
                    <a:gs pos="75000">
                      <a:srgbClr val="BBE0E3">
                        <a:tint val="100000"/>
                        <a:shade val="50000"/>
                        <a:satMod val="150000"/>
                      </a:srgbClr>
                    </a:gs>
                  </a:gsLst>
                  <a:lin ang="5400000"/>
                </a:gradFill>
                <a:effectLst>
                  <a:glow rad="45500">
                    <a:srgbClr val="BBE0E3">
                      <a:satMod val="220000"/>
                      <a:alpha val="35000"/>
                    </a:srgbClr>
                  </a:glow>
                </a:effectLst>
              </a:rPr>
              <a:t> present, and future</a:t>
            </a:r>
          </a:p>
        </p:txBody>
      </p:sp>
      <p:pic>
        <p:nvPicPr>
          <p:cNvPr id="951307" name="Rectangle 1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713" y="3449638"/>
            <a:ext cx="812006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p:cNvSpPr/>
          <p:nvPr/>
        </p:nvSpPr>
        <p:spPr bwMode="auto">
          <a:xfrm>
            <a:off x="5715000" y="6096000"/>
            <a:ext cx="2482850" cy="531813"/>
          </a:xfrm>
          <a:prstGeom prst="roundRect">
            <a:avLst/>
          </a:prstGeom>
          <a:solidFill>
            <a:schemeClr val="tx1">
              <a:lumMod val="95000"/>
              <a:lumOff val="5000"/>
            </a:schemeClr>
          </a:solidFill>
          <a:ln w="38100" cap="flat" cmpd="sng" algn="ctr">
            <a:solidFill>
              <a:srgbClr val="00CCFF"/>
            </a:solidFill>
            <a:prstDash val="solid"/>
            <a:round/>
            <a:headEnd type="none" w="med" len="med"/>
            <a:tailEnd type="none" w="med" len="med"/>
          </a:ln>
          <a:effectLst/>
        </p:spPr>
        <p:txBody>
          <a:bodyPr wrap="none" anchor="ctr"/>
          <a:lstStyle/>
          <a:p>
            <a:pPr>
              <a:defRPr/>
            </a:pPr>
            <a:endParaRPr lang="en-US">
              <a:solidFill>
                <a:srgbClr val="000000"/>
              </a:solidFill>
            </a:endParaRPr>
          </a:p>
        </p:txBody>
      </p:sp>
      <p:sp>
        <p:nvSpPr>
          <p:cNvPr id="2" name="Rectangle 1"/>
          <p:cNvSpPr/>
          <p:nvPr/>
        </p:nvSpPr>
        <p:spPr>
          <a:xfrm>
            <a:off x="283029" y="36225"/>
            <a:ext cx="2509020" cy="584775"/>
          </a:xfrm>
          <a:prstGeom prst="rect">
            <a:avLst/>
          </a:prstGeom>
          <a:noFill/>
        </p:spPr>
        <p:txBody>
          <a:bodyPr wrap="none" lIns="91440" tIns="45720" rIns="91440" bIns="45720">
            <a:sp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Point Each</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http://4.bp.blogspot.com/-sfM7BiUm1s0/Tt0Oo8dSeZI/AAAAAAAAAcg/c1XiHtkv_Ng/s1600/dvr-16ch.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63675" y="152400"/>
            <a:ext cx="646680" cy="64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56832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Title 1"/>
          <p:cNvSpPr>
            <a:spLocks noGrp="1"/>
          </p:cNvSpPr>
          <p:nvPr>
            <p:ph type="title"/>
          </p:nvPr>
        </p:nvSpPr>
        <p:spPr/>
        <p:txBody>
          <a:bodyPr/>
          <a:lstStyle/>
          <a:p>
            <a:endParaRPr lang="en-US" smtClean="0"/>
          </a:p>
        </p:txBody>
      </p:sp>
      <p:sp>
        <p:nvSpPr>
          <p:cNvPr id="951299" name="Content Placeholder 2"/>
          <p:cNvSpPr>
            <a:spLocks noGrp="1"/>
          </p:cNvSpPr>
          <p:nvPr>
            <p:ph idx="1"/>
          </p:nvPr>
        </p:nvSpPr>
        <p:spPr/>
        <p:txBody>
          <a:bodyPr/>
          <a:lstStyle/>
          <a:p>
            <a:endParaRPr lang="en-US" smtClean="0"/>
          </a:p>
        </p:txBody>
      </p:sp>
      <p:pic>
        <p:nvPicPr>
          <p:cNvPr id="951300" name="Picture 2" descr="http://www.weirdwarp.com/wp-content/uploads/2010/03/earth-atmosphe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1" name="Rectangl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8" y="328613"/>
            <a:ext cx="7974012"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2" name="Rectangl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75" y="1292225"/>
            <a:ext cx="773588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3" name="Rectangle 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238" y="2011363"/>
            <a:ext cx="6016626"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4" name="Rectangle 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0" y="2932113"/>
            <a:ext cx="89487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5" name="Rectangle 10"/>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0625" y="1408113"/>
            <a:ext cx="16398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616990" y="4580930"/>
            <a:ext cx="7960834" cy="2123658"/>
          </a:xfrm>
          <a:prstGeom prst="rect">
            <a:avLst/>
          </a:prstGeom>
          <a:noFill/>
        </p:spPr>
        <p:txBody>
          <a:bodyPr wrap="none">
            <a:spAutoFit/>
          </a:bodyPr>
          <a:lstStyle/>
          <a:p>
            <a:pPr algn="ctr">
              <a:defRPr/>
            </a:pPr>
            <a:r>
              <a:rPr lang="en-US" sz="4400" b="1" spc="300" dirty="0">
                <a:ln w="11430" cmpd="sng">
                  <a:solidFill>
                    <a:srgbClr val="BBE0E3">
                      <a:tint val="10000"/>
                    </a:srgbClr>
                  </a:solidFill>
                  <a:prstDash val="solid"/>
                  <a:miter lim="800000"/>
                </a:ln>
                <a:gradFill>
                  <a:gsLst>
                    <a:gs pos="10000">
                      <a:srgbClr val="BBE0E3">
                        <a:tint val="83000"/>
                        <a:shade val="100000"/>
                        <a:satMod val="200000"/>
                      </a:srgbClr>
                    </a:gs>
                    <a:gs pos="75000">
                      <a:srgbClr val="BBE0E3">
                        <a:tint val="100000"/>
                        <a:shade val="50000"/>
                        <a:satMod val="150000"/>
                      </a:srgbClr>
                    </a:gs>
                  </a:gsLst>
                  <a:lin ang="5400000"/>
                </a:gradFill>
                <a:effectLst>
                  <a:glow rad="45500">
                    <a:srgbClr val="BBE0E3">
                      <a:satMod val="220000"/>
                      <a:alpha val="35000"/>
                    </a:srgbClr>
                  </a:glow>
                </a:effectLst>
              </a:rPr>
              <a:t>And understanding it </a:t>
            </a:r>
          </a:p>
          <a:p>
            <a:pPr algn="ctr">
              <a:defRPr/>
            </a:pPr>
            <a:r>
              <a:rPr lang="en-US" sz="4400" b="1" spc="300" dirty="0">
                <a:ln w="11430" cmpd="sng">
                  <a:solidFill>
                    <a:srgbClr val="BBE0E3">
                      <a:tint val="10000"/>
                    </a:srgbClr>
                  </a:solidFill>
                  <a:prstDash val="solid"/>
                  <a:miter lim="800000"/>
                </a:ln>
                <a:gradFill>
                  <a:gsLst>
                    <a:gs pos="10000">
                      <a:srgbClr val="BBE0E3">
                        <a:tint val="83000"/>
                        <a:shade val="100000"/>
                        <a:satMod val="200000"/>
                      </a:srgbClr>
                    </a:gs>
                    <a:gs pos="75000">
                      <a:srgbClr val="BBE0E3">
                        <a:tint val="100000"/>
                        <a:shade val="50000"/>
                        <a:satMod val="150000"/>
                      </a:srgbClr>
                    </a:gs>
                  </a:gsLst>
                  <a:lin ang="5400000"/>
                </a:gradFill>
                <a:effectLst>
                  <a:glow rad="45500">
                    <a:srgbClr val="BBE0E3">
                      <a:satMod val="220000"/>
                      <a:alpha val="35000"/>
                    </a:srgbClr>
                  </a:glow>
                </a:effectLst>
              </a:rPr>
              <a:t>holds the key to the past,</a:t>
            </a:r>
          </a:p>
          <a:p>
            <a:pPr algn="ctr">
              <a:defRPr/>
            </a:pPr>
            <a:r>
              <a:rPr lang="en-US" sz="4400" b="1" spc="300" dirty="0">
                <a:ln w="11430" cmpd="sng">
                  <a:solidFill>
                    <a:srgbClr val="BBE0E3">
                      <a:tint val="10000"/>
                    </a:srgbClr>
                  </a:solidFill>
                  <a:prstDash val="solid"/>
                  <a:miter lim="800000"/>
                </a:ln>
                <a:gradFill>
                  <a:gsLst>
                    <a:gs pos="10000">
                      <a:srgbClr val="BBE0E3">
                        <a:tint val="83000"/>
                        <a:shade val="100000"/>
                        <a:satMod val="200000"/>
                      </a:srgbClr>
                    </a:gs>
                    <a:gs pos="75000">
                      <a:srgbClr val="BBE0E3">
                        <a:tint val="100000"/>
                        <a:shade val="50000"/>
                        <a:satMod val="150000"/>
                      </a:srgbClr>
                    </a:gs>
                  </a:gsLst>
                  <a:lin ang="5400000"/>
                </a:gradFill>
                <a:effectLst>
                  <a:glow rad="45500">
                    <a:srgbClr val="BBE0E3">
                      <a:satMod val="220000"/>
                      <a:alpha val="35000"/>
                    </a:srgbClr>
                  </a:glow>
                </a:effectLst>
              </a:rPr>
              <a:t> present, and future</a:t>
            </a:r>
          </a:p>
        </p:txBody>
      </p:sp>
      <p:pic>
        <p:nvPicPr>
          <p:cNvPr id="951307" name="Rectangle 1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713" y="3449638"/>
            <a:ext cx="812006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p:cNvSpPr/>
          <p:nvPr/>
        </p:nvSpPr>
        <p:spPr bwMode="auto">
          <a:xfrm>
            <a:off x="5715000" y="6096000"/>
            <a:ext cx="2482850" cy="531813"/>
          </a:xfrm>
          <a:prstGeom prst="roundRect">
            <a:avLst/>
          </a:prstGeom>
          <a:solidFill>
            <a:schemeClr val="tx1">
              <a:lumMod val="95000"/>
              <a:lumOff val="5000"/>
            </a:schemeClr>
          </a:solidFill>
          <a:ln w="38100" cap="flat" cmpd="sng" algn="ctr">
            <a:solidFill>
              <a:srgbClr val="00CCFF"/>
            </a:solidFill>
            <a:prstDash val="solid"/>
            <a:round/>
            <a:headEnd type="none" w="med" len="med"/>
            <a:tailEnd type="none" w="med" len="med"/>
          </a:ln>
          <a:effectLst>
            <a:glow rad="355600">
              <a:srgbClr val="00B0F0"/>
            </a:glow>
          </a:effectLst>
        </p:spPr>
        <p:txBody>
          <a:bodyPr wrap="none" anchor="ctr"/>
          <a:lstStyle/>
          <a:p>
            <a:pPr>
              <a:defRPr/>
            </a:pPr>
            <a:endParaRPr lang="en-US">
              <a:solidFill>
                <a:srgbClr val="000000"/>
              </a:solidFill>
            </a:endParaRPr>
          </a:p>
        </p:txBody>
      </p:sp>
      <p:sp>
        <p:nvSpPr>
          <p:cNvPr id="2" name="Rectangle 1"/>
          <p:cNvSpPr/>
          <p:nvPr/>
        </p:nvSpPr>
        <p:spPr>
          <a:xfrm>
            <a:off x="283029" y="36225"/>
            <a:ext cx="2509020" cy="584775"/>
          </a:xfrm>
          <a:prstGeom prst="rect">
            <a:avLst/>
          </a:prstGeom>
          <a:noFill/>
        </p:spPr>
        <p:txBody>
          <a:bodyPr wrap="none" lIns="91440" tIns="45720" rIns="91440" bIns="45720">
            <a:sp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Point Each</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http://4.bp.blogspot.com/-sfM7BiUm1s0/Tt0Oo8dSeZI/AAAAAAAAAcg/c1XiHtkv_Ng/s1600/dvr-16ch.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63675" y="152400"/>
            <a:ext cx="646680" cy="64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84868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Title 1"/>
          <p:cNvSpPr>
            <a:spLocks noGrp="1"/>
          </p:cNvSpPr>
          <p:nvPr>
            <p:ph type="title"/>
          </p:nvPr>
        </p:nvSpPr>
        <p:spPr/>
        <p:txBody>
          <a:bodyPr/>
          <a:lstStyle/>
          <a:p>
            <a:endParaRPr lang="en-US" smtClean="0"/>
          </a:p>
        </p:txBody>
      </p:sp>
      <p:sp>
        <p:nvSpPr>
          <p:cNvPr id="951299" name="Content Placeholder 2"/>
          <p:cNvSpPr>
            <a:spLocks noGrp="1"/>
          </p:cNvSpPr>
          <p:nvPr>
            <p:ph idx="1"/>
          </p:nvPr>
        </p:nvSpPr>
        <p:spPr/>
        <p:txBody>
          <a:bodyPr/>
          <a:lstStyle/>
          <a:p>
            <a:endParaRPr lang="en-US" smtClean="0"/>
          </a:p>
        </p:txBody>
      </p:sp>
      <p:pic>
        <p:nvPicPr>
          <p:cNvPr id="951300" name="Picture 2" descr="http://www.weirdwarp.com/wp-content/uploads/2010/03/earth-atmosphe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1" name="Rectangl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8" y="328613"/>
            <a:ext cx="7974012"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2" name="Rectangl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75" y="1292225"/>
            <a:ext cx="773588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3" name="Rectangle 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238" y="2011363"/>
            <a:ext cx="6016626"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4" name="Rectangle 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0" y="2932113"/>
            <a:ext cx="89487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5" name="Rectangle 10"/>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0625" y="1408113"/>
            <a:ext cx="16398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616990" y="4580930"/>
            <a:ext cx="7960834" cy="2123658"/>
          </a:xfrm>
          <a:prstGeom prst="rect">
            <a:avLst/>
          </a:prstGeom>
          <a:noFill/>
        </p:spPr>
        <p:txBody>
          <a:bodyPr wrap="none">
            <a:spAutoFit/>
          </a:bodyPr>
          <a:lstStyle/>
          <a:p>
            <a:pPr algn="ctr">
              <a:defRPr/>
            </a:pPr>
            <a:r>
              <a:rPr lang="en-US" sz="4400" b="1" spc="300" dirty="0">
                <a:ln w="11430" cmpd="sng">
                  <a:solidFill>
                    <a:srgbClr val="BBE0E3">
                      <a:tint val="10000"/>
                    </a:srgbClr>
                  </a:solidFill>
                  <a:prstDash val="solid"/>
                  <a:miter lim="800000"/>
                </a:ln>
                <a:gradFill>
                  <a:gsLst>
                    <a:gs pos="10000">
                      <a:srgbClr val="BBE0E3">
                        <a:tint val="83000"/>
                        <a:shade val="100000"/>
                        <a:satMod val="200000"/>
                      </a:srgbClr>
                    </a:gs>
                    <a:gs pos="75000">
                      <a:srgbClr val="BBE0E3">
                        <a:tint val="100000"/>
                        <a:shade val="50000"/>
                        <a:satMod val="150000"/>
                      </a:srgbClr>
                    </a:gs>
                  </a:gsLst>
                  <a:lin ang="5400000"/>
                </a:gradFill>
                <a:effectLst>
                  <a:glow rad="45500">
                    <a:srgbClr val="BBE0E3">
                      <a:satMod val="220000"/>
                      <a:alpha val="35000"/>
                    </a:srgbClr>
                  </a:glow>
                </a:effectLst>
              </a:rPr>
              <a:t>And understanding it </a:t>
            </a:r>
          </a:p>
          <a:p>
            <a:pPr algn="ctr">
              <a:defRPr/>
            </a:pPr>
            <a:r>
              <a:rPr lang="en-US" sz="4400" b="1" spc="300" dirty="0">
                <a:ln w="11430" cmpd="sng">
                  <a:solidFill>
                    <a:srgbClr val="BBE0E3">
                      <a:tint val="10000"/>
                    </a:srgbClr>
                  </a:solidFill>
                  <a:prstDash val="solid"/>
                  <a:miter lim="800000"/>
                </a:ln>
                <a:gradFill>
                  <a:gsLst>
                    <a:gs pos="10000">
                      <a:srgbClr val="BBE0E3">
                        <a:tint val="83000"/>
                        <a:shade val="100000"/>
                        <a:satMod val="200000"/>
                      </a:srgbClr>
                    </a:gs>
                    <a:gs pos="75000">
                      <a:srgbClr val="BBE0E3">
                        <a:tint val="100000"/>
                        <a:shade val="50000"/>
                        <a:satMod val="150000"/>
                      </a:srgbClr>
                    </a:gs>
                  </a:gsLst>
                  <a:lin ang="5400000"/>
                </a:gradFill>
                <a:effectLst>
                  <a:glow rad="45500">
                    <a:srgbClr val="BBE0E3">
                      <a:satMod val="220000"/>
                      <a:alpha val="35000"/>
                    </a:srgbClr>
                  </a:glow>
                </a:effectLst>
              </a:rPr>
              <a:t>holds the key to the past,</a:t>
            </a:r>
          </a:p>
          <a:p>
            <a:pPr algn="ctr">
              <a:defRPr/>
            </a:pPr>
            <a:r>
              <a:rPr lang="en-US" sz="4400" b="1" spc="300" dirty="0">
                <a:ln w="11430" cmpd="sng">
                  <a:solidFill>
                    <a:srgbClr val="BBE0E3">
                      <a:tint val="10000"/>
                    </a:srgbClr>
                  </a:solidFill>
                  <a:prstDash val="solid"/>
                  <a:miter lim="800000"/>
                </a:ln>
                <a:gradFill>
                  <a:gsLst>
                    <a:gs pos="10000">
                      <a:srgbClr val="BBE0E3">
                        <a:tint val="83000"/>
                        <a:shade val="100000"/>
                        <a:satMod val="200000"/>
                      </a:srgbClr>
                    </a:gs>
                    <a:gs pos="75000">
                      <a:srgbClr val="BBE0E3">
                        <a:tint val="100000"/>
                        <a:shade val="50000"/>
                        <a:satMod val="150000"/>
                      </a:srgbClr>
                    </a:gs>
                  </a:gsLst>
                  <a:lin ang="5400000"/>
                </a:gradFill>
                <a:effectLst>
                  <a:glow rad="45500">
                    <a:srgbClr val="BBE0E3">
                      <a:satMod val="220000"/>
                      <a:alpha val="35000"/>
                    </a:srgbClr>
                  </a:glow>
                </a:effectLst>
              </a:rPr>
              <a:t> present, and future</a:t>
            </a:r>
          </a:p>
        </p:txBody>
      </p:sp>
      <p:pic>
        <p:nvPicPr>
          <p:cNvPr id="951307" name="Rectangle 1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713" y="3449638"/>
            <a:ext cx="812006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83029" y="36225"/>
            <a:ext cx="2509020" cy="584775"/>
          </a:xfrm>
          <a:prstGeom prst="rect">
            <a:avLst/>
          </a:prstGeom>
          <a:noFill/>
        </p:spPr>
        <p:txBody>
          <a:bodyPr wrap="none" lIns="91440" tIns="45720" rIns="91440" bIns="45720">
            <a:sp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Point Each</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http://4.bp.blogspot.com/-sfM7BiUm1s0/Tt0Oo8dSeZI/AAAAAAAAAcg/c1XiHtkv_Ng/s1600/dvr-16ch.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63675" y="152400"/>
            <a:ext cx="646680" cy="64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62454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Title 1"/>
          <p:cNvSpPr>
            <a:spLocks noGrp="1"/>
          </p:cNvSpPr>
          <p:nvPr>
            <p:ph type="title"/>
          </p:nvPr>
        </p:nvSpPr>
        <p:spPr/>
        <p:txBody>
          <a:bodyPr/>
          <a:lstStyle/>
          <a:p>
            <a:endParaRPr lang="en-US" smtClean="0"/>
          </a:p>
        </p:txBody>
      </p:sp>
      <p:sp>
        <p:nvSpPr>
          <p:cNvPr id="951299" name="Content Placeholder 2"/>
          <p:cNvSpPr>
            <a:spLocks noGrp="1"/>
          </p:cNvSpPr>
          <p:nvPr>
            <p:ph idx="1"/>
          </p:nvPr>
        </p:nvSpPr>
        <p:spPr/>
        <p:txBody>
          <a:bodyPr/>
          <a:lstStyle/>
          <a:p>
            <a:endParaRPr lang="en-US" smtClean="0"/>
          </a:p>
        </p:txBody>
      </p:sp>
      <p:pic>
        <p:nvPicPr>
          <p:cNvPr id="951300" name="Picture 2" descr="http://www.weirdwarp.com/wp-content/uploads/2010/03/earth-atmosphe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1" name="Rectangl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8" y="328613"/>
            <a:ext cx="7974012"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2" name="Rectangl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75" y="1292225"/>
            <a:ext cx="773588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3" name="Rectangle 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238" y="2011363"/>
            <a:ext cx="6016626"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4" name="Rectangle 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0" y="2932113"/>
            <a:ext cx="89487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5" name="Rectangle 10"/>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0625" y="1408113"/>
            <a:ext cx="16398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616990" y="4580930"/>
            <a:ext cx="7960834" cy="2123658"/>
          </a:xfrm>
          <a:prstGeom prst="rect">
            <a:avLst/>
          </a:prstGeom>
          <a:noFill/>
        </p:spPr>
        <p:txBody>
          <a:bodyPr wrap="none">
            <a:spAutoFit/>
          </a:bodyPr>
          <a:lstStyle/>
          <a:p>
            <a:pPr algn="ctr">
              <a:defRPr/>
            </a:pPr>
            <a:r>
              <a:rPr lang="en-US" sz="4400" b="1" spc="300" dirty="0">
                <a:ln w="11430" cmpd="sng">
                  <a:solidFill>
                    <a:srgbClr val="BBE0E3">
                      <a:tint val="10000"/>
                    </a:srgbClr>
                  </a:solidFill>
                  <a:prstDash val="solid"/>
                  <a:miter lim="800000"/>
                </a:ln>
                <a:gradFill>
                  <a:gsLst>
                    <a:gs pos="10000">
                      <a:srgbClr val="BBE0E3">
                        <a:tint val="83000"/>
                        <a:shade val="100000"/>
                        <a:satMod val="200000"/>
                      </a:srgbClr>
                    </a:gs>
                    <a:gs pos="75000">
                      <a:srgbClr val="BBE0E3">
                        <a:tint val="100000"/>
                        <a:shade val="50000"/>
                        <a:satMod val="150000"/>
                      </a:srgbClr>
                    </a:gs>
                  </a:gsLst>
                  <a:lin ang="5400000"/>
                </a:gradFill>
                <a:effectLst>
                  <a:glow rad="45500">
                    <a:srgbClr val="BBE0E3">
                      <a:satMod val="220000"/>
                      <a:alpha val="35000"/>
                    </a:srgbClr>
                  </a:glow>
                </a:effectLst>
              </a:rPr>
              <a:t>And understanding it </a:t>
            </a:r>
          </a:p>
          <a:p>
            <a:pPr algn="ctr">
              <a:defRPr/>
            </a:pPr>
            <a:r>
              <a:rPr lang="en-US" sz="4400" b="1" spc="300" dirty="0">
                <a:ln w="11430" cmpd="sng">
                  <a:solidFill>
                    <a:srgbClr val="BBE0E3">
                      <a:tint val="10000"/>
                    </a:srgbClr>
                  </a:solidFill>
                  <a:prstDash val="solid"/>
                  <a:miter lim="800000"/>
                </a:ln>
                <a:gradFill>
                  <a:gsLst>
                    <a:gs pos="10000">
                      <a:srgbClr val="BBE0E3">
                        <a:tint val="83000"/>
                        <a:shade val="100000"/>
                        <a:satMod val="200000"/>
                      </a:srgbClr>
                    </a:gs>
                    <a:gs pos="75000">
                      <a:srgbClr val="BBE0E3">
                        <a:tint val="100000"/>
                        <a:shade val="50000"/>
                        <a:satMod val="150000"/>
                      </a:srgbClr>
                    </a:gs>
                  </a:gsLst>
                  <a:lin ang="5400000"/>
                </a:gradFill>
                <a:effectLst>
                  <a:glow rad="45500">
                    <a:srgbClr val="BBE0E3">
                      <a:satMod val="220000"/>
                      <a:alpha val="35000"/>
                    </a:srgbClr>
                  </a:glow>
                </a:effectLst>
              </a:rPr>
              <a:t>holds the key to the past,</a:t>
            </a:r>
          </a:p>
          <a:p>
            <a:pPr algn="ctr">
              <a:defRPr/>
            </a:pPr>
            <a:r>
              <a:rPr lang="en-US" sz="4400" b="1" spc="300" dirty="0">
                <a:ln w="11430" cmpd="sng">
                  <a:solidFill>
                    <a:srgbClr val="BBE0E3">
                      <a:tint val="10000"/>
                    </a:srgbClr>
                  </a:solidFill>
                  <a:prstDash val="solid"/>
                  <a:miter lim="800000"/>
                </a:ln>
                <a:gradFill>
                  <a:gsLst>
                    <a:gs pos="10000">
                      <a:srgbClr val="BBE0E3">
                        <a:tint val="83000"/>
                        <a:shade val="100000"/>
                        <a:satMod val="200000"/>
                      </a:srgbClr>
                    </a:gs>
                    <a:gs pos="75000">
                      <a:srgbClr val="BBE0E3">
                        <a:tint val="100000"/>
                        <a:shade val="50000"/>
                        <a:satMod val="150000"/>
                      </a:srgbClr>
                    </a:gs>
                  </a:gsLst>
                  <a:lin ang="5400000"/>
                </a:gradFill>
                <a:effectLst>
                  <a:glow rad="45500">
                    <a:srgbClr val="BBE0E3">
                      <a:satMod val="220000"/>
                      <a:alpha val="35000"/>
                    </a:srgbClr>
                  </a:glow>
                </a:effectLst>
              </a:rPr>
              <a:t> present, and future</a:t>
            </a:r>
          </a:p>
        </p:txBody>
      </p:sp>
      <p:pic>
        <p:nvPicPr>
          <p:cNvPr id="951307" name="Rectangle 1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713" y="3449638"/>
            <a:ext cx="812006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83029" y="36225"/>
            <a:ext cx="2509020" cy="584775"/>
          </a:xfrm>
          <a:prstGeom prst="rect">
            <a:avLst/>
          </a:prstGeom>
          <a:noFill/>
        </p:spPr>
        <p:txBody>
          <a:bodyPr wrap="none" lIns="91440" tIns="45720" rIns="91440" bIns="45720">
            <a:sp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Point Each</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http://4.bp.blogspot.com/-sfM7BiUm1s0/Tt0Oo8dSeZI/AAAAAAAAAcg/c1XiHtkv_Ng/s1600/dvr-16ch.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63675" y="152400"/>
            <a:ext cx="646680" cy="6466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894388" y="2209800"/>
            <a:ext cx="1573212" cy="76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14338" y="3048000"/>
            <a:ext cx="4919662" cy="457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26244" y="3642859"/>
            <a:ext cx="2774156" cy="457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66800" y="4419600"/>
            <a:ext cx="3200400" cy="45719"/>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87345" y="6553200"/>
            <a:ext cx="1753280" cy="4571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221946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3"/>
          <p:cNvSpPr>
            <a:spLocks noGrp="1" noChangeArrowheads="1"/>
          </p:cNvSpPr>
          <p:nvPr>
            <p:ph type="body" sz="half" idx="1"/>
          </p:nvPr>
        </p:nvSpPr>
        <p:spPr>
          <a:xfrm>
            <a:off x="304800" y="304800"/>
            <a:ext cx="8839200" cy="5791200"/>
          </a:xfrm>
        </p:spPr>
        <p:txBody>
          <a:bodyPr/>
          <a:lstStyle/>
          <a:p>
            <a:pPr eaLnBrk="1" hangingPunct="1"/>
            <a:r>
              <a:rPr lang="en-US" dirty="0" smtClean="0">
                <a:solidFill>
                  <a:schemeClr val="accent2">
                    <a:lumMod val="60000"/>
                    <a:lumOff val="40000"/>
                  </a:schemeClr>
                </a:solidFill>
              </a:rPr>
              <a:t>As elevation increases….  Air pressure…</a:t>
            </a:r>
          </a:p>
          <a:p>
            <a:pPr lvl="1" eaLnBrk="1" hangingPunct="1"/>
            <a:r>
              <a:rPr lang="en-US" dirty="0" smtClean="0">
                <a:solidFill>
                  <a:srgbClr val="00CCFF"/>
                </a:solidFill>
              </a:rPr>
              <a:t>A.) </a:t>
            </a:r>
            <a:r>
              <a:rPr lang="en-US" dirty="0" smtClean="0">
                <a:solidFill>
                  <a:schemeClr val="tx1"/>
                </a:solidFill>
              </a:rPr>
              <a:t>Increases</a:t>
            </a:r>
          </a:p>
          <a:p>
            <a:pPr lvl="1" eaLnBrk="1" hangingPunct="1"/>
            <a:r>
              <a:rPr lang="en-US" dirty="0" smtClean="0">
                <a:solidFill>
                  <a:schemeClr val="accent1">
                    <a:lumMod val="75000"/>
                  </a:schemeClr>
                </a:solidFill>
              </a:rPr>
              <a:t>B.) </a:t>
            </a:r>
            <a:r>
              <a:rPr lang="en-US" dirty="0" smtClean="0">
                <a:solidFill>
                  <a:schemeClr val="tx1"/>
                </a:solidFill>
              </a:rPr>
              <a:t>Decreases</a:t>
            </a:r>
          </a:p>
          <a:p>
            <a:pPr lvl="1" eaLnBrk="1" hangingPunct="1"/>
            <a:r>
              <a:rPr lang="en-US" dirty="0" smtClean="0">
                <a:solidFill>
                  <a:srgbClr val="FFCCFF"/>
                </a:solidFill>
              </a:rPr>
              <a:t>C.) </a:t>
            </a:r>
            <a:r>
              <a:rPr lang="en-US" dirty="0" smtClean="0">
                <a:solidFill>
                  <a:schemeClr val="tx1"/>
                </a:solidFill>
              </a:rPr>
              <a:t>Remains Constant</a:t>
            </a:r>
          </a:p>
          <a:p>
            <a:pPr lvl="1" eaLnBrk="1" hangingPunct="1"/>
            <a:r>
              <a:rPr lang="en-US" dirty="0" smtClean="0">
                <a:solidFill>
                  <a:srgbClr val="FF00FF"/>
                </a:solidFill>
              </a:rPr>
              <a:t>D.) </a:t>
            </a:r>
            <a:r>
              <a:rPr lang="en-US" dirty="0" smtClean="0">
                <a:solidFill>
                  <a:schemeClr val="tx1"/>
                </a:solidFill>
              </a:rPr>
              <a:t>Ionizes</a:t>
            </a:r>
          </a:p>
          <a:p>
            <a:pPr lvl="1" eaLnBrk="1" hangingPunct="1"/>
            <a:r>
              <a:rPr lang="en-US" dirty="0" smtClean="0">
                <a:solidFill>
                  <a:srgbClr val="FFCCCC"/>
                </a:solidFill>
              </a:rPr>
              <a:t>E.) </a:t>
            </a:r>
            <a:r>
              <a:rPr lang="en-US" dirty="0" smtClean="0">
                <a:solidFill>
                  <a:schemeClr val="tx1"/>
                </a:solidFill>
              </a:rPr>
              <a:t>All of the Above</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143000"/>
            <a:ext cx="4495800" cy="5410200"/>
          </a:xfrm>
          <a:prstGeom prst="rect">
            <a:avLst/>
          </a:prstGeom>
          <a:noFill/>
          <a:ln w="5715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470627" y="1524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Up Arrow 2"/>
          <p:cNvSpPr/>
          <p:nvPr/>
        </p:nvSpPr>
        <p:spPr>
          <a:xfrm>
            <a:off x="6172200" y="2286000"/>
            <a:ext cx="762000" cy="3733800"/>
          </a:xfrm>
          <a:prstGeom prst="upArrow">
            <a:avLst/>
          </a:prstGeom>
          <a:solidFill>
            <a:schemeClr val="accent1">
              <a:alpha val="26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94252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3"/>
          <p:cNvSpPr>
            <a:spLocks noGrp="1" noChangeArrowheads="1"/>
          </p:cNvSpPr>
          <p:nvPr>
            <p:ph type="body" sz="half" idx="1"/>
          </p:nvPr>
        </p:nvSpPr>
        <p:spPr>
          <a:xfrm>
            <a:off x="304800" y="304800"/>
            <a:ext cx="8839200" cy="5791200"/>
          </a:xfrm>
        </p:spPr>
        <p:txBody>
          <a:bodyPr/>
          <a:lstStyle/>
          <a:p>
            <a:pPr eaLnBrk="1" hangingPunct="1"/>
            <a:r>
              <a:rPr lang="en-US" dirty="0" smtClean="0">
                <a:solidFill>
                  <a:schemeClr val="accent2">
                    <a:lumMod val="60000"/>
                    <a:lumOff val="40000"/>
                  </a:schemeClr>
                </a:solidFill>
              </a:rPr>
              <a:t>As elevation increases….  Air pressure…</a:t>
            </a:r>
          </a:p>
          <a:p>
            <a:pPr lvl="1" eaLnBrk="1" hangingPunct="1"/>
            <a:r>
              <a:rPr lang="en-US" dirty="0" smtClean="0">
                <a:solidFill>
                  <a:srgbClr val="00CCFF"/>
                </a:solidFill>
              </a:rPr>
              <a:t>A.) Increases</a:t>
            </a:r>
          </a:p>
          <a:p>
            <a:pPr lvl="1" eaLnBrk="1" hangingPunct="1"/>
            <a:r>
              <a:rPr lang="en-US" dirty="0" smtClean="0">
                <a:solidFill>
                  <a:schemeClr val="accent1">
                    <a:lumMod val="75000"/>
                  </a:schemeClr>
                </a:solidFill>
              </a:rPr>
              <a:t>B.) </a:t>
            </a:r>
            <a:r>
              <a:rPr lang="en-US" dirty="0" smtClean="0">
                <a:solidFill>
                  <a:schemeClr val="tx1"/>
                </a:solidFill>
              </a:rPr>
              <a:t>Decreases</a:t>
            </a:r>
          </a:p>
          <a:p>
            <a:pPr lvl="1" eaLnBrk="1" hangingPunct="1"/>
            <a:r>
              <a:rPr lang="en-US" dirty="0" smtClean="0">
                <a:solidFill>
                  <a:srgbClr val="FFCCFF"/>
                </a:solidFill>
              </a:rPr>
              <a:t>C.) </a:t>
            </a:r>
            <a:r>
              <a:rPr lang="en-US" dirty="0" smtClean="0">
                <a:solidFill>
                  <a:schemeClr val="tx1"/>
                </a:solidFill>
              </a:rPr>
              <a:t>Remains Constant</a:t>
            </a:r>
          </a:p>
          <a:p>
            <a:pPr lvl="1" eaLnBrk="1" hangingPunct="1"/>
            <a:r>
              <a:rPr lang="en-US" dirty="0" smtClean="0">
                <a:solidFill>
                  <a:srgbClr val="FF00FF"/>
                </a:solidFill>
              </a:rPr>
              <a:t>D.) </a:t>
            </a:r>
            <a:r>
              <a:rPr lang="en-US" dirty="0" smtClean="0">
                <a:solidFill>
                  <a:schemeClr val="tx1"/>
                </a:solidFill>
              </a:rPr>
              <a:t>Ionizes</a:t>
            </a:r>
          </a:p>
          <a:p>
            <a:pPr lvl="1" eaLnBrk="1" hangingPunct="1"/>
            <a:r>
              <a:rPr lang="en-US" dirty="0" smtClean="0">
                <a:solidFill>
                  <a:srgbClr val="FFCCCC"/>
                </a:solidFill>
              </a:rPr>
              <a:t>E.) </a:t>
            </a:r>
            <a:r>
              <a:rPr lang="en-US" dirty="0" smtClean="0">
                <a:solidFill>
                  <a:schemeClr val="tx1"/>
                </a:solidFill>
              </a:rPr>
              <a:t>All of the Above</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143000"/>
            <a:ext cx="4495800" cy="5410200"/>
          </a:xfrm>
          <a:prstGeom prst="rect">
            <a:avLst/>
          </a:prstGeom>
          <a:noFill/>
          <a:ln w="5715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470627" y="1524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Up Arrow 4"/>
          <p:cNvSpPr/>
          <p:nvPr/>
        </p:nvSpPr>
        <p:spPr>
          <a:xfrm>
            <a:off x="6172200" y="2286000"/>
            <a:ext cx="762000" cy="3733800"/>
          </a:xfrm>
          <a:prstGeom prst="upArrow">
            <a:avLst/>
          </a:prstGeom>
          <a:solidFill>
            <a:schemeClr val="accent1">
              <a:alpha val="26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7278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304800" y="152400"/>
            <a:ext cx="8610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This process is not possible without oxygen?</a:t>
            </a:r>
          </a:p>
          <a:p>
            <a:pPr eaLnBrk="1" hangingPunct="1"/>
            <a:endParaRPr lang="en-US" sz="3600" dirty="0">
              <a:solidFill>
                <a:srgbClr val="FFFF00"/>
              </a:solidFill>
              <a:latin typeface="Times New Roman" pitchFamily="18" charset="0"/>
            </a:endParaRPr>
          </a:p>
          <a:p>
            <a:pPr eaLnBrk="1" hangingPunct="1"/>
            <a:endParaRPr lang="en-US" sz="3600" dirty="0">
              <a:solidFill>
                <a:srgbClr val="FFFF00"/>
              </a:solidFill>
              <a:latin typeface="Times New Roman" pitchFamily="18" charset="0"/>
            </a:endParaRPr>
          </a:p>
        </p:txBody>
      </p:sp>
      <p:sp>
        <p:nvSpPr>
          <p:cNvPr id="50179"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50180" name="Text Box 8"/>
          <p:cNvSpPr txBox="1">
            <a:spLocks noChangeArrowheads="1"/>
          </p:cNvSpPr>
          <p:nvPr/>
        </p:nvSpPr>
        <p:spPr bwMode="auto">
          <a:xfrm>
            <a:off x="7620000" y="8382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3</a:t>
            </a:r>
          </a:p>
        </p:txBody>
      </p:sp>
      <p:pic>
        <p:nvPicPr>
          <p:cNvPr id="50181" name="Picture 5" descr="explo_la"/>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838200"/>
            <a:ext cx="11963400"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970051" y="1029563"/>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5397626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3"/>
          <p:cNvSpPr>
            <a:spLocks noGrp="1" noChangeArrowheads="1"/>
          </p:cNvSpPr>
          <p:nvPr>
            <p:ph type="body" sz="half" idx="1"/>
          </p:nvPr>
        </p:nvSpPr>
        <p:spPr>
          <a:xfrm>
            <a:off x="304800" y="304800"/>
            <a:ext cx="8839200" cy="5791200"/>
          </a:xfrm>
        </p:spPr>
        <p:txBody>
          <a:bodyPr/>
          <a:lstStyle/>
          <a:p>
            <a:pPr eaLnBrk="1" hangingPunct="1"/>
            <a:r>
              <a:rPr lang="en-US" dirty="0" smtClean="0">
                <a:solidFill>
                  <a:schemeClr val="accent2">
                    <a:lumMod val="60000"/>
                    <a:lumOff val="40000"/>
                  </a:schemeClr>
                </a:solidFill>
              </a:rPr>
              <a:t>As elevation increases….  Air pressure…</a:t>
            </a:r>
          </a:p>
          <a:p>
            <a:pPr lvl="1" eaLnBrk="1" hangingPunct="1"/>
            <a:r>
              <a:rPr lang="en-US" dirty="0" smtClean="0">
                <a:solidFill>
                  <a:srgbClr val="00CCFF"/>
                </a:solidFill>
              </a:rPr>
              <a:t>A.) Increases</a:t>
            </a:r>
          </a:p>
          <a:p>
            <a:pPr lvl="1" eaLnBrk="1" hangingPunct="1"/>
            <a:r>
              <a:rPr lang="en-US" dirty="0" smtClean="0">
                <a:solidFill>
                  <a:schemeClr val="accent1">
                    <a:lumMod val="75000"/>
                  </a:schemeClr>
                </a:solidFill>
              </a:rPr>
              <a:t>B.) Decreases</a:t>
            </a:r>
          </a:p>
          <a:p>
            <a:pPr lvl="1" eaLnBrk="1" hangingPunct="1"/>
            <a:r>
              <a:rPr lang="en-US" dirty="0" smtClean="0">
                <a:solidFill>
                  <a:srgbClr val="FFCCFF"/>
                </a:solidFill>
              </a:rPr>
              <a:t>C.) </a:t>
            </a:r>
            <a:r>
              <a:rPr lang="en-US" dirty="0" smtClean="0">
                <a:solidFill>
                  <a:schemeClr val="tx1"/>
                </a:solidFill>
              </a:rPr>
              <a:t>Remains Constant</a:t>
            </a:r>
          </a:p>
          <a:p>
            <a:pPr lvl="1" eaLnBrk="1" hangingPunct="1"/>
            <a:r>
              <a:rPr lang="en-US" dirty="0" smtClean="0">
                <a:solidFill>
                  <a:srgbClr val="FF00FF"/>
                </a:solidFill>
              </a:rPr>
              <a:t>D.) </a:t>
            </a:r>
            <a:r>
              <a:rPr lang="en-US" dirty="0" smtClean="0">
                <a:solidFill>
                  <a:schemeClr val="tx1"/>
                </a:solidFill>
              </a:rPr>
              <a:t>Ionizes</a:t>
            </a:r>
          </a:p>
          <a:p>
            <a:pPr lvl="1" eaLnBrk="1" hangingPunct="1"/>
            <a:r>
              <a:rPr lang="en-US" dirty="0" smtClean="0">
                <a:solidFill>
                  <a:srgbClr val="FFCCCC"/>
                </a:solidFill>
              </a:rPr>
              <a:t>E.) </a:t>
            </a:r>
            <a:r>
              <a:rPr lang="en-US" dirty="0" smtClean="0">
                <a:solidFill>
                  <a:schemeClr val="tx1"/>
                </a:solidFill>
              </a:rPr>
              <a:t>All of the Above</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143000"/>
            <a:ext cx="4495800" cy="5410200"/>
          </a:xfrm>
          <a:prstGeom prst="rect">
            <a:avLst/>
          </a:prstGeom>
          <a:noFill/>
          <a:ln w="5715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470627" y="1524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Up Arrow 4"/>
          <p:cNvSpPr/>
          <p:nvPr/>
        </p:nvSpPr>
        <p:spPr>
          <a:xfrm>
            <a:off x="6172200" y="2286000"/>
            <a:ext cx="762000" cy="3733800"/>
          </a:xfrm>
          <a:prstGeom prst="upArrow">
            <a:avLst/>
          </a:prstGeom>
          <a:solidFill>
            <a:schemeClr val="accent1">
              <a:alpha val="26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727826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3"/>
          <p:cNvSpPr>
            <a:spLocks noGrp="1" noChangeArrowheads="1"/>
          </p:cNvSpPr>
          <p:nvPr>
            <p:ph type="body" sz="half" idx="1"/>
          </p:nvPr>
        </p:nvSpPr>
        <p:spPr>
          <a:xfrm>
            <a:off x="304800" y="304800"/>
            <a:ext cx="8839200" cy="5791200"/>
          </a:xfrm>
        </p:spPr>
        <p:txBody>
          <a:bodyPr/>
          <a:lstStyle/>
          <a:p>
            <a:pPr eaLnBrk="1" hangingPunct="1"/>
            <a:r>
              <a:rPr lang="en-US" dirty="0" smtClean="0">
                <a:solidFill>
                  <a:schemeClr val="accent2">
                    <a:lumMod val="60000"/>
                    <a:lumOff val="40000"/>
                  </a:schemeClr>
                </a:solidFill>
              </a:rPr>
              <a:t>As elevation increases….  Air pressure…</a:t>
            </a:r>
          </a:p>
          <a:p>
            <a:pPr lvl="1" eaLnBrk="1" hangingPunct="1"/>
            <a:r>
              <a:rPr lang="en-US" dirty="0" smtClean="0">
                <a:solidFill>
                  <a:srgbClr val="00CCFF"/>
                </a:solidFill>
              </a:rPr>
              <a:t>A.) Increases</a:t>
            </a:r>
          </a:p>
          <a:p>
            <a:pPr lvl="1" eaLnBrk="1" hangingPunct="1"/>
            <a:r>
              <a:rPr lang="en-US" dirty="0" smtClean="0">
                <a:solidFill>
                  <a:schemeClr val="accent1">
                    <a:lumMod val="75000"/>
                  </a:schemeClr>
                </a:solidFill>
              </a:rPr>
              <a:t>B.) Decreases</a:t>
            </a:r>
          </a:p>
          <a:p>
            <a:pPr lvl="1" eaLnBrk="1" hangingPunct="1"/>
            <a:r>
              <a:rPr lang="en-US" dirty="0" smtClean="0">
                <a:solidFill>
                  <a:srgbClr val="FFCCFF"/>
                </a:solidFill>
              </a:rPr>
              <a:t>C.) Remains Constant</a:t>
            </a:r>
          </a:p>
          <a:p>
            <a:pPr lvl="1" eaLnBrk="1" hangingPunct="1"/>
            <a:r>
              <a:rPr lang="en-US" dirty="0" smtClean="0">
                <a:solidFill>
                  <a:srgbClr val="FF00FF"/>
                </a:solidFill>
              </a:rPr>
              <a:t>D.) </a:t>
            </a:r>
            <a:r>
              <a:rPr lang="en-US" dirty="0" smtClean="0">
                <a:solidFill>
                  <a:schemeClr val="tx1"/>
                </a:solidFill>
              </a:rPr>
              <a:t>Ionizes</a:t>
            </a:r>
          </a:p>
          <a:p>
            <a:pPr lvl="1" eaLnBrk="1" hangingPunct="1"/>
            <a:r>
              <a:rPr lang="en-US" dirty="0" smtClean="0">
                <a:solidFill>
                  <a:srgbClr val="FFCCCC"/>
                </a:solidFill>
              </a:rPr>
              <a:t>E.) </a:t>
            </a:r>
            <a:r>
              <a:rPr lang="en-US" dirty="0" smtClean="0">
                <a:solidFill>
                  <a:schemeClr val="tx1"/>
                </a:solidFill>
              </a:rPr>
              <a:t>All of the Above</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143000"/>
            <a:ext cx="4495800" cy="5410200"/>
          </a:xfrm>
          <a:prstGeom prst="rect">
            <a:avLst/>
          </a:prstGeom>
          <a:noFill/>
          <a:ln w="5715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470627" y="1524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Up Arrow 4"/>
          <p:cNvSpPr/>
          <p:nvPr/>
        </p:nvSpPr>
        <p:spPr>
          <a:xfrm>
            <a:off x="6172200" y="2286000"/>
            <a:ext cx="762000" cy="3733800"/>
          </a:xfrm>
          <a:prstGeom prst="upArrow">
            <a:avLst/>
          </a:prstGeom>
          <a:solidFill>
            <a:schemeClr val="accent1">
              <a:alpha val="26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727826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3"/>
          <p:cNvSpPr>
            <a:spLocks noGrp="1" noChangeArrowheads="1"/>
          </p:cNvSpPr>
          <p:nvPr>
            <p:ph type="body" sz="half" idx="1"/>
          </p:nvPr>
        </p:nvSpPr>
        <p:spPr>
          <a:xfrm>
            <a:off x="304800" y="304800"/>
            <a:ext cx="8839200" cy="5791200"/>
          </a:xfrm>
        </p:spPr>
        <p:txBody>
          <a:bodyPr/>
          <a:lstStyle/>
          <a:p>
            <a:pPr eaLnBrk="1" hangingPunct="1"/>
            <a:r>
              <a:rPr lang="en-US" dirty="0" smtClean="0">
                <a:solidFill>
                  <a:schemeClr val="accent2">
                    <a:lumMod val="60000"/>
                    <a:lumOff val="40000"/>
                  </a:schemeClr>
                </a:solidFill>
              </a:rPr>
              <a:t>As elevation increases….  Air pressure…</a:t>
            </a:r>
          </a:p>
          <a:p>
            <a:pPr lvl="1" eaLnBrk="1" hangingPunct="1"/>
            <a:r>
              <a:rPr lang="en-US" dirty="0" smtClean="0">
                <a:solidFill>
                  <a:srgbClr val="00CCFF"/>
                </a:solidFill>
              </a:rPr>
              <a:t>A.) Increases</a:t>
            </a:r>
          </a:p>
          <a:p>
            <a:pPr lvl="1" eaLnBrk="1" hangingPunct="1"/>
            <a:r>
              <a:rPr lang="en-US" dirty="0" smtClean="0">
                <a:solidFill>
                  <a:schemeClr val="accent1">
                    <a:lumMod val="75000"/>
                  </a:schemeClr>
                </a:solidFill>
              </a:rPr>
              <a:t>B.) Decreases</a:t>
            </a:r>
          </a:p>
          <a:p>
            <a:pPr lvl="1" eaLnBrk="1" hangingPunct="1"/>
            <a:r>
              <a:rPr lang="en-US" dirty="0" smtClean="0">
                <a:solidFill>
                  <a:srgbClr val="FFCCFF"/>
                </a:solidFill>
              </a:rPr>
              <a:t>C.) Remains Constant</a:t>
            </a:r>
          </a:p>
          <a:p>
            <a:pPr lvl="1" eaLnBrk="1" hangingPunct="1"/>
            <a:r>
              <a:rPr lang="en-US" dirty="0" smtClean="0">
                <a:solidFill>
                  <a:srgbClr val="FF00FF"/>
                </a:solidFill>
              </a:rPr>
              <a:t>D.) Ionizes</a:t>
            </a:r>
          </a:p>
          <a:p>
            <a:pPr lvl="1" eaLnBrk="1" hangingPunct="1"/>
            <a:r>
              <a:rPr lang="en-US" dirty="0" smtClean="0">
                <a:solidFill>
                  <a:srgbClr val="FFCCCC"/>
                </a:solidFill>
              </a:rPr>
              <a:t>E.) </a:t>
            </a:r>
            <a:r>
              <a:rPr lang="en-US" dirty="0" smtClean="0">
                <a:solidFill>
                  <a:schemeClr val="tx1"/>
                </a:solidFill>
              </a:rPr>
              <a:t>All of the Above</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143000"/>
            <a:ext cx="4495800" cy="5410200"/>
          </a:xfrm>
          <a:prstGeom prst="rect">
            <a:avLst/>
          </a:prstGeom>
          <a:noFill/>
          <a:ln w="5715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470627" y="1524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Up Arrow 4"/>
          <p:cNvSpPr/>
          <p:nvPr/>
        </p:nvSpPr>
        <p:spPr>
          <a:xfrm>
            <a:off x="6172200" y="2286000"/>
            <a:ext cx="762000" cy="3733800"/>
          </a:xfrm>
          <a:prstGeom prst="upArrow">
            <a:avLst/>
          </a:prstGeom>
          <a:solidFill>
            <a:schemeClr val="accent1">
              <a:alpha val="26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727826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3"/>
          <p:cNvSpPr>
            <a:spLocks noGrp="1" noChangeArrowheads="1"/>
          </p:cNvSpPr>
          <p:nvPr>
            <p:ph type="body" sz="half" idx="1"/>
          </p:nvPr>
        </p:nvSpPr>
        <p:spPr>
          <a:xfrm>
            <a:off x="304800" y="304800"/>
            <a:ext cx="8839200" cy="5791200"/>
          </a:xfrm>
        </p:spPr>
        <p:txBody>
          <a:bodyPr/>
          <a:lstStyle/>
          <a:p>
            <a:pPr eaLnBrk="1" hangingPunct="1"/>
            <a:r>
              <a:rPr lang="en-US" dirty="0" smtClean="0">
                <a:solidFill>
                  <a:schemeClr val="accent2">
                    <a:lumMod val="60000"/>
                    <a:lumOff val="40000"/>
                  </a:schemeClr>
                </a:solidFill>
              </a:rPr>
              <a:t>As elevation increases….  Air pressure…</a:t>
            </a:r>
          </a:p>
          <a:p>
            <a:pPr lvl="1" eaLnBrk="1" hangingPunct="1"/>
            <a:r>
              <a:rPr lang="en-US" dirty="0" smtClean="0">
                <a:solidFill>
                  <a:srgbClr val="00CCFF"/>
                </a:solidFill>
              </a:rPr>
              <a:t>A.) Increases</a:t>
            </a:r>
          </a:p>
          <a:p>
            <a:pPr lvl="1" eaLnBrk="1" hangingPunct="1"/>
            <a:r>
              <a:rPr lang="en-US" dirty="0" smtClean="0">
                <a:solidFill>
                  <a:schemeClr val="accent1">
                    <a:lumMod val="75000"/>
                  </a:schemeClr>
                </a:solidFill>
              </a:rPr>
              <a:t>B.) Decreases</a:t>
            </a:r>
          </a:p>
          <a:p>
            <a:pPr lvl="1" eaLnBrk="1" hangingPunct="1"/>
            <a:r>
              <a:rPr lang="en-US" dirty="0" smtClean="0">
                <a:solidFill>
                  <a:srgbClr val="FFCCFF"/>
                </a:solidFill>
              </a:rPr>
              <a:t>C.) Remains Constant</a:t>
            </a:r>
          </a:p>
          <a:p>
            <a:pPr lvl="1" eaLnBrk="1" hangingPunct="1"/>
            <a:r>
              <a:rPr lang="en-US" dirty="0" smtClean="0">
                <a:solidFill>
                  <a:srgbClr val="FF00FF"/>
                </a:solidFill>
              </a:rPr>
              <a:t>D.) Ionizes</a:t>
            </a:r>
          </a:p>
          <a:p>
            <a:pPr lvl="1" eaLnBrk="1" hangingPunct="1"/>
            <a:r>
              <a:rPr lang="en-US" dirty="0" smtClean="0">
                <a:solidFill>
                  <a:srgbClr val="FFCCCC"/>
                </a:solidFill>
              </a:rPr>
              <a:t>E.) All of the Above</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143000"/>
            <a:ext cx="4495800" cy="5410200"/>
          </a:xfrm>
          <a:prstGeom prst="rect">
            <a:avLst/>
          </a:prstGeom>
          <a:noFill/>
          <a:ln w="5715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470627" y="1524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Up Arrow 4"/>
          <p:cNvSpPr/>
          <p:nvPr/>
        </p:nvSpPr>
        <p:spPr>
          <a:xfrm>
            <a:off x="6172200" y="2286000"/>
            <a:ext cx="762000" cy="3733800"/>
          </a:xfrm>
          <a:prstGeom prst="upArrow">
            <a:avLst/>
          </a:prstGeom>
          <a:solidFill>
            <a:schemeClr val="accent1">
              <a:alpha val="26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727826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3"/>
          <p:cNvSpPr>
            <a:spLocks noGrp="1" noChangeArrowheads="1"/>
          </p:cNvSpPr>
          <p:nvPr>
            <p:ph type="body" sz="half" idx="1"/>
          </p:nvPr>
        </p:nvSpPr>
        <p:spPr>
          <a:xfrm>
            <a:off x="304800" y="304800"/>
            <a:ext cx="8839200" cy="5791200"/>
          </a:xfrm>
        </p:spPr>
        <p:txBody>
          <a:bodyPr/>
          <a:lstStyle/>
          <a:p>
            <a:pPr eaLnBrk="1" hangingPunct="1"/>
            <a:r>
              <a:rPr lang="en-US" dirty="0" smtClean="0">
                <a:solidFill>
                  <a:schemeClr val="accent2">
                    <a:lumMod val="60000"/>
                    <a:lumOff val="40000"/>
                  </a:schemeClr>
                </a:solidFill>
              </a:rPr>
              <a:t>As elevation increases….  Air pressure…</a:t>
            </a:r>
          </a:p>
          <a:p>
            <a:pPr lvl="1" eaLnBrk="1" hangingPunct="1"/>
            <a:r>
              <a:rPr lang="en-US" dirty="0" smtClean="0">
                <a:solidFill>
                  <a:srgbClr val="00CCFF"/>
                </a:solidFill>
              </a:rPr>
              <a:t>A.) Increases</a:t>
            </a:r>
          </a:p>
          <a:p>
            <a:pPr lvl="1" eaLnBrk="1" hangingPunct="1"/>
            <a:r>
              <a:rPr lang="en-US" dirty="0" smtClean="0">
                <a:solidFill>
                  <a:schemeClr val="accent1">
                    <a:lumMod val="75000"/>
                  </a:schemeClr>
                </a:solidFill>
              </a:rPr>
              <a:t>B.) Decreases</a:t>
            </a:r>
          </a:p>
          <a:p>
            <a:pPr lvl="1" eaLnBrk="1" hangingPunct="1"/>
            <a:r>
              <a:rPr lang="en-US" dirty="0" smtClean="0">
                <a:solidFill>
                  <a:srgbClr val="FFCCFF"/>
                </a:solidFill>
              </a:rPr>
              <a:t>C.) Remains Constant</a:t>
            </a:r>
          </a:p>
          <a:p>
            <a:pPr lvl="1" eaLnBrk="1" hangingPunct="1"/>
            <a:r>
              <a:rPr lang="en-US" dirty="0" smtClean="0">
                <a:solidFill>
                  <a:srgbClr val="FF00FF"/>
                </a:solidFill>
              </a:rPr>
              <a:t>D.) Ionizes</a:t>
            </a:r>
          </a:p>
          <a:p>
            <a:pPr lvl="1" eaLnBrk="1" hangingPunct="1"/>
            <a:r>
              <a:rPr lang="en-US" dirty="0" smtClean="0">
                <a:solidFill>
                  <a:srgbClr val="FFCCCC"/>
                </a:solidFill>
              </a:rPr>
              <a:t>E.) All of the Above</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143000"/>
            <a:ext cx="4495800" cy="5410200"/>
          </a:xfrm>
          <a:prstGeom prst="rect">
            <a:avLst/>
          </a:prstGeom>
          <a:noFill/>
          <a:ln w="5715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470627" y="1524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304800" y="5629870"/>
            <a:ext cx="4031874"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nswer is…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Up Arrow 5"/>
          <p:cNvSpPr/>
          <p:nvPr/>
        </p:nvSpPr>
        <p:spPr>
          <a:xfrm>
            <a:off x="6172200" y="2286000"/>
            <a:ext cx="762000" cy="3733800"/>
          </a:xfrm>
          <a:prstGeom prst="upArrow">
            <a:avLst/>
          </a:prstGeom>
          <a:solidFill>
            <a:schemeClr val="accent1">
              <a:alpha val="26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727826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WordArt 2"/>
          <p:cNvSpPr>
            <a:spLocks noChangeArrowheads="1" noChangeShapeType="1" noTextEdit="1"/>
          </p:cNvSpPr>
          <p:nvPr/>
        </p:nvSpPr>
        <p:spPr bwMode="auto">
          <a:xfrm>
            <a:off x="685800" y="457200"/>
            <a:ext cx="7391400" cy="1524000"/>
          </a:xfrm>
          <a:prstGeom prst="rect">
            <a:avLst/>
          </a:prstGeom>
        </p:spPr>
        <p:txBody>
          <a:bodyPr wrap="none" fromWordArt="1">
            <a:prstTxWarp prst="textWave1">
              <a:avLst>
                <a:gd name="adj1" fmla="val 13005"/>
                <a:gd name="adj2" fmla="val 0"/>
              </a:avLst>
            </a:prstTxWarp>
          </a:bodyPr>
          <a:lstStyle/>
          <a:p>
            <a:pPr algn="ctr"/>
            <a:r>
              <a:rPr lang="en-US" sz="3600" kern="10" dirty="0">
                <a:ln w="9525">
                  <a:solidFill>
                    <a:sysClr val="windowText" lastClr="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End of Preview</a:t>
            </a:r>
          </a:p>
        </p:txBody>
      </p:sp>
      <p:sp>
        <p:nvSpPr>
          <p:cNvPr id="339971" name="WordArt 3"/>
          <p:cNvSpPr>
            <a:spLocks noChangeArrowheads="1" noChangeShapeType="1" noTextEdit="1"/>
          </p:cNvSpPr>
          <p:nvPr/>
        </p:nvSpPr>
        <p:spPr bwMode="auto">
          <a:xfrm>
            <a:off x="533400" y="2286000"/>
            <a:ext cx="8077200" cy="3886200"/>
          </a:xfrm>
          <a:prstGeom prst="rect">
            <a:avLst/>
          </a:prstGeom>
        </p:spPr>
        <p:txBody>
          <a:bodyPr wrap="none" fromWordArt="1">
            <a:prstTxWarp prst="textPlain">
              <a:avLst>
                <a:gd name="adj" fmla="val 50000"/>
              </a:avLst>
            </a:prstTxWarp>
          </a:bodyPr>
          <a:lstStyle/>
          <a:p>
            <a:pPr algn="ctr"/>
            <a:r>
              <a:rPr lang="en-US" sz="3600" kern="10" spc="720" dirty="0">
                <a:ln w="9525">
                  <a:solidFill>
                    <a:sysClr val="windowText" lastClr="000000"/>
                  </a:solidFill>
                  <a:round/>
                  <a:headEnd/>
                  <a:tailEnd/>
                </a:ln>
                <a:solidFill>
                  <a:srgbClr val="99CCFF"/>
                </a:solidFill>
                <a:effectLst>
                  <a:outerShdw dist="45791" dir="3378596" algn="ctr" rotWithShape="0">
                    <a:srgbClr val="4D4D4D">
                      <a:alpha val="79999"/>
                    </a:srgbClr>
                  </a:outerShdw>
                </a:effectLst>
                <a:latin typeface="Arial Black"/>
              </a:rPr>
              <a:t>Hundreds of more slides,</a:t>
            </a:r>
          </a:p>
          <a:p>
            <a:pPr algn="ctr"/>
            <a:r>
              <a:rPr lang="en-US" sz="3600" kern="10" spc="720" dirty="0">
                <a:ln w="9525">
                  <a:solidFill>
                    <a:sysClr val="windowText" lastClr="000000"/>
                  </a:solidFill>
                  <a:round/>
                  <a:headEnd/>
                  <a:tailEnd/>
                </a:ln>
                <a:solidFill>
                  <a:srgbClr val="99CCFF"/>
                </a:solidFill>
                <a:effectLst>
                  <a:outerShdw dist="45791" dir="3378596" algn="ctr" rotWithShape="0">
                    <a:srgbClr val="4D4D4D">
                      <a:alpha val="79999"/>
                    </a:srgbClr>
                  </a:outerShdw>
                </a:effectLst>
                <a:latin typeface="Arial Black"/>
              </a:rPr>
              <a:t>activities, video links, </a:t>
            </a:r>
          </a:p>
          <a:p>
            <a:pPr algn="ctr"/>
            <a:r>
              <a:rPr lang="en-US" sz="3600" kern="10" spc="720" dirty="0">
                <a:ln w="9525">
                  <a:solidFill>
                    <a:sysClr val="windowText" lastClr="000000"/>
                  </a:solidFill>
                  <a:round/>
                  <a:headEnd/>
                  <a:tailEnd/>
                </a:ln>
                <a:solidFill>
                  <a:srgbClr val="99CCFF"/>
                </a:solidFill>
                <a:effectLst>
                  <a:outerShdw dist="45791" dir="3378596" algn="ctr" rotWithShape="0">
                    <a:srgbClr val="4D4D4D">
                      <a:alpha val="79999"/>
                    </a:srgbClr>
                  </a:outerShdw>
                </a:effectLst>
                <a:latin typeface="Arial Black"/>
              </a:rPr>
              <a:t>homework package, lesson</a:t>
            </a:r>
          </a:p>
          <a:p>
            <a:pPr algn="ctr"/>
            <a:r>
              <a:rPr lang="en-US" sz="3600" kern="10" spc="720" dirty="0">
                <a:ln w="9525">
                  <a:solidFill>
                    <a:sysClr val="windowText" lastClr="000000"/>
                  </a:solidFill>
                  <a:round/>
                  <a:headEnd/>
                  <a:tailEnd/>
                </a:ln>
                <a:solidFill>
                  <a:srgbClr val="99CCFF"/>
                </a:solidFill>
                <a:effectLst>
                  <a:outerShdw dist="45791" dir="3378596" algn="ctr" rotWithShape="0">
                    <a:srgbClr val="4D4D4D">
                      <a:alpha val="79999"/>
                    </a:srgbClr>
                  </a:outerShdw>
                </a:effectLst>
                <a:latin typeface="Arial Black"/>
              </a:rPr>
              <a:t>notes, review games,</a:t>
            </a:r>
          </a:p>
          <a:p>
            <a:pPr algn="ctr"/>
            <a:r>
              <a:rPr lang="en-US" sz="3600" kern="10" spc="720" dirty="0">
                <a:ln w="9525">
                  <a:solidFill>
                    <a:sysClr val="windowText" lastClr="000000"/>
                  </a:solidFill>
                  <a:round/>
                  <a:headEnd/>
                  <a:tailEnd/>
                </a:ln>
                <a:solidFill>
                  <a:srgbClr val="99CCFF"/>
                </a:solidFill>
                <a:effectLst>
                  <a:outerShdw dist="45791" dir="3378596" algn="ctr" rotWithShape="0">
                    <a:srgbClr val="4D4D4D">
                      <a:alpha val="79999"/>
                    </a:srgbClr>
                  </a:outerShdw>
                </a:effectLst>
                <a:latin typeface="Arial Black"/>
              </a:rPr>
              <a:t>rubrics, and much more</a:t>
            </a:r>
          </a:p>
          <a:p>
            <a:pPr algn="ctr"/>
            <a:r>
              <a:rPr lang="en-US" sz="3600" kern="10" spc="720" dirty="0">
                <a:ln w="9525">
                  <a:solidFill>
                    <a:sysClr val="windowText" lastClr="000000"/>
                  </a:solidFill>
                  <a:round/>
                  <a:headEnd/>
                  <a:tailEnd/>
                </a:ln>
                <a:solidFill>
                  <a:srgbClr val="99CCFF"/>
                </a:solidFill>
                <a:effectLst>
                  <a:outerShdw dist="45791" dir="3378596" algn="ctr" rotWithShape="0">
                    <a:srgbClr val="4D4D4D">
                      <a:alpha val="79999"/>
                    </a:srgbClr>
                  </a:outerShdw>
                </a:effectLst>
                <a:latin typeface="Arial Black"/>
              </a:rPr>
              <a:t>on the full version of this unit</a:t>
            </a:r>
          </a:p>
          <a:p>
            <a:pPr algn="ctr"/>
            <a:r>
              <a:rPr lang="en-US" sz="3600" kern="10" spc="720" dirty="0">
                <a:ln w="9525">
                  <a:solidFill>
                    <a:sysClr val="windowText" lastClr="000000"/>
                  </a:solidFill>
                  <a:round/>
                  <a:headEnd/>
                  <a:tailEnd/>
                </a:ln>
                <a:solidFill>
                  <a:srgbClr val="99CCFF"/>
                </a:solidFill>
                <a:effectLst>
                  <a:outerShdw dist="45791" dir="3378596" algn="ctr" rotWithShape="0">
                    <a:srgbClr val="4D4D4D">
                      <a:alpha val="79999"/>
                    </a:srgbClr>
                  </a:outerShdw>
                </a:effectLst>
                <a:latin typeface="Arial Black"/>
              </a:rPr>
              <a:t>and larger curriculum.</a:t>
            </a:r>
          </a:p>
        </p:txBody>
      </p:sp>
    </p:spTree>
    <p:extLst>
      <p:ext uri="{BB962C8B-B14F-4D97-AF65-F5344CB8AC3E}">
        <p14:creationId xmlns:p14="http://schemas.microsoft.com/office/powerpoint/2010/main" val="230349237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endParaRPr lang="en-US" smtClean="0"/>
          </a:p>
        </p:txBody>
      </p:sp>
      <p:sp>
        <p:nvSpPr>
          <p:cNvPr id="43011" name="Rectangle 3"/>
          <p:cNvSpPr>
            <a:spLocks noGrp="1" noChangeArrowheads="1"/>
          </p:cNvSpPr>
          <p:nvPr>
            <p:ph type="body" idx="1"/>
          </p:nvPr>
        </p:nvSpPr>
        <p:spPr/>
        <p:txBody>
          <a:bodyPr/>
          <a:lstStyle/>
          <a:p>
            <a:pPr eaLnBrk="1" hangingPunct="1"/>
            <a:endParaRPr lang="en-US" smtClean="0"/>
          </a:p>
        </p:txBody>
      </p:sp>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WordArt 6"/>
          <p:cNvSpPr>
            <a:spLocks noChangeArrowheads="1" noChangeShapeType="1" noTextEdit="1"/>
          </p:cNvSpPr>
          <p:nvPr/>
        </p:nvSpPr>
        <p:spPr bwMode="auto">
          <a:xfrm>
            <a:off x="228600" y="285750"/>
            <a:ext cx="8534400" cy="936625"/>
          </a:xfrm>
          <a:prstGeom prst="rect">
            <a:avLst/>
          </a:prstGeom>
        </p:spPr>
        <p:txBody>
          <a:bodyPr wrap="none" fromWordArt="1">
            <a:prstTxWarp prst="textWave1">
              <a:avLst>
                <a:gd name="adj1" fmla="val 13005"/>
                <a:gd name="adj2" fmla="val 0"/>
              </a:avLst>
            </a:prstTxWarp>
          </a:bodyPr>
          <a:lstStyle/>
          <a:p>
            <a:pPr algn="ctr"/>
            <a:r>
              <a:rPr lang="en-US" sz="3600" kern="10" dirty="0">
                <a:ln w="28575">
                  <a:solidFill>
                    <a:sysClr val="windowText" lastClr="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Weather and Climate Unit</a:t>
            </a:r>
          </a:p>
        </p:txBody>
      </p:sp>
    </p:spTree>
    <p:extLst>
      <p:ext uri="{BB962C8B-B14F-4D97-AF65-F5344CB8AC3E}">
        <p14:creationId xmlns:p14="http://schemas.microsoft.com/office/powerpoint/2010/main" val="403816149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endParaRPr lang="en-US" smtClean="0"/>
          </a:p>
        </p:txBody>
      </p:sp>
      <p:sp>
        <p:nvSpPr>
          <p:cNvPr id="44035" name="Rectangle 3"/>
          <p:cNvSpPr>
            <a:spLocks noGrp="1" noChangeArrowheads="1"/>
          </p:cNvSpPr>
          <p:nvPr>
            <p:ph type="body" idx="1"/>
          </p:nvPr>
        </p:nvSpPr>
        <p:spPr/>
        <p:txBody>
          <a:bodyPr/>
          <a:lstStyle/>
          <a:p>
            <a:pPr eaLnBrk="1" hangingPunct="1"/>
            <a:endParaRPr lang="en-US" smtClean="0"/>
          </a:p>
        </p:txBody>
      </p:sp>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WordArt 6"/>
          <p:cNvSpPr>
            <a:spLocks noChangeArrowheads="1" noChangeShapeType="1" noTextEdit="1"/>
          </p:cNvSpPr>
          <p:nvPr/>
        </p:nvSpPr>
        <p:spPr bwMode="auto">
          <a:xfrm>
            <a:off x="228600" y="285750"/>
            <a:ext cx="8534400" cy="936625"/>
          </a:xfrm>
          <a:prstGeom prst="rect">
            <a:avLst/>
          </a:prstGeom>
        </p:spPr>
        <p:txBody>
          <a:bodyPr wrap="none" fromWordArt="1">
            <a:prstTxWarp prst="textWave1">
              <a:avLst>
                <a:gd name="adj1" fmla="val 13005"/>
                <a:gd name="adj2" fmla="val 0"/>
              </a:avLst>
            </a:prstTxWarp>
          </a:bodyPr>
          <a:lstStyle/>
          <a:p>
            <a:pPr algn="ctr"/>
            <a:r>
              <a:rPr lang="en-US" sz="3600" kern="10" dirty="0">
                <a:ln w="28575">
                  <a:solidFill>
                    <a:sysClr val="windowText" lastClr="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Weather and Climate Unit</a:t>
            </a:r>
          </a:p>
        </p:txBody>
      </p:sp>
      <p:sp>
        <p:nvSpPr>
          <p:cNvPr id="8" name="Rounded Rectangle 7"/>
          <p:cNvSpPr/>
          <p:nvPr/>
        </p:nvSpPr>
        <p:spPr>
          <a:xfrm>
            <a:off x="685800" y="5334000"/>
            <a:ext cx="7772400" cy="1066800"/>
          </a:xfrm>
          <a:prstGeom prst="roundRect">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hlinkClick r:id="rId3"/>
              </a:rPr>
              <a:t>http://sciencepowerpoint.com/Weather_Climate_Unit.html</a:t>
            </a:r>
            <a:endParaRPr lang="en-US" dirty="0"/>
          </a:p>
          <a:p>
            <a:pPr algn="ctr">
              <a:defRPr/>
            </a:pPr>
            <a:endParaRPr lang="en-US" dirty="0"/>
          </a:p>
        </p:txBody>
      </p:sp>
      <p:sp>
        <p:nvSpPr>
          <p:cNvPr id="7" name="Rounded Rectangle 6"/>
          <p:cNvSpPr/>
          <p:nvPr/>
        </p:nvSpPr>
        <p:spPr>
          <a:xfrm>
            <a:off x="501650" y="1295400"/>
            <a:ext cx="7772400" cy="3810000"/>
          </a:xfrm>
          <a:prstGeom prst="roundRect">
            <a:avLst/>
          </a:prstGeom>
          <a:solidFill>
            <a:schemeClr val="tx1"/>
          </a:solid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040" name="TextBox 1"/>
          <p:cNvSpPr txBox="1">
            <a:spLocks noChangeArrowheads="1"/>
          </p:cNvSpPr>
          <p:nvPr/>
        </p:nvSpPr>
        <p:spPr bwMode="auto">
          <a:xfrm>
            <a:off x="609600" y="1492250"/>
            <a:ext cx="76644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99FF"/>
                </a:solidFill>
              </a:rPr>
              <a:t>Areas of Focus within The Weather and Climate Unit:</a:t>
            </a:r>
            <a:r>
              <a:rPr lang="en-US"/>
              <a:t/>
            </a:r>
            <a:br>
              <a:rPr lang="en-US"/>
            </a:br>
            <a:r>
              <a:rPr lang="en-US">
                <a:solidFill>
                  <a:srgbClr val="FFFF99"/>
                </a:solidFill>
              </a:rPr>
              <a:t>What is weather?, Climate, Importance of the Atmosphere, Components of  the Atmosphere, Layers of the Atmosphere, Air Quality and Pollution, Carbon Monoxide, Ozone Layer, Ways to Avoid Skin Cancer, Air Pressure, Barometer, Air Pressure and Wind, Fronts, Wind, Global Wind, Coriolis Force, Jet Stream, Sea Breeze / Land Breeze, Mountain Winds, Mountain Rain Shadow, Wind Chill, Flight, Dangerous Weather Systems, Light, Albedo, Temperature, Thermometers, Seasons, Humidity / Water, Oceans, Roles of Oceans, El Nino, La Nina Cycle, Dew Points, Clouds, Types of Clouds, Meteorology, Weather Tools, Isotherms, Ocean Currents, Enhanced Global Warming, Greenhouse Effect, The Effects of Global Warming, Biomes, Types of Biomes.</a:t>
            </a:r>
          </a:p>
        </p:txBody>
      </p:sp>
      <p:sp>
        <p:nvSpPr>
          <p:cNvPr id="3" name="Freeform 2"/>
          <p:cNvSpPr/>
          <p:nvPr/>
        </p:nvSpPr>
        <p:spPr>
          <a:xfrm>
            <a:off x="3906838" y="3783013"/>
            <a:ext cx="73025" cy="9525"/>
          </a:xfrm>
          <a:custGeom>
            <a:avLst/>
            <a:gdLst>
              <a:gd name="connsiteX0" fmla="*/ 0 w 72736"/>
              <a:gd name="connsiteY0" fmla="*/ 10438 h 10438"/>
              <a:gd name="connsiteX1" fmla="*/ 72736 w 72736"/>
              <a:gd name="connsiteY1" fmla="*/ 47 h 10438"/>
            </a:gdLst>
            <a:ahLst/>
            <a:cxnLst>
              <a:cxn ang="0">
                <a:pos x="connsiteX0" y="connsiteY0"/>
              </a:cxn>
              <a:cxn ang="0">
                <a:pos x="connsiteX1" y="connsiteY1"/>
              </a:cxn>
            </a:cxnLst>
            <a:rect l="l" t="t" r="r" b="b"/>
            <a:pathLst>
              <a:path w="72736" h="10438">
                <a:moveTo>
                  <a:pt x="0" y="10438"/>
                </a:moveTo>
                <a:cubicBezTo>
                  <a:pt x="58747" y="-1312"/>
                  <a:pt x="34293" y="47"/>
                  <a:pt x="72736" y="47"/>
                </a:cubicBezTo>
              </a:path>
            </a:pathLst>
          </a:custGeom>
          <a:no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reeform 9"/>
          <p:cNvSpPr/>
          <p:nvPr/>
        </p:nvSpPr>
        <p:spPr>
          <a:xfrm>
            <a:off x="4059238" y="3935413"/>
            <a:ext cx="73025" cy="9525"/>
          </a:xfrm>
          <a:custGeom>
            <a:avLst/>
            <a:gdLst>
              <a:gd name="connsiteX0" fmla="*/ 0 w 72736"/>
              <a:gd name="connsiteY0" fmla="*/ 10438 h 10438"/>
              <a:gd name="connsiteX1" fmla="*/ 72736 w 72736"/>
              <a:gd name="connsiteY1" fmla="*/ 47 h 10438"/>
            </a:gdLst>
            <a:ahLst/>
            <a:cxnLst>
              <a:cxn ang="0">
                <a:pos x="connsiteX0" y="connsiteY0"/>
              </a:cxn>
              <a:cxn ang="0">
                <a:pos x="connsiteX1" y="connsiteY1"/>
              </a:cxn>
            </a:cxnLst>
            <a:rect l="l" t="t" r="r" b="b"/>
            <a:pathLst>
              <a:path w="72736" h="10438">
                <a:moveTo>
                  <a:pt x="0" y="10438"/>
                </a:moveTo>
                <a:cubicBezTo>
                  <a:pt x="58747" y="-1312"/>
                  <a:pt x="34293" y="47"/>
                  <a:pt x="72736" y="47"/>
                </a:cubicBezTo>
              </a:path>
            </a:pathLst>
          </a:custGeom>
          <a:no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a:off x="4800600" y="3786188"/>
            <a:ext cx="73025" cy="9525"/>
          </a:xfrm>
          <a:custGeom>
            <a:avLst/>
            <a:gdLst>
              <a:gd name="connsiteX0" fmla="*/ 0 w 72736"/>
              <a:gd name="connsiteY0" fmla="*/ 10438 h 10438"/>
              <a:gd name="connsiteX1" fmla="*/ 72736 w 72736"/>
              <a:gd name="connsiteY1" fmla="*/ 47 h 10438"/>
            </a:gdLst>
            <a:ahLst/>
            <a:cxnLst>
              <a:cxn ang="0">
                <a:pos x="connsiteX0" y="connsiteY0"/>
              </a:cxn>
              <a:cxn ang="0">
                <a:pos x="connsiteX1" y="connsiteY1"/>
              </a:cxn>
            </a:cxnLst>
            <a:rect l="l" t="t" r="r" b="b"/>
            <a:pathLst>
              <a:path w="72736" h="10438">
                <a:moveTo>
                  <a:pt x="0" y="10438"/>
                </a:moveTo>
                <a:cubicBezTo>
                  <a:pt x="58747" y="-1312"/>
                  <a:pt x="34293" y="47"/>
                  <a:pt x="72736" y="47"/>
                </a:cubicBezTo>
              </a:path>
            </a:pathLst>
          </a:custGeom>
          <a:no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11764717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3" name="Rectangle 3"/>
          <p:cNvSpPr>
            <a:spLocks noGrp="1" noChangeArrowheads="1"/>
          </p:cNvSpPr>
          <p:nvPr>
            <p:ph type="body" idx="1"/>
          </p:nvPr>
        </p:nvSpPr>
        <p:spPr>
          <a:xfrm>
            <a:off x="457200" y="228600"/>
            <a:ext cx="8229600" cy="5897563"/>
          </a:xfrm>
        </p:spPr>
        <p:txBody>
          <a:bodyPr/>
          <a:lstStyle/>
          <a:p>
            <a:pPr>
              <a:lnSpc>
                <a:spcPct val="80000"/>
              </a:lnSpc>
            </a:pPr>
            <a:r>
              <a:rPr lang="en-US" sz="2800" smtClean="0"/>
              <a:t>The Weather and Climate Unit includes…</a:t>
            </a:r>
          </a:p>
          <a:p>
            <a:pPr>
              <a:lnSpc>
                <a:spcPct val="80000"/>
              </a:lnSpc>
            </a:pPr>
            <a:r>
              <a:rPr lang="en-US" sz="2800" smtClean="0">
                <a:solidFill>
                  <a:srgbClr val="CC99FF"/>
                </a:solidFill>
              </a:rPr>
              <a:t>5 Part 2,800 slide PowerPoint unit roadmap.</a:t>
            </a:r>
          </a:p>
          <a:p>
            <a:pPr>
              <a:lnSpc>
                <a:spcPct val="80000"/>
              </a:lnSpc>
            </a:pPr>
            <a:r>
              <a:rPr lang="en-US" sz="2800" smtClean="0">
                <a:solidFill>
                  <a:srgbClr val="FFFFCC"/>
                </a:solidFill>
              </a:rPr>
              <a:t>16 page bundled homework package, modified version that chronologically follows the unit slideshow.  Also included are answer keys and homework rubric.</a:t>
            </a:r>
          </a:p>
          <a:p>
            <a:pPr>
              <a:lnSpc>
                <a:spcPct val="80000"/>
              </a:lnSpc>
            </a:pPr>
            <a:r>
              <a:rPr lang="en-US" sz="2800" smtClean="0">
                <a:solidFill>
                  <a:srgbClr val="99FFCC"/>
                </a:solidFill>
              </a:rPr>
              <a:t>20 pages of unit notes that chronologically follow slideshow.</a:t>
            </a:r>
          </a:p>
          <a:p>
            <a:pPr>
              <a:lnSpc>
                <a:spcPct val="80000"/>
              </a:lnSpc>
            </a:pPr>
            <a:r>
              <a:rPr lang="en-US" sz="2800" smtClean="0">
                <a:solidFill>
                  <a:srgbClr val="FFCC99"/>
                </a:solidFill>
              </a:rPr>
              <a:t>2 PowerPoint Review Games</a:t>
            </a:r>
          </a:p>
          <a:p>
            <a:pPr>
              <a:lnSpc>
                <a:spcPct val="80000"/>
              </a:lnSpc>
            </a:pPr>
            <a:r>
              <a:rPr lang="en-US" sz="2800" smtClean="0">
                <a:solidFill>
                  <a:srgbClr val="FF99FF"/>
                </a:solidFill>
              </a:rPr>
              <a:t>8 Available worksheets that follow slideshow, crossword, flash card set, rubrics, and much more.</a:t>
            </a:r>
          </a:p>
          <a:p>
            <a:pPr>
              <a:lnSpc>
                <a:spcPct val="80000"/>
              </a:lnSpc>
            </a:pPr>
            <a:r>
              <a:rPr lang="en-US" sz="2800" smtClean="0">
                <a:hlinkClick r:id="rId2"/>
              </a:rPr>
              <a:t>http://www.sciencepowerpoint.com/Weather_Climate_Unit.html</a:t>
            </a:r>
            <a:r>
              <a:rPr lang="en-US" sz="2800" smtClean="0"/>
              <a:t> </a:t>
            </a:r>
          </a:p>
        </p:txBody>
      </p:sp>
    </p:spTree>
    <p:extLst>
      <p:ext uri="{BB962C8B-B14F-4D97-AF65-F5344CB8AC3E}">
        <p14:creationId xmlns:p14="http://schemas.microsoft.com/office/powerpoint/2010/main" val="316356937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3"/>
          <p:cNvSpPr>
            <a:spLocks noGrp="1" noChangeArrowheads="1"/>
          </p:cNvSpPr>
          <p:nvPr>
            <p:ph idx="4294967295"/>
          </p:nvPr>
        </p:nvSpPr>
        <p:spPr>
          <a:xfrm>
            <a:off x="457200" y="304800"/>
            <a:ext cx="8153400" cy="5821363"/>
          </a:xfrm>
        </p:spPr>
        <p:txBody>
          <a:bodyPr/>
          <a:lstStyle/>
          <a:p>
            <a:r>
              <a:rPr lang="en-US" smtClean="0"/>
              <a:t>More Units Available at…</a:t>
            </a:r>
          </a:p>
        </p:txBody>
      </p:sp>
      <p:pic>
        <p:nvPicPr>
          <p:cNvPr id="773123" name="Picture 4" descr="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382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3124" name="Text Box 5"/>
          <p:cNvSpPr txBox="1">
            <a:spLocks noChangeArrowheads="1"/>
          </p:cNvSpPr>
          <p:nvPr/>
        </p:nvSpPr>
        <p:spPr bwMode="auto">
          <a:xfrm>
            <a:off x="457200" y="3886200"/>
            <a:ext cx="845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4800">
                <a:solidFill>
                  <a:schemeClr val="tx1"/>
                </a:solidFill>
                <a:latin typeface="Verdana" pitchFamily="34" charset="0"/>
              </a:defRPr>
            </a:lvl1pPr>
            <a:lvl2pPr marL="742950" indent="-285750">
              <a:defRPr sz="4800">
                <a:solidFill>
                  <a:schemeClr val="tx1"/>
                </a:solidFill>
                <a:latin typeface="Verdana" pitchFamily="34" charset="0"/>
              </a:defRPr>
            </a:lvl2pPr>
            <a:lvl3pPr marL="1143000" indent="-228600">
              <a:defRPr sz="4800">
                <a:solidFill>
                  <a:schemeClr val="tx1"/>
                </a:solidFill>
                <a:latin typeface="Verdana" pitchFamily="34" charset="0"/>
              </a:defRPr>
            </a:lvl3pPr>
            <a:lvl4pPr marL="1600200" indent="-228600">
              <a:defRPr sz="4800">
                <a:solidFill>
                  <a:schemeClr val="tx1"/>
                </a:solidFill>
                <a:latin typeface="Verdana" pitchFamily="34" charset="0"/>
              </a:defRPr>
            </a:lvl4pPr>
            <a:lvl5pPr marL="2057400" indent="-228600">
              <a:defRPr sz="4800">
                <a:solidFill>
                  <a:schemeClr val="tx1"/>
                </a:solidFill>
                <a:latin typeface="Verdana" pitchFamily="34" charset="0"/>
              </a:defRPr>
            </a:lvl5pPr>
            <a:lvl6pPr marL="2514600" indent="-228600" algn="ctr" eaLnBrk="0" fontAlgn="base" hangingPunct="0">
              <a:spcBef>
                <a:spcPct val="0"/>
              </a:spcBef>
              <a:spcAft>
                <a:spcPct val="0"/>
              </a:spcAft>
              <a:defRPr sz="4800">
                <a:solidFill>
                  <a:schemeClr val="tx1"/>
                </a:solidFill>
                <a:latin typeface="Verdana" pitchFamily="34" charset="0"/>
              </a:defRPr>
            </a:lvl6pPr>
            <a:lvl7pPr marL="2971800" indent="-228600" algn="ctr" eaLnBrk="0" fontAlgn="base" hangingPunct="0">
              <a:spcBef>
                <a:spcPct val="0"/>
              </a:spcBef>
              <a:spcAft>
                <a:spcPct val="0"/>
              </a:spcAft>
              <a:defRPr sz="4800">
                <a:solidFill>
                  <a:schemeClr val="tx1"/>
                </a:solidFill>
                <a:latin typeface="Verdana" pitchFamily="34" charset="0"/>
              </a:defRPr>
            </a:lvl7pPr>
            <a:lvl8pPr marL="3429000" indent="-228600" algn="ctr" eaLnBrk="0" fontAlgn="base" hangingPunct="0">
              <a:spcBef>
                <a:spcPct val="0"/>
              </a:spcBef>
              <a:spcAft>
                <a:spcPct val="0"/>
              </a:spcAft>
              <a:defRPr sz="4800">
                <a:solidFill>
                  <a:schemeClr val="tx1"/>
                </a:solidFill>
                <a:latin typeface="Verdana" pitchFamily="34" charset="0"/>
              </a:defRPr>
            </a:lvl8pPr>
            <a:lvl9pPr marL="3886200" indent="-228600" algn="ctr" eaLnBrk="0" fontAlgn="base" hangingPunct="0">
              <a:spcBef>
                <a:spcPct val="0"/>
              </a:spcBef>
              <a:spcAft>
                <a:spcPct val="0"/>
              </a:spcAft>
              <a:defRPr sz="4800">
                <a:solidFill>
                  <a:schemeClr val="tx1"/>
                </a:solidFill>
                <a:latin typeface="Verdana" pitchFamily="34" charset="0"/>
              </a:defRPr>
            </a:lvl9pPr>
          </a:lstStyle>
          <a:p>
            <a:pPr>
              <a:spcBef>
                <a:spcPct val="50000"/>
              </a:spcBef>
            </a:pPr>
            <a:endParaRPr lang="en-US" sz="1800"/>
          </a:p>
        </p:txBody>
      </p:sp>
      <p:sp>
        <p:nvSpPr>
          <p:cNvPr id="773125" name="Text Box 6"/>
          <p:cNvSpPr txBox="1">
            <a:spLocks noChangeArrowheads="1"/>
          </p:cNvSpPr>
          <p:nvPr/>
        </p:nvSpPr>
        <p:spPr bwMode="auto">
          <a:xfrm>
            <a:off x="304800" y="2057400"/>
            <a:ext cx="8610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4800">
                <a:solidFill>
                  <a:schemeClr val="tx1"/>
                </a:solidFill>
                <a:latin typeface="Verdana" pitchFamily="34" charset="0"/>
              </a:defRPr>
            </a:lvl1pPr>
            <a:lvl2pPr marL="742950" indent="-285750">
              <a:defRPr sz="4800">
                <a:solidFill>
                  <a:schemeClr val="tx1"/>
                </a:solidFill>
                <a:latin typeface="Verdana" pitchFamily="34" charset="0"/>
              </a:defRPr>
            </a:lvl2pPr>
            <a:lvl3pPr marL="1143000" indent="-228600">
              <a:defRPr sz="4800">
                <a:solidFill>
                  <a:schemeClr val="tx1"/>
                </a:solidFill>
                <a:latin typeface="Verdana" pitchFamily="34" charset="0"/>
              </a:defRPr>
            </a:lvl3pPr>
            <a:lvl4pPr marL="1600200" indent="-228600">
              <a:defRPr sz="4800">
                <a:solidFill>
                  <a:schemeClr val="tx1"/>
                </a:solidFill>
                <a:latin typeface="Verdana" pitchFamily="34" charset="0"/>
              </a:defRPr>
            </a:lvl4pPr>
            <a:lvl5pPr marL="2057400" indent="-228600">
              <a:defRPr sz="4800">
                <a:solidFill>
                  <a:schemeClr val="tx1"/>
                </a:solidFill>
                <a:latin typeface="Verdana" pitchFamily="34" charset="0"/>
              </a:defRPr>
            </a:lvl5pPr>
            <a:lvl6pPr marL="2514600" indent="-228600" algn="ctr" eaLnBrk="0" fontAlgn="base" hangingPunct="0">
              <a:spcBef>
                <a:spcPct val="0"/>
              </a:spcBef>
              <a:spcAft>
                <a:spcPct val="0"/>
              </a:spcAft>
              <a:defRPr sz="4800">
                <a:solidFill>
                  <a:schemeClr val="tx1"/>
                </a:solidFill>
                <a:latin typeface="Verdana" pitchFamily="34" charset="0"/>
              </a:defRPr>
            </a:lvl6pPr>
            <a:lvl7pPr marL="2971800" indent="-228600" algn="ctr" eaLnBrk="0" fontAlgn="base" hangingPunct="0">
              <a:spcBef>
                <a:spcPct val="0"/>
              </a:spcBef>
              <a:spcAft>
                <a:spcPct val="0"/>
              </a:spcAft>
              <a:defRPr sz="4800">
                <a:solidFill>
                  <a:schemeClr val="tx1"/>
                </a:solidFill>
                <a:latin typeface="Verdana" pitchFamily="34" charset="0"/>
              </a:defRPr>
            </a:lvl7pPr>
            <a:lvl8pPr marL="3429000" indent="-228600" algn="ctr" eaLnBrk="0" fontAlgn="base" hangingPunct="0">
              <a:spcBef>
                <a:spcPct val="0"/>
              </a:spcBef>
              <a:spcAft>
                <a:spcPct val="0"/>
              </a:spcAft>
              <a:defRPr sz="4800">
                <a:solidFill>
                  <a:schemeClr val="tx1"/>
                </a:solidFill>
                <a:latin typeface="Verdana" pitchFamily="34" charset="0"/>
              </a:defRPr>
            </a:lvl8pPr>
            <a:lvl9pPr marL="3886200" indent="-228600" algn="ctr" eaLnBrk="0" fontAlgn="base" hangingPunct="0">
              <a:spcBef>
                <a:spcPct val="0"/>
              </a:spcBef>
              <a:spcAft>
                <a:spcPct val="0"/>
              </a:spcAft>
              <a:defRPr sz="4800">
                <a:solidFill>
                  <a:schemeClr val="tx1"/>
                </a:solidFill>
                <a:latin typeface="Verdana" pitchFamily="34" charset="0"/>
              </a:defRPr>
            </a:lvl9pPr>
          </a:lstStyle>
          <a:p>
            <a:pPr algn="l">
              <a:spcBef>
                <a:spcPct val="50000"/>
              </a:spcBef>
            </a:pPr>
            <a:r>
              <a:rPr lang="en-US" sz="1800" b="1" dirty="0">
                <a:solidFill>
                  <a:srgbClr val="FFCC99"/>
                </a:solidFill>
              </a:rPr>
              <a:t>Earth Science</a:t>
            </a:r>
            <a:r>
              <a:rPr lang="en-US" sz="1800" dirty="0">
                <a:solidFill>
                  <a:srgbClr val="FFCC99"/>
                </a:solidFill>
              </a:rPr>
              <a:t>: The Soil Science and Glaciers Unit, The Geology Topics Unit, The Astronomy Topics Unit, The Weather and Climate Unit, and The Rivers and Water Quality Unit, The Water Molecule Unit.</a:t>
            </a:r>
          </a:p>
        </p:txBody>
      </p:sp>
      <p:sp>
        <p:nvSpPr>
          <p:cNvPr id="773126" name="Text Box 7"/>
          <p:cNvSpPr txBox="1">
            <a:spLocks noChangeArrowheads="1"/>
          </p:cNvSpPr>
          <p:nvPr/>
        </p:nvSpPr>
        <p:spPr bwMode="auto">
          <a:xfrm>
            <a:off x="304800" y="3048000"/>
            <a:ext cx="8686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4800">
                <a:solidFill>
                  <a:schemeClr val="tx1"/>
                </a:solidFill>
                <a:latin typeface="Verdana" pitchFamily="34" charset="0"/>
              </a:defRPr>
            </a:lvl1pPr>
            <a:lvl2pPr marL="742950" indent="-285750">
              <a:defRPr sz="4800">
                <a:solidFill>
                  <a:schemeClr val="tx1"/>
                </a:solidFill>
                <a:latin typeface="Verdana" pitchFamily="34" charset="0"/>
              </a:defRPr>
            </a:lvl2pPr>
            <a:lvl3pPr marL="1143000" indent="-228600">
              <a:defRPr sz="4800">
                <a:solidFill>
                  <a:schemeClr val="tx1"/>
                </a:solidFill>
                <a:latin typeface="Verdana" pitchFamily="34" charset="0"/>
              </a:defRPr>
            </a:lvl3pPr>
            <a:lvl4pPr marL="1600200" indent="-228600">
              <a:defRPr sz="4800">
                <a:solidFill>
                  <a:schemeClr val="tx1"/>
                </a:solidFill>
                <a:latin typeface="Verdana" pitchFamily="34" charset="0"/>
              </a:defRPr>
            </a:lvl4pPr>
            <a:lvl5pPr marL="2057400" indent="-228600">
              <a:defRPr sz="4800">
                <a:solidFill>
                  <a:schemeClr val="tx1"/>
                </a:solidFill>
                <a:latin typeface="Verdana" pitchFamily="34" charset="0"/>
              </a:defRPr>
            </a:lvl5pPr>
            <a:lvl6pPr marL="2514600" indent="-228600" algn="ctr" eaLnBrk="0" fontAlgn="base" hangingPunct="0">
              <a:spcBef>
                <a:spcPct val="0"/>
              </a:spcBef>
              <a:spcAft>
                <a:spcPct val="0"/>
              </a:spcAft>
              <a:defRPr sz="4800">
                <a:solidFill>
                  <a:schemeClr val="tx1"/>
                </a:solidFill>
                <a:latin typeface="Verdana" pitchFamily="34" charset="0"/>
              </a:defRPr>
            </a:lvl6pPr>
            <a:lvl7pPr marL="2971800" indent="-228600" algn="ctr" eaLnBrk="0" fontAlgn="base" hangingPunct="0">
              <a:spcBef>
                <a:spcPct val="0"/>
              </a:spcBef>
              <a:spcAft>
                <a:spcPct val="0"/>
              </a:spcAft>
              <a:defRPr sz="4800">
                <a:solidFill>
                  <a:schemeClr val="tx1"/>
                </a:solidFill>
                <a:latin typeface="Verdana" pitchFamily="34" charset="0"/>
              </a:defRPr>
            </a:lvl7pPr>
            <a:lvl8pPr marL="3429000" indent="-228600" algn="ctr" eaLnBrk="0" fontAlgn="base" hangingPunct="0">
              <a:spcBef>
                <a:spcPct val="0"/>
              </a:spcBef>
              <a:spcAft>
                <a:spcPct val="0"/>
              </a:spcAft>
              <a:defRPr sz="4800">
                <a:solidFill>
                  <a:schemeClr val="tx1"/>
                </a:solidFill>
                <a:latin typeface="Verdana" pitchFamily="34" charset="0"/>
              </a:defRPr>
            </a:lvl8pPr>
            <a:lvl9pPr marL="3886200" indent="-228600" algn="ctr" eaLnBrk="0" fontAlgn="base" hangingPunct="0">
              <a:spcBef>
                <a:spcPct val="0"/>
              </a:spcBef>
              <a:spcAft>
                <a:spcPct val="0"/>
              </a:spcAft>
              <a:defRPr sz="4800">
                <a:solidFill>
                  <a:schemeClr val="tx1"/>
                </a:solidFill>
                <a:latin typeface="Verdana" pitchFamily="34" charset="0"/>
              </a:defRPr>
            </a:lvl9pPr>
          </a:lstStyle>
          <a:p>
            <a:pPr algn="l">
              <a:spcBef>
                <a:spcPct val="50000"/>
              </a:spcBef>
            </a:pPr>
            <a:r>
              <a:rPr lang="en-US" sz="1800" b="1">
                <a:solidFill>
                  <a:srgbClr val="66FF66"/>
                </a:solidFill>
              </a:rPr>
              <a:t>Physical Science</a:t>
            </a:r>
            <a:r>
              <a:rPr lang="en-US" sz="1800">
                <a:solidFill>
                  <a:srgbClr val="66FF66"/>
                </a:solidFill>
              </a:rPr>
              <a:t>: The Laws of Motion and Machines Unit, The Atoms and Periodic Table Unit, The Energy and the Environment Unit, and Science Skills Unit.</a:t>
            </a:r>
          </a:p>
        </p:txBody>
      </p:sp>
      <p:sp>
        <p:nvSpPr>
          <p:cNvPr id="773127" name="Text Box 8"/>
          <p:cNvSpPr txBox="1">
            <a:spLocks noChangeArrowheads="1"/>
          </p:cNvSpPr>
          <p:nvPr/>
        </p:nvSpPr>
        <p:spPr bwMode="auto">
          <a:xfrm>
            <a:off x="304800" y="3962400"/>
            <a:ext cx="8610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4800">
                <a:solidFill>
                  <a:schemeClr val="tx1"/>
                </a:solidFill>
                <a:latin typeface="Verdana" pitchFamily="34" charset="0"/>
              </a:defRPr>
            </a:lvl1pPr>
            <a:lvl2pPr marL="742950" indent="-285750">
              <a:defRPr sz="4800">
                <a:solidFill>
                  <a:schemeClr val="tx1"/>
                </a:solidFill>
                <a:latin typeface="Verdana" pitchFamily="34" charset="0"/>
              </a:defRPr>
            </a:lvl2pPr>
            <a:lvl3pPr marL="1143000" indent="-228600">
              <a:defRPr sz="4800">
                <a:solidFill>
                  <a:schemeClr val="tx1"/>
                </a:solidFill>
                <a:latin typeface="Verdana" pitchFamily="34" charset="0"/>
              </a:defRPr>
            </a:lvl3pPr>
            <a:lvl4pPr marL="1600200" indent="-228600">
              <a:defRPr sz="4800">
                <a:solidFill>
                  <a:schemeClr val="tx1"/>
                </a:solidFill>
                <a:latin typeface="Verdana" pitchFamily="34" charset="0"/>
              </a:defRPr>
            </a:lvl4pPr>
            <a:lvl5pPr marL="2057400" indent="-228600">
              <a:defRPr sz="4800">
                <a:solidFill>
                  <a:schemeClr val="tx1"/>
                </a:solidFill>
                <a:latin typeface="Verdana" pitchFamily="34" charset="0"/>
              </a:defRPr>
            </a:lvl5pPr>
            <a:lvl6pPr marL="2514600" indent="-228600" algn="ctr" eaLnBrk="0" fontAlgn="base" hangingPunct="0">
              <a:spcBef>
                <a:spcPct val="0"/>
              </a:spcBef>
              <a:spcAft>
                <a:spcPct val="0"/>
              </a:spcAft>
              <a:defRPr sz="4800">
                <a:solidFill>
                  <a:schemeClr val="tx1"/>
                </a:solidFill>
                <a:latin typeface="Verdana" pitchFamily="34" charset="0"/>
              </a:defRPr>
            </a:lvl6pPr>
            <a:lvl7pPr marL="2971800" indent="-228600" algn="ctr" eaLnBrk="0" fontAlgn="base" hangingPunct="0">
              <a:spcBef>
                <a:spcPct val="0"/>
              </a:spcBef>
              <a:spcAft>
                <a:spcPct val="0"/>
              </a:spcAft>
              <a:defRPr sz="4800">
                <a:solidFill>
                  <a:schemeClr val="tx1"/>
                </a:solidFill>
                <a:latin typeface="Verdana" pitchFamily="34" charset="0"/>
              </a:defRPr>
            </a:lvl7pPr>
            <a:lvl8pPr marL="3429000" indent="-228600" algn="ctr" eaLnBrk="0" fontAlgn="base" hangingPunct="0">
              <a:spcBef>
                <a:spcPct val="0"/>
              </a:spcBef>
              <a:spcAft>
                <a:spcPct val="0"/>
              </a:spcAft>
              <a:defRPr sz="4800">
                <a:solidFill>
                  <a:schemeClr val="tx1"/>
                </a:solidFill>
                <a:latin typeface="Verdana" pitchFamily="34" charset="0"/>
              </a:defRPr>
            </a:lvl8pPr>
            <a:lvl9pPr marL="3886200" indent="-228600" algn="ctr" eaLnBrk="0" fontAlgn="base" hangingPunct="0">
              <a:spcBef>
                <a:spcPct val="0"/>
              </a:spcBef>
              <a:spcAft>
                <a:spcPct val="0"/>
              </a:spcAft>
              <a:defRPr sz="4800">
                <a:solidFill>
                  <a:schemeClr val="tx1"/>
                </a:solidFill>
                <a:latin typeface="Verdana" pitchFamily="34" charset="0"/>
              </a:defRPr>
            </a:lvl9pPr>
          </a:lstStyle>
          <a:p>
            <a:pPr algn="l">
              <a:spcBef>
                <a:spcPct val="50000"/>
              </a:spcBef>
            </a:pPr>
            <a:r>
              <a:rPr lang="en-US" sz="1800" b="1" dirty="0">
                <a:solidFill>
                  <a:srgbClr val="99CCFF"/>
                </a:solidFill>
              </a:rPr>
              <a:t>Life Science</a:t>
            </a:r>
            <a:r>
              <a:rPr lang="en-US" sz="1800" dirty="0">
                <a:solidFill>
                  <a:srgbClr val="99CCFF"/>
                </a:solidFill>
              </a:rPr>
              <a:t>: The Infectious Diseases Unit, Cellular Biology Unit, The DNA and Genetics Unit, The Life Topics Unit, The Plant Unit, The Taxonomy and Classification Unit, Ecology: Feeding Levels Unit, Ecology: Interactions Unit, Ecology: Abiotic Factors, The Evolution and Natural Selection Unit and The Human Body Systems and Health Topics Unit</a:t>
            </a:r>
          </a:p>
        </p:txBody>
      </p:sp>
      <p:sp>
        <p:nvSpPr>
          <p:cNvPr id="773128" name="Rectangle 9"/>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Tree>
    <p:extLst>
      <p:ext uri="{BB962C8B-B14F-4D97-AF65-F5344CB8AC3E}">
        <p14:creationId xmlns:p14="http://schemas.microsoft.com/office/powerpoint/2010/main" val="2222932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04800" y="228600"/>
            <a:ext cx="8610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78% of our atmosphere is composed of this gas? </a:t>
            </a:r>
            <a:endParaRPr lang="en-US" sz="3600" dirty="0">
              <a:solidFill>
                <a:srgbClr val="00CCFF"/>
              </a:solidFill>
              <a:latin typeface="Times New Roman" pitchFamily="18" charset="0"/>
            </a:endParaRPr>
          </a:p>
        </p:txBody>
      </p:sp>
      <p:pic>
        <p:nvPicPr>
          <p:cNvPr id="522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0"/>
            <a:ext cx="86868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2228"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3" name="Rectangle 2"/>
          <p:cNvSpPr/>
          <p:nvPr/>
        </p:nvSpPr>
        <p:spPr>
          <a:xfrm>
            <a:off x="7772400" y="1676400"/>
            <a:ext cx="869149" cy="1569660"/>
          </a:xfrm>
          <a:prstGeom prst="rect">
            <a:avLst/>
          </a:prstGeom>
          <a:noFill/>
        </p:spPr>
        <p:txBody>
          <a:bodyPr wrap="none" lIns="91440" tIns="45720" rIns="91440" bIns="45720">
            <a:spAutoFit/>
          </a:bodyPr>
          <a:lstStyle/>
          <a:p>
            <a:pPr algn="ctr"/>
            <a:r>
              <a:rPr lang="en-US" sz="9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4</a:t>
            </a:r>
            <a:endParaRPr lang="en-US" sz="9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61170369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457200" y="152400"/>
            <a:ext cx="8229600" cy="5973763"/>
          </a:xfrm>
        </p:spPr>
        <p:txBody>
          <a:bodyPr/>
          <a:lstStyle/>
          <a:p>
            <a:pPr eaLnBrk="1" hangingPunct="1">
              <a:defRPr/>
            </a:pPr>
            <a:endParaRPr lang="en-US" sz="2800" dirty="0" smtClean="0"/>
          </a:p>
          <a:p>
            <a:pPr eaLnBrk="1" hangingPunct="1">
              <a:defRPr/>
            </a:pPr>
            <a:endParaRPr lang="en-US" sz="2800" dirty="0"/>
          </a:p>
          <a:p>
            <a:pPr eaLnBrk="1" hangingPunct="1">
              <a:defRPr/>
            </a:pPr>
            <a:r>
              <a:rPr lang="en-US" sz="2800" dirty="0" smtClean="0"/>
              <a:t>The entire four year curriculum can be found at... </a:t>
            </a:r>
            <a:r>
              <a:rPr lang="en-US" sz="2800" dirty="0" smtClean="0">
                <a:hlinkClick r:id="rId2"/>
              </a:rPr>
              <a:t>http://sciencepowerpoint.com/</a:t>
            </a:r>
            <a:r>
              <a:rPr lang="en-US" sz="2800" dirty="0" smtClean="0"/>
              <a:t> Please feel free to contact me with any questions you may have.  Thank you for your interest in this curriculum.</a:t>
            </a:r>
          </a:p>
          <a:p>
            <a:pPr eaLnBrk="1" hangingPunct="1">
              <a:defRPr/>
            </a:pPr>
            <a:endParaRPr lang="en-US" sz="2800" dirty="0" smtClean="0"/>
          </a:p>
          <a:p>
            <a:pPr eaLnBrk="1" hangingPunct="1">
              <a:defRPr/>
            </a:pPr>
            <a:endParaRPr lang="en-US" sz="2800" dirty="0" smtClean="0"/>
          </a:p>
          <a:p>
            <a:pPr eaLnBrk="1" hangingPunct="1">
              <a:defRPr/>
            </a:pPr>
            <a:endParaRPr lang="en-US" sz="2800" dirty="0"/>
          </a:p>
          <a:p>
            <a:pPr marL="0" indent="0" eaLnBrk="1" hangingPunct="1">
              <a:buFontTx/>
              <a:buNone/>
              <a:defRPr/>
            </a:pPr>
            <a:endParaRPr lang="en-US" sz="2800" dirty="0"/>
          </a:p>
          <a:p>
            <a:pPr marL="0" indent="0" eaLnBrk="1" hangingPunct="1">
              <a:buFontTx/>
              <a:buNone/>
              <a:defRPr/>
            </a:pPr>
            <a:r>
              <a:rPr lang="en-US" sz="2800" dirty="0" smtClean="0"/>
              <a:t>  Sincerely,</a:t>
            </a:r>
          </a:p>
          <a:p>
            <a:pPr marL="0" indent="0" eaLnBrk="1" hangingPunct="1">
              <a:buFontTx/>
              <a:buNone/>
              <a:defRPr/>
            </a:pPr>
            <a:r>
              <a:rPr lang="en-US" sz="2800" dirty="0" smtClean="0"/>
              <a:t>  Ryan Murphy </a:t>
            </a:r>
            <a:r>
              <a:rPr lang="en-US" sz="2800" dirty="0" err="1" smtClean="0"/>
              <a:t>M.Ed</a:t>
            </a:r>
            <a:endParaRPr lang="en-US" sz="2800" dirty="0" smtClean="0"/>
          </a:p>
          <a:p>
            <a:pPr marL="0" indent="0" eaLnBrk="1" hangingPunct="1">
              <a:buFontTx/>
              <a:buNone/>
              <a:defRPr/>
            </a:pPr>
            <a:r>
              <a:rPr lang="en-US" sz="2800" dirty="0" smtClean="0">
                <a:hlinkClick r:id="rId3"/>
              </a:rPr>
              <a:t>  www.sciencepowerpoint@gmail.com</a:t>
            </a:r>
            <a:endParaRPr lang="en-US" sz="2800" dirty="0" smtClean="0"/>
          </a:p>
          <a:p>
            <a:pPr eaLnBrk="1" hangingPunct="1">
              <a:defRPr/>
            </a:pPr>
            <a:endParaRPr lang="en-US" sz="2400" dirty="0" smtClean="0"/>
          </a:p>
          <a:p>
            <a:pPr lvl="2" eaLnBrk="1" hangingPunct="1">
              <a:buFontTx/>
              <a:buNone/>
              <a:defRPr/>
            </a:pPr>
            <a:endParaRPr lang="en-US" sz="2000" dirty="0" smtClean="0"/>
          </a:p>
        </p:txBody>
      </p:sp>
      <p:pic>
        <p:nvPicPr>
          <p:cNvPr id="75779" name="Picture 4" descr="C:\Users\Ryan\Desktop\Science from Mur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200" y="3505200"/>
            <a:ext cx="35798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4" descr="tit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8" y="7938"/>
            <a:ext cx="8382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3238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28600" y="1524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Most of the other </a:t>
            </a:r>
            <a:r>
              <a:rPr lang="en-US" sz="3600" dirty="0" smtClean="0">
                <a:solidFill>
                  <a:schemeClr val="bg1"/>
                </a:solidFill>
                <a:latin typeface="Times New Roman" pitchFamily="18" charset="0"/>
              </a:rPr>
              <a:t>21% </a:t>
            </a:r>
            <a:r>
              <a:rPr lang="en-US" sz="3600" dirty="0">
                <a:solidFill>
                  <a:schemeClr val="bg1"/>
                </a:solidFill>
                <a:latin typeface="Times New Roman" pitchFamily="18" charset="0"/>
              </a:rPr>
              <a:t>of our atmosphere consists of this gas? </a:t>
            </a:r>
            <a:endParaRPr lang="en-US" sz="3600" dirty="0">
              <a:solidFill>
                <a:srgbClr val="00B0F0"/>
              </a:solidFill>
              <a:latin typeface="Times New Roman" pitchFamily="18" charset="0"/>
            </a:endParaRPr>
          </a:p>
        </p:txBody>
      </p:sp>
      <p:pic>
        <p:nvPicPr>
          <p:cNvPr id="54275" name="Picture 3" descr="http://craftsuppliesforless.com/images/crystal%20square%20candle%20hol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295400"/>
            <a:ext cx="4648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pic>
        <p:nvPicPr>
          <p:cNvPr id="542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343024"/>
            <a:ext cx="4038600" cy="5210175"/>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http://www.clker.com/cliparts/9/a/e/e/12154415151126295659lemmling_Cartoon_owl.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0514" y="2362200"/>
            <a:ext cx="152400" cy="1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046250" y="558195"/>
            <a:ext cx="869149"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646836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90167" name="Group 55"/>
          <p:cNvGraphicFramePr>
            <a:graphicFrameLocks noGrp="1"/>
          </p:cNvGraphicFramePr>
          <p:nvPr>
            <p:extLst>
              <p:ext uri="{D42A27DB-BD31-4B8C-83A1-F6EECF244321}">
                <p14:modId xmlns:p14="http://schemas.microsoft.com/office/powerpoint/2010/main" val="1630067397"/>
              </p:ext>
            </p:extLst>
          </p:nvPr>
        </p:nvGraphicFramePr>
        <p:xfrm>
          <a:off x="228600" y="1264007"/>
          <a:ext cx="8686800" cy="4985540"/>
        </p:xfrm>
        <a:graphic>
          <a:graphicData uri="http://schemas.openxmlformats.org/drawingml/2006/table">
            <a:tbl>
              <a:tblPr/>
              <a:tblGrid>
                <a:gridCol w="1736725"/>
                <a:gridCol w="1738313"/>
                <a:gridCol w="1736725"/>
                <a:gridCol w="1738312"/>
                <a:gridCol w="1736725"/>
              </a:tblGrid>
              <a:tr h="9193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AT MOST</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LOTSA </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LAYERS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PEE  YOO</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PRESS FOR SURE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WEATHER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MOVIES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49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35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2097" name="TextBox 50"/>
          <p:cNvSpPr txBox="1">
            <a:spLocks noChangeArrowheads="1"/>
          </p:cNvSpPr>
          <p:nvPr/>
        </p:nvSpPr>
        <p:spPr bwMode="auto">
          <a:xfrm>
            <a:off x="228600" y="152400"/>
            <a:ext cx="853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Weather, Climate, Atmosphere, Air Pollution, Air Pressure Review Game</a:t>
            </a:r>
            <a:endParaRPr lang="en-US" sz="2800" dirty="0">
              <a:solidFill>
                <a:schemeClr val="bg1"/>
              </a:solidFill>
            </a:endParaRPr>
          </a:p>
        </p:txBody>
      </p:sp>
    </p:spTree>
    <p:extLst>
      <p:ext uri="{BB962C8B-B14F-4D97-AF65-F5344CB8AC3E}">
        <p14:creationId xmlns:p14="http://schemas.microsoft.com/office/powerpoint/2010/main" val="1557397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90167" name="Group 55"/>
          <p:cNvGraphicFramePr>
            <a:graphicFrameLocks noGrp="1"/>
          </p:cNvGraphicFramePr>
          <p:nvPr>
            <p:extLst>
              <p:ext uri="{D42A27DB-BD31-4B8C-83A1-F6EECF244321}">
                <p14:modId xmlns:p14="http://schemas.microsoft.com/office/powerpoint/2010/main" val="129230022"/>
              </p:ext>
            </p:extLst>
          </p:nvPr>
        </p:nvGraphicFramePr>
        <p:xfrm>
          <a:off x="228600" y="1264007"/>
          <a:ext cx="8686800" cy="4985540"/>
        </p:xfrm>
        <a:graphic>
          <a:graphicData uri="http://schemas.openxmlformats.org/drawingml/2006/table">
            <a:tbl>
              <a:tblPr/>
              <a:tblGrid>
                <a:gridCol w="1736725"/>
                <a:gridCol w="1738313"/>
                <a:gridCol w="1736725"/>
                <a:gridCol w="1738312"/>
                <a:gridCol w="1736725"/>
              </a:tblGrid>
              <a:tr h="9193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AT MOST</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Times New Roman" pitchFamily="18" charset="0"/>
                        </a:rPr>
                        <a:t>LOTSA </a:t>
                      </a:r>
                      <a:br>
                        <a:rPr kumimoji="0" lang="en-US" sz="1600" b="1" i="0" u="none" strike="noStrike" cap="none" normalizeH="0" baseline="0" dirty="0" smtClean="0">
                          <a:ln>
                            <a:noFill/>
                          </a:ln>
                          <a:solidFill>
                            <a:srgbClr val="00B0F0"/>
                          </a:solidFill>
                          <a:effectLst/>
                          <a:latin typeface="Times New Roman" pitchFamily="18" charset="0"/>
                        </a:rPr>
                      </a:br>
                      <a:r>
                        <a:rPr kumimoji="0" lang="en-US" sz="1600" b="1" i="0" u="none" strike="noStrike" cap="none" normalizeH="0" baseline="0" dirty="0" smtClean="0">
                          <a:ln>
                            <a:noFill/>
                          </a:ln>
                          <a:solidFill>
                            <a:srgbClr val="00B0F0"/>
                          </a:solidFill>
                          <a:effectLst/>
                          <a:latin typeface="Times New Roman" pitchFamily="18" charset="0"/>
                        </a:rPr>
                        <a:t>LAYERS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PEE  YOO</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PRESS FOR SURE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WEATHER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MOVIES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49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35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2097" name="TextBox 50"/>
          <p:cNvSpPr txBox="1">
            <a:spLocks noChangeArrowheads="1"/>
          </p:cNvSpPr>
          <p:nvPr/>
        </p:nvSpPr>
        <p:spPr bwMode="auto">
          <a:xfrm>
            <a:off x="228600" y="152400"/>
            <a:ext cx="853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Weather, Climate, Atmosphere, Air Pollution, Air Pressure Review Game</a:t>
            </a:r>
            <a:endParaRPr lang="en-US" sz="2800" dirty="0">
              <a:solidFill>
                <a:schemeClr val="bg1"/>
              </a:solidFill>
            </a:endParaRPr>
          </a:p>
        </p:txBody>
      </p:sp>
    </p:spTree>
    <p:extLst>
      <p:ext uri="{BB962C8B-B14F-4D97-AF65-F5344CB8AC3E}">
        <p14:creationId xmlns:p14="http://schemas.microsoft.com/office/powerpoint/2010/main" val="1470112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28600" y="228600"/>
            <a:ext cx="7315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Meteors burn up in this layer of the atmosphere? </a:t>
            </a:r>
            <a:endParaRPr lang="en-US" sz="3600">
              <a:solidFill>
                <a:srgbClr val="FFFF00"/>
              </a:solidFill>
              <a:latin typeface="Times New Roman" pitchFamily="18" charset="0"/>
            </a:endParaRPr>
          </a:p>
        </p:txBody>
      </p:sp>
      <p:pic>
        <p:nvPicPr>
          <p:cNvPr id="62467" name="Picture 3" descr="http://www.bath.ac.uk/pr/releases/images/antarctic/noctilucent-clou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47800"/>
            <a:ext cx="9372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2" name="Rectangle 1"/>
          <p:cNvSpPr/>
          <p:nvPr/>
        </p:nvSpPr>
        <p:spPr>
          <a:xfrm>
            <a:off x="8046251" y="39082"/>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766196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0915" name="Rectangle 3"/>
          <p:cNvSpPr>
            <a:spLocks noGrp="1" noChangeArrowheads="1"/>
          </p:cNvSpPr>
          <p:nvPr>
            <p:ph type="body" idx="1"/>
          </p:nvPr>
        </p:nvSpPr>
        <p:spPr>
          <a:xfrm>
            <a:off x="228600" y="152400"/>
            <a:ext cx="8458200" cy="5943600"/>
          </a:xfrm>
        </p:spPr>
        <p:txBody>
          <a:bodyPr/>
          <a:lstStyle/>
          <a:p>
            <a:pPr eaLnBrk="1" hangingPunct="1">
              <a:defRPr/>
            </a:pPr>
            <a:r>
              <a:rPr lang="en-US" dirty="0" smtClean="0"/>
              <a:t>The protective ozone layer is found here?</a:t>
            </a:r>
          </a:p>
        </p:txBody>
      </p:sp>
      <p:pic>
        <p:nvPicPr>
          <p:cNvPr id="279556" name="Picture 5" descr="http://www.unep.org/ozone/slideshow/images/ozone-cartoons_03_0001_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838200"/>
            <a:ext cx="8763000" cy="5791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79557"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sp>
        <p:nvSpPr>
          <p:cNvPr id="2" name="Rectangle 1"/>
          <p:cNvSpPr/>
          <p:nvPr/>
        </p:nvSpPr>
        <p:spPr>
          <a:xfrm>
            <a:off x="7924800" y="914400"/>
            <a:ext cx="869149" cy="1569660"/>
          </a:xfrm>
          <a:prstGeom prst="rect">
            <a:avLst/>
          </a:prstGeom>
          <a:noFill/>
        </p:spPr>
        <p:txBody>
          <a:bodyPr wrap="none" lIns="91440" tIns="45720" rIns="91440" bIns="45720">
            <a:spAutoFit/>
          </a:bodyPr>
          <a:lstStyle/>
          <a:p>
            <a:pPr algn="ct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51170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endParaRPr lang="en-US" smtClean="0"/>
          </a:p>
        </p:txBody>
      </p:sp>
      <p:sp>
        <p:nvSpPr>
          <p:cNvPr id="44035" name="Rectangle 3"/>
          <p:cNvSpPr>
            <a:spLocks noGrp="1" noChangeArrowheads="1"/>
          </p:cNvSpPr>
          <p:nvPr>
            <p:ph type="body" idx="1"/>
          </p:nvPr>
        </p:nvSpPr>
        <p:spPr/>
        <p:txBody>
          <a:bodyPr/>
          <a:lstStyle/>
          <a:p>
            <a:pPr eaLnBrk="1" hangingPunct="1"/>
            <a:endParaRPr lang="en-US" smtClean="0"/>
          </a:p>
        </p:txBody>
      </p:sp>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WordArt 6"/>
          <p:cNvSpPr>
            <a:spLocks noChangeArrowheads="1" noChangeShapeType="1" noTextEdit="1"/>
          </p:cNvSpPr>
          <p:nvPr/>
        </p:nvSpPr>
        <p:spPr bwMode="auto">
          <a:xfrm>
            <a:off x="228600" y="285750"/>
            <a:ext cx="8534400" cy="936625"/>
          </a:xfrm>
          <a:prstGeom prst="rect">
            <a:avLst/>
          </a:prstGeom>
        </p:spPr>
        <p:txBody>
          <a:bodyPr wrap="none" fromWordArt="1">
            <a:prstTxWarp prst="textWave1">
              <a:avLst>
                <a:gd name="adj1" fmla="val 13005"/>
                <a:gd name="adj2" fmla="val 0"/>
              </a:avLst>
            </a:prstTxWarp>
          </a:bodyPr>
          <a:lstStyle/>
          <a:p>
            <a:pPr algn="ctr"/>
            <a:r>
              <a:rPr lang="en-US" sz="3600" kern="10" dirty="0">
                <a:ln w="28575">
                  <a:solidFill>
                    <a:sysClr val="windowText" lastClr="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Weather and Climate Unit</a:t>
            </a:r>
          </a:p>
        </p:txBody>
      </p:sp>
      <p:sp>
        <p:nvSpPr>
          <p:cNvPr id="8" name="Rounded Rectangle 7"/>
          <p:cNvSpPr/>
          <p:nvPr/>
        </p:nvSpPr>
        <p:spPr>
          <a:xfrm>
            <a:off x="685800" y="5562600"/>
            <a:ext cx="7772400" cy="609600"/>
          </a:xfrm>
          <a:prstGeom prst="roundRect">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hlinkClick r:id="rId3"/>
              </a:rPr>
              <a:t>http://sciencepowerpoint.com/Weather_Climate_Unit.html</a:t>
            </a:r>
            <a:endParaRPr lang="en-US" dirty="0"/>
          </a:p>
          <a:p>
            <a:pPr algn="ctr">
              <a:defRPr/>
            </a:pPr>
            <a:endParaRPr lang="en-US" dirty="0"/>
          </a:p>
        </p:txBody>
      </p:sp>
      <p:sp>
        <p:nvSpPr>
          <p:cNvPr id="7" name="Rounded Rectangle 6"/>
          <p:cNvSpPr/>
          <p:nvPr/>
        </p:nvSpPr>
        <p:spPr>
          <a:xfrm>
            <a:off x="501650" y="1295400"/>
            <a:ext cx="7772400" cy="3810000"/>
          </a:xfrm>
          <a:prstGeom prst="roundRect">
            <a:avLst/>
          </a:prstGeom>
          <a:solidFill>
            <a:schemeClr val="tx1"/>
          </a:solid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040" name="TextBox 1"/>
          <p:cNvSpPr txBox="1">
            <a:spLocks noChangeArrowheads="1"/>
          </p:cNvSpPr>
          <p:nvPr/>
        </p:nvSpPr>
        <p:spPr bwMode="auto">
          <a:xfrm>
            <a:off x="609600" y="1492250"/>
            <a:ext cx="76644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99FF"/>
                </a:solidFill>
              </a:rPr>
              <a:t>Areas of Focus within The Weather and Climate Unit:</a:t>
            </a:r>
            <a:r>
              <a:rPr lang="en-US"/>
              <a:t/>
            </a:r>
            <a:br>
              <a:rPr lang="en-US"/>
            </a:br>
            <a:r>
              <a:rPr lang="en-US">
                <a:solidFill>
                  <a:srgbClr val="FFFF99"/>
                </a:solidFill>
              </a:rPr>
              <a:t>What is weather?, Climate, Importance of the Atmosphere, Components of  the Atmosphere, Layers of the Atmosphere, Air Quality and Pollution, Carbon Monoxide, Ozone Layer, Ways to Avoid Skin Cancer, Air Pressure, Barometer, Air Pressure and Wind, Fronts, Wind, Global Wind, Coriolis Force, Jet Stream, Sea Breeze / Land Breeze, Mountain Winds, Mountain Rain Shadow, Wind Chill, Flight, Dangerous Weather Systems, Light, Albedo, Temperature, Thermometers, Seasons, Humidity / Water, Oceans, Roles of Oceans, El Nino, La Nina Cycle, Dew Points, Clouds, Types of Clouds, Meteorology, Weather Tools, Isotherms, Ocean Currents, Enhanced Global Warming, Greenhouse Effect, The Effects of Global Warming, Biomes, Types of Biomes.</a:t>
            </a:r>
          </a:p>
        </p:txBody>
      </p:sp>
      <p:sp>
        <p:nvSpPr>
          <p:cNvPr id="3" name="Freeform 2"/>
          <p:cNvSpPr/>
          <p:nvPr/>
        </p:nvSpPr>
        <p:spPr>
          <a:xfrm>
            <a:off x="3906838" y="3783013"/>
            <a:ext cx="73025" cy="9525"/>
          </a:xfrm>
          <a:custGeom>
            <a:avLst/>
            <a:gdLst>
              <a:gd name="connsiteX0" fmla="*/ 0 w 72736"/>
              <a:gd name="connsiteY0" fmla="*/ 10438 h 10438"/>
              <a:gd name="connsiteX1" fmla="*/ 72736 w 72736"/>
              <a:gd name="connsiteY1" fmla="*/ 47 h 10438"/>
            </a:gdLst>
            <a:ahLst/>
            <a:cxnLst>
              <a:cxn ang="0">
                <a:pos x="connsiteX0" y="connsiteY0"/>
              </a:cxn>
              <a:cxn ang="0">
                <a:pos x="connsiteX1" y="connsiteY1"/>
              </a:cxn>
            </a:cxnLst>
            <a:rect l="l" t="t" r="r" b="b"/>
            <a:pathLst>
              <a:path w="72736" h="10438">
                <a:moveTo>
                  <a:pt x="0" y="10438"/>
                </a:moveTo>
                <a:cubicBezTo>
                  <a:pt x="58747" y="-1312"/>
                  <a:pt x="34293" y="47"/>
                  <a:pt x="72736" y="47"/>
                </a:cubicBezTo>
              </a:path>
            </a:pathLst>
          </a:custGeom>
          <a:no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reeform 9"/>
          <p:cNvSpPr/>
          <p:nvPr/>
        </p:nvSpPr>
        <p:spPr>
          <a:xfrm>
            <a:off x="4059238" y="3935413"/>
            <a:ext cx="73025" cy="9525"/>
          </a:xfrm>
          <a:custGeom>
            <a:avLst/>
            <a:gdLst>
              <a:gd name="connsiteX0" fmla="*/ 0 w 72736"/>
              <a:gd name="connsiteY0" fmla="*/ 10438 h 10438"/>
              <a:gd name="connsiteX1" fmla="*/ 72736 w 72736"/>
              <a:gd name="connsiteY1" fmla="*/ 47 h 10438"/>
            </a:gdLst>
            <a:ahLst/>
            <a:cxnLst>
              <a:cxn ang="0">
                <a:pos x="connsiteX0" y="connsiteY0"/>
              </a:cxn>
              <a:cxn ang="0">
                <a:pos x="connsiteX1" y="connsiteY1"/>
              </a:cxn>
            </a:cxnLst>
            <a:rect l="l" t="t" r="r" b="b"/>
            <a:pathLst>
              <a:path w="72736" h="10438">
                <a:moveTo>
                  <a:pt x="0" y="10438"/>
                </a:moveTo>
                <a:cubicBezTo>
                  <a:pt x="58747" y="-1312"/>
                  <a:pt x="34293" y="47"/>
                  <a:pt x="72736" y="47"/>
                </a:cubicBezTo>
              </a:path>
            </a:pathLst>
          </a:custGeom>
          <a:no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a:off x="4800600" y="3786188"/>
            <a:ext cx="73025" cy="9525"/>
          </a:xfrm>
          <a:custGeom>
            <a:avLst/>
            <a:gdLst>
              <a:gd name="connsiteX0" fmla="*/ 0 w 72736"/>
              <a:gd name="connsiteY0" fmla="*/ 10438 h 10438"/>
              <a:gd name="connsiteX1" fmla="*/ 72736 w 72736"/>
              <a:gd name="connsiteY1" fmla="*/ 47 h 10438"/>
            </a:gdLst>
            <a:ahLst/>
            <a:cxnLst>
              <a:cxn ang="0">
                <a:pos x="connsiteX0" y="connsiteY0"/>
              </a:cxn>
              <a:cxn ang="0">
                <a:pos x="connsiteX1" y="connsiteY1"/>
              </a:cxn>
            </a:cxnLst>
            <a:rect l="l" t="t" r="r" b="b"/>
            <a:pathLst>
              <a:path w="72736" h="10438">
                <a:moveTo>
                  <a:pt x="0" y="10438"/>
                </a:moveTo>
                <a:cubicBezTo>
                  <a:pt x="58747" y="-1312"/>
                  <a:pt x="34293" y="47"/>
                  <a:pt x="72736" y="47"/>
                </a:cubicBezTo>
              </a:path>
            </a:pathLst>
          </a:custGeom>
          <a:no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47767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228600" y="152400"/>
            <a:ext cx="8686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We live in this layer of the atmosphere?</a:t>
            </a:r>
          </a:p>
          <a:p>
            <a:pPr eaLnBrk="1" hangingPunct="1"/>
            <a:endParaRPr lang="en-US" sz="3600" dirty="0">
              <a:solidFill>
                <a:srgbClr val="00CCFF"/>
              </a:solidFill>
              <a:latin typeface="Times New Roman" pitchFamily="18" charset="0"/>
            </a:endParaRPr>
          </a:p>
        </p:txBody>
      </p:sp>
      <p:pic>
        <p:nvPicPr>
          <p:cNvPr id="57347" name="Picture 3" descr="Vedder_Mtn_Hi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14400"/>
            <a:ext cx="8763000" cy="5638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7348"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3" name="Rectangle 2"/>
          <p:cNvSpPr/>
          <p:nvPr/>
        </p:nvSpPr>
        <p:spPr>
          <a:xfrm>
            <a:off x="7848600" y="4536995"/>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580072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228600" y="152400"/>
            <a:ext cx="8001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rgbClr val="00FF00"/>
                </a:solidFill>
                <a:latin typeface="Times New Roman" pitchFamily="18" charset="0"/>
              </a:rPr>
              <a:t>The </a:t>
            </a:r>
            <a:r>
              <a:rPr lang="en-US" sz="3600" dirty="0" smtClean="0">
                <a:solidFill>
                  <a:srgbClr val="00FF00"/>
                </a:solidFill>
                <a:latin typeface="Times New Roman" pitchFamily="18" charset="0"/>
              </a:rPr>
              <a:t>space </a:t>
            </a:r>
            <a:r>
              <a:rPr lang="en-US" sz="3600" dirty="0">
                <a:solidFill>
                  <a:srgbClr val="00FF00"/>
                </a:solidFill>
                <a:latin typeface="Times New Roman" pitchFamily="18" charset="0"/>
              </a:rPr>
              <a:t>shuttle orbits in this layer of the atmosphere? </a:t>
            </a:r>
          </a:p>
        </p:txBody>
      </p:sp>
      <p:pic>
        <p:nvPicPr>
          <p:cNvPr id="63491" name="Picture 3" descr="http://spaceflight.nasa.gov/gallery/images/station/crew-6/hires/iss006e183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3492"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63493" name="Text Box 5"/>
          <p:cNvSpPr txBox="1">
            <a:spLocks noChangeArrowheads="1"/>
          </p:cNvSpPr>
          <p:nvPr/>
        </p:nvSpPr>
        <p:spPr bwMode="auto">
          <a:xfrm>
            <a:off x="7772400" y="16002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9</a:t>
            </a:r>
          </a:p>
        </p:txBody>
      </p:sp>
    </p:spTree>
    <p:extLst>
      <p:ext uri="{BB962C8B-B14F-4D97-AF65-F5344CB8AC3E}">
        <p14:creationId xmlns:p14="http://schemas.microsoft.com/office/powerpoint/2010/main" val="42825074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28600" y="152400"/>
            <a:ext cx="8001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rgbClr val="00FF00"/>
                </a:solidFill>
                <a:latin typeface="Times New Roman" pitchFamily="18" charset="0"/>
              </a:rPr>
              <a:t>The </a:t>
            </a:r>
            <a:r>
              <a:rPr lang="en-US" sz="3600" dirty="0" smtClean="0">
                <a:solidFill>
                  <a:srgbClr val="00FF00"/>
                </a:solidFill>
                <a:latin typeface="Times New Roman" pitchFamily="18" charset="0"/>
              </a:rPr>
              <a:t>space </a:t>
            </a:r>
            <a:r>
              <a:rPr lang="en-US" sz="3600" dirty="0">
                <a:solidFill>
                  <a:srgbClr val="00FF00"/>
                </a:solidFill>
                <a:latin typeface="Times New Roman" pitchFamily="18" charset="0"/>
              </a:rPr>
              <a:t>shuttle orbits in this layer of the atmosphere? </a:t>
            </a:r>
          </a:p>
        </p:txBody>
      </p:sp>
      <p:pic>
        <p:nvPicPr>
          <p:cNvPr id="64515" name="Picture 3" descr="http://spaceflight.nasa.gov/gallery/images/station/crew-6/hires/iss006e183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4516"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64517" name="Text Box 5"/>
          <p:cNvSpPr txBox="1">
            <a:spLocks noChangeArrowheads="1"/>
          </p:cNvSpPr>
          <p:nvPr/>
        </p:nvSpPr>
        <p:spPr bwMode="auto">
          <a:xfrm>
            <a:off x="7772400" y="16002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9</a:t>
            </a:r>
          </a:p>
        </p:txBody>
      </p:sp>
      <p:sp>
        <p:nvSpPr>
          <p:cNvPr id="2" name="Left Brace 1"/>
          <p:cNvSpPr/>
          <p:nvPr/>
        </p:nvSpPr>
        <p:spPr>
          <a:xfrm>
            <a:off x="1981200" y="2789238"/>
            <a:ext cx="1219200" cy="944562"/>
          </a:xfrm>
          <a:prstGeom prst="leftBrace">
            <a:avLst/>
          </a:prstGeom>
          <a:ln>
            <a:solidFill>
              <a:srgbClr val="66FF99"/>
            </a:solidFill>
          </a:ln>
          <a:effectLst>
            <a:glow rad="127000">
              <a:srgbClr val="66FF99"/>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381000" y="2895600"/>
            <a:ext cx="1600200" cy="646331"/>
          </a:xfrm>
          <a:prstGeom prst="rect">
            <a:avLst/>
          </a:prstGeom>
          <a:noFill/>
        </p:spPr>
        <p:txBody>
          <a:bodyPr wrap="square" rtlCol="0">
            <a:spAutoFit/>
          </a:bodyPr>
          <a:lstStyle/>
          <a:p>
            <a:r>
              <a:rPr lang="en-US" dirty="0" smtClean="0">
                <a:solidFill>
                  <a:srgbClr val="66FF99"/>
                </a:solidFill>
              </a:rPr>
              <a:t>Name this layer for + 1pt</a:t>
            </a:r>
            <a:endParaRPr lang="en-US" dirty="0">
              <a:solidFill>
                <a:srgbClr val="66FF99"/>
              </a:solidFill>
            </a:endParaRPr>
          </a:p>
        </p:txBody>
      </p:sp>
    </p:spTree>
    <p:extLst>
      <p:ext uri="{BB962C8B-B14F-4D97-AF65-F5344CB8AC3E}">
        <p14:creationId xmlns:p14="http://schemas.microsoft.com/office/powerpoint/2010/main" val="554357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381000" y="304800"/>
            <a:ext cx="853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This layer of atmosphere merges with space? </a:t>
            </a:r>
            <a:endParaRPr lang="en-US" sz="3600">
              <a:solidFill>
                <a:srgbClr val="FFFF00"/>
              </a:solidFill>
              <a:latin typeface="Times New Roman" pitchFamily="18" charset="0"/>
            </a:endParaRPr>
          </a:p>
        </p:txBody>
      </p:sp>
      <p:pic>
        <p:nvPicPr>
          <p:cNvPr id="66563" name="Picture 3" descr="ear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600200"/>
            <a:ext cx="6934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2" name="Rectangle 1"/>
          <p:cNvSpPr/>
          <p:nvPr/>
        </p:nvSpPr>
        <p:spPr>
          <a:xfrm>
            <a:off x="7162800" y="96777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214971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90167" name="Group 55"/>
          <p:cNvGraphicFramePr>
            <a:graphicFrameLocks noGrp="1"/>
          </p:cNvGraphicFramePr>
          <p:nvPr>
            <p:extLst>
              <p:ext uri="{D42A27DB-BD31-4B8C-83A1-F6EECF244321}">
                <p14:modId xmlns:p14="http://schemas.microsoft.com/office/powerpoint/2010/main" val="1883309576"/>
              </p:ext>
            </p:extLst>
          </p:nvPr>
        </p:nvGraphicFramePr>
        <p:xfrm>
          <a:off x="228600" y="1264007"/>
          <a:ext cx="8686800" cy="4985540"/>
        </p:xfrm>
        <a:graphic>
          <a:graphicData uri="http://schemas.openxmlformats.org/drawingml/2006/table">
            <a:tbl>
              <a:tblPr/>
              <a:tblGrid>
                <a:gridCol w="1736725"/>
                <a:gridCol w="1738313"/>
                <a:gridCol w="1736725"/>
                <a:gridCol w="1738312"/>
                <a:gridCol w="1736725"/>
              </a:tblGrid>
              <a:tr h="9193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AT MOST</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LOTSA </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LAYERS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PEE  YOO</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PRESS FOR SURE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WEATHER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MOVIES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49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35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2097" name="TextBox 50"/>
          <p:cNvSpPr txBox="1">
            <a:spLocks noChangeArrowheads="1"/>
          </p:cNvSpPr>
          <p:nvPr/>
        </p:nvSpPr>
        <p:spPr bwMode="auto">
          <a:xfrm>
            <a:off x="228600" y="152400"/>
            <a:ext cx="853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Weather, Climate, Atmosphere, Air Pollution, Air Pressure Review Game</a:t>
            </a:r>
            <a:endParaRPr lang="en-US" sz="2800" dirty="0">
              <a:solidFill>
                <a:schemeClr val="bg1"/>
              </a:solidFill>
            </a:endParaRPr>
          </a:p>
        </p:txBody>
      </p:sp>
    </p:spTree>
    <p:extLst>
      <p:ext uri="{BB962C8B-B14F-4D97-AF65-F5344CB8AC3E}">
        <p14:creationId xmlns:p14="http://schemas.microsoft.com/office/powerpoint/2010/main" val="3561403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90167" name="Group 55"/>
          <p:cNvGraphicFramePr>
            <a:graphicFrameLocks noGrp="1"/>
          </p:cNvGraphicFramePr>
          <p:nvPr>
            <p:extLst>
              <p:ext uri="{D42A27DB-BD31-4B8C-83A1-F6EECF244321}">
                <p14:modId xmlns:p14="http://schemas.microsoft.com/office/powerpoint/2010/main" val="3891396242"/>
              </p:ext>
            </p:extLst>
          </p:nvPr>
        </p:nvGraphicFramePr>
        <p:xfrm>
          <a:off x="228600" y="1264007"/>
          <a:ext cx="8686800" cy="4985540"/>
        </p:xfrm>
        <a:graphic>
          <a:graphicData uri="http://schemas.openxmlformats.org/drawingml/2006/table">
            <a:tbl>
              <a:tblPr/>
              <a:tblGrid>
                <a:gridCol w="1736725"/>
                <a:gridCol w="1738313"/>
                <a:gridCol w="1736725"/>
                <a:gridCol w="1738312"/>
                <a:gridCol w="1736725"/>
              </a:tblGrid>
              <a:tr h="9193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AT MOST</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LOTSA </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LAYERS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996633"/>
                          </a:solidFill>
                          <a:effectLst/>
                          <a:latin typeface="Times New Roman" pitchFamily="18" charset="0"/>
                        </a:rPr>
                        <a:t>PEE  YOO</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PRESS FOR SURE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WEATHER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MOVIES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49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35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2097" name="TextBox 50"/>
          <p:cNvSpPr txBox="1">
            <a:spLocks noChangeArrowheads="1"/>
          </p:cNvSpPr>
          <p:nvPr/>
        </p:nvSpPr>
        <p:spPr bwMode="auto">
          <a:xfrm>
            <a:off x="228600" y="152400"/>
            <a:ext cx="853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Weather, Climate, Atmosphere, Air Pollution, Air Pressure Review Game</a:t>
            </a:r>
            <a:endParaRPr lang="en-US" sz="2800" dirty="0">
              <a:solidFill>
                <a:schemeClr val="bg1"/>
              </a:solidFill>
            </a:endParaRPr>
          </a:p>
        </p:txBody>
      </p:sp>
    </p:spTree>
    <p:extLst>
      <p:ext uri="{BB962C8B-B14F-4D97-AF65-F5344CB8AC3E}">
        <p14:creationId xmlns:p14="http://schemas.microsoft.com/office/powerpoint/2010/main" val="36159863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152400" y="228600"/>
            <a:ext cx="876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regional weather problem is evident here? </a:t>
            </a:r>
            <a:endParaRPr lang="en-US" sz="3600">
              <a:solidFill>
                <a:srgbClr val="FFFF00"/>
              </a:solidFill>
              <a:latin typeface="Times New Roman" pitchFamily="18" charset="0"/>
            </a:endParaRPr>
          </a:p>
        </p:txBody>
      </p:sp>
      <p:pic>
        <p:nvPicPr>
          <p:cNvPr id="69635" name="Picture 3" descr="http://daac.gsfc.nasa.gov/oceancolor/locus/images/aq_800px-Acid_rain_wood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447800"/>
            <a:ext cx="88392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9636"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3" name="Rectangle 2"/>
          <p:cNvSpPr/>
          <p:nvPr/>
        </p:nvSpPr>
        <p:spPr>
          <a:xfrm>
            <a:off x="7384900" y="1454221"/>
            <a:ext cx="1485728"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955939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304800" y="228600"/>
            <a:ext cx="883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rgbClr val="FF9900"/>
                </a:solidFill>
                <a:latin typeface="Times New Roman" pitchFamily="18" charset="0"/>
              </a:rPr>
              <a:t>What type of poisoning can occur </a:t>
            </a:r>
            <a:r>
              <a:rPr lang="en-US" sz="3600" dirty="0" smtClean="0">
                <a:solidFill>
                  <a:srgbClr val="FF9900"/>
                </a:solidFill>
                <a:latin typeface="Times New Roman" pitchFamily="18" charset="0"/>
              </a:rPr>
              <a:t>if incomplete </a:t>
            </a:r>
            <a:r>
              <a:rPr lang="en-US" sz="3600" dirty="0">
                <a:solidFill>
                  <a:srgbClr val="FF9900"/>
                </a:solidFill>
                <a:latin typeface="Times New Roman" pitchFamily="18" charset="0"/>
              </a:rPr>
              <a:t>combustion occurs indoors? </a:t>
            </a:r>
          </a:p>
        </p:txBody>
      </p:sp>
      <p:pic>
        <p:nvPicPr>
          <p:cNvPr id="71683" name="Picture 3" descr="combustion-av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571" y="1524000"/>
            <a:ext cx="8512629" cy="5029200"/>
          </a:xfrm>
          <a:prstGeom prst="rect">
            <a:avLst/>
          </a:prstGeom>
          <a:noFill/>
          <a:ln w="76200">
            <a:solidFill>
              <a:schemeClr val="bg2">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1684"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2" name="Rectangle 1"/>
          <p:cNvSpPr/>
          <p:nvPr/>
        </p:nvSpPr>
        <p:spPr>
          <a:xfrm>
            <a:off x="457200" y="16764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2031177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228600" y="152400"/>
            <a:ext cx="8763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rgbClr val="CC99FF"/>
                </a:solidFill>
                <a:latin typeface="Times New Roman" pitchFamily="18" charset="0"/>
              </a:rPr>
              <a:t>This layer </a:t>
            </a:r>
            <a:r>
              <a:rPr lang="en-US" sz="3600" dirty="0" smtClean="0">
                <a:solidFill>
                  <a:srgbClr val="CC99FF"/>
                </a:solidFill>
                <a:latin typeface="Times New Roman" pitchFamily="18" charset="0"/>
              </a:rPr>
              <a:t>of the atmosphere which </a:t>
            </a:r>
            <a:r>
              <a:rPr lang="en-US" sz="3600" dirty="0">
                <a:solidFill>
                  <a:srgbClr val="CC99FF"/>
                </a:solidFill>
                <a:latin typeface="Times New Roman" pitchFamily="18" charset="0"/>
              </a:rPr>
              <a:t>currently has a hole protects the earth from harmful UV rays.</a:t>
            </a:r>
          </a:p>
          <a:p>
            <a:pPr eaLnBrk="1" hangingPunct="1"/>
            <a:endParaRPr lang="en-US" sz="3600" dirty="0">
              <a:solidFill>
                <a:srgbClr val="FFFF00"/>
              </a:solidFill>
              <a:latin typeface="Times New Roman" pitchFamily="18" charset="0"/>
            </a:endParaRPr>
          </a:p>
        </p:txBody>
      </p:sp>
      <p:pic>
        <p:nvPicPr>
          <p:cNvPr id="73731" name="Picture 3" descr="http://svs.gsfc.nasa.gov/vis/a000000/a003000/a003067/omi_pv_print.0450_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133600"/>
            <a:ext cx="8686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2" name="Rectangle 1"/>
          <p:cNvSpPr/>
          <p:nvPr/>
        </p:nvSpPr>
        <p:spPr>
          <a:xfrm>
            <a:off x="7427083" y="4876800"/>
            <a:ext cx="1553631"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9364083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304800" y="228600"/>
            <a:ext cx="861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This can occur from too much sun exposure? </a:t>
            </a:r>
            <a:endParaRPr lang="en-US" sz="3600" dirty="0">
              <a:solidFill>
                <a:srgbClr val="FFC000"/>
              </a:solidFill>
              <a:latin typeface="Times New Roman" pitchFamily="18" charset="0"/>
            </a:endParaRPr>
          </a:p>
        </p:txBody>
      </p:sp>
      <p:pic>
        <p:nvPicPr>
          <p:cNvPr id="76803" name="Picture 3" descr="http://www.topnews.in/health/files/mo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6106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6804"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2" name="Rectangle 1"/>
          <p:cNvSpPr/>
          <p:nvPr/>
        </p:nvSpPr>
        <p:spPr>
          <a:xfrm>
            <a:off x="7162800" y="48006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406149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3" name="Rectangle 3"/>
          <p:cNvSpPr>
            <a:spLocks noGrp="1" noChangeArrowheads="1"/>
          </p:cNvSpPr>
          <p:nvPr>
            <p:ph type="body" idx="1"/>
          </p:nvPr>
        </p:nvSpPr>
        <p:spPr>
          <a:xfrm>
            <a:off x="457200" y="228600"/>
            <a:ext cx="8229600" cy="5897563"/>
          </a:xfrm>
        </p:spPr>
        <p:txBody>
          <a:bodyPr/>
          <a:lstStyle/>
          <a:p>
            <a:pPr>
              <a:lnSpc>
                <a:spcPct val="80000"/>
              </a:lnSpc>
            </a:pPr>
            <a:r>
              <a:rPr lang="en-US" sz="2800" smtClean="0"/>
              <a:t>The Weather and Climate Unit includes…</a:t>
            </a:r>
          </a:p>
          <a:p>
            <a:pPr>
              <a:lnSpc>
                <a:spcPct val="80000"/>
              </a:lnSpc>
            </a:pPr>
            <a:r>
              <a:rPr lang="en-US" sz="2800" smtClean="0">
                <a:solidFill>
                  <a:srgbClr val="CC99FF"/>
                </a:solidFill>
              </a:rPr>
              <a:t>5 Part 2,800 slide PowerPoint unit roadmap.</a:t>
            </a:r>
          </a:p>
          <a:p>
            <a:pPr>
              <a:lnSpc>
                <a:spcPct val="80000"/>
              </a:lnSpc>
            </a:pPr>
            <a:r>
              <a:rPr lang="en-US" sz="2800" smtClean="0">
                <a:solidFill>
                  <a:srgbClr val="FFFFCC"/>
                </a:solidFill>
              </a:rPr>
              <a:t>16 page bundled homework package, modified version that chronologically follows the unit slideshow.  Also included are answer keys and homework rubric.</a:t>
            </a:r>
          </a:p>
          <a:p>
            <a:pPr>
              <a:lnSpc>
                <a:spcPct val="80000"/>
              </a:lnSpc>
            </a:pPr>
            <a:r>
              <a:rPr lang="en-US" sz="2800" smtClean="0">
                <a:solidFill>
                  <a:srgbClr val="99FFCC"/>
                </a:solidFill>
              </a:rPr>
              <a:t>20 pages of unit notes that chronologically follow slideshow.</a:t>
            </a:r>
          </a:p>
          <a:p>
            <a:pPr>
              <a:lnSpc>
                <a:spcPct val="80000"/>
              </a:lnSpc>
            </a:pPr>
            <a:r>
              <a:rPr lang="en-US" sz="2800" smtClean="0">
                <a:solidFill>
                  <a:srgbClr val="FFCC99"/>
                </a:solidFill>
              </a:rPr>
              <a:t>2 PowerPoint Review Games</a:t>
            </a:r>
          </a:p>
          <a:p>
            <a:pPr>
              <a:lnSpc>
                <a:spcPct val="80000"/>
              </a:lnSpc>
            </a:pPr>
            <a:r>
              <a:rPr lang="en-US" sz="2800" smtClean="0">
                <a:solidFill>
                  <a:srgbClr val="FF99FF"/>
                </a:solidFill>
              </a:rPr>
              <a:t>8 Available worksheets that follow slideshow, crossword, flash card set, rubrics, and much more.</a:t>
            </a:r>
          </a:p>
          <a:p>
            <a:pPr>
              <a:lnSpc>
                <a:spcPct val="80000"/>
              </a:lnSpc>
            </a:pPr>
            <a:r>
              <a:rPr lang="en-US" sz="2800" smtClean="0">
                <a:hlinkClick r:id="rId2"/>
              </a:rPr>
              <a:t>http://www.sciencepowerpoint.com/Weather_Climate_Unit.html</a:t>
            </a:r>
            <a:r>
              <a:rPr lang="en-US" sz="2800" smtClean="0"/>
              <a:t> </a:t>
            </a:r>
          </a:p>
        </p:txBody>
      </p:sp>
    </p:spTree>
    <p:extLst>
      <p:ext uri="{BB962C8B-B14F-4D97-AF65-F5344CB8AC3E}">
        <p14:creationId xmlns:p14="http://schemas.microsoft.com/office/powerpoint/2010/main" val="2867981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3"/>
          <p:cNvSpPr>
            <a:spLocks noGrp="1" noChangeArrowheads="1"/>
          </p:cNvSpPr>
          <p:nvPr>
            <p:ph idx="1"/>
          </p:nvPr>
        </p:nvSpPr>
        <p:spPr>
          <a:xfrm>
            <a:off x="152400" y="152400"/>
            <a:ext cx="8763000" cy="5978525"/>
          </a:xfrm>
        </p:spPr>
        <p:txBody>
          <a:bodyPr/>
          <a:lstStyle/>
          <a:p>
            <a:pPr eaLnBrk="1" hangingPunct="1"/>
            <a:r>
              <a:rPr lang="en-US" dirty="0" smtClean="0">
                <a:solidFill>
                  <a:srgbClr val="FF66FF"/>
                </a:solidFill>
              </a:rPr>
              <a:t>Volatile Organic Compounds (VOC’s), </a:t>
            </a:r>
            <a:r>
              <a:rPr lang="en-US" dirty="0" smtClean="0">
                <a:solidFill>
                  <a:schemeClr val="bg1">
                    <a:lumMod val="50000"/>
                  </a:schemeClr>
                </a:solidFill>
              </a:rPr>
              <a:t>such as hydrocarbon fuel vapors and solvents are a form of air pollution and contribute to ground level ozone.</a:t>
            </a:r>
          </a:p>
        </p:txBody>
      </p:sp>
      <p:pic>
        <p:nvPicPr>
          <p:cNvPr id="38605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362200"/>
            <a:ext cx="3048000" cy="4130675"/>
          </a:xfrm>
          <a:prstGeom prst="rect">
            <a:avLst/>
          </a:prstGeom>
          <a:noFill/>
          <a:ln w="38100" algn="ctr">
            <a:solidFill>
              <a:srgbClr val="9966FF"/>
            </a:solidFill>
            <a:miter lim="800000"/>
            <a:headEnd/>
            <a:tailEnd/>
          </a:ln>
          <a:extLst>
            <a:ext uri="{909E8E84-426E-40DD-AFC4-6F175D3DCCD1}">
              <a14:hiddenFill xmlns:a14="http://schemas.microsoft.com/office/drawing/2010/main">
                <a:solidFill>
                  <a:srgbClr val="FFFFFF"/>
                </a:solidFill>
              </a14:hiddenFill>
            </a:ext>
          </a:extLst>
        </p:spPr>
      </p:pic>
      <p:pic>
        <p:nvPicPr>
          <p:cNvPr id="38605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2362200"/>
            <a:ext cx="5257800" cy="4060825"/>
          </a:xfrm>
          <a:prstGeom prst="rect">
            <a:avLst/>
          </a:prstGeom>
          <a:noFill/>
          <a:ln w="57150" algn="ctr">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386053"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sp>
        <p:nvSpPr>
          <p:cNvPr id="2" name="Rounded Rectangle 1"/>
          <p:cNvSpPr/>
          <p:nvPr/>
        </p:nvSpPr>
        <p:spPr>
          <a:xfrm>
            <a:off x="914400" y="228600"/>
            <a:ext cx="990600" cy="45720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362200" y="228600"/>
            <a:ext cx="990600" cy="45720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733800" y="206830"/>
            <a:ext cx="1676400" cy="45720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350884" y="23622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568087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90167" name="Group 55"/>
          <p:cNvGraphicFramePr>
            <a:graphicFrameLocks noGrp="1"/>
          </p:cNvGraphicFramePr>
          <p:nvPr>
            <p:extLst>
              <p:ext uri="{D42A27DB-BD31-4B8C-83A1-F6EECF244321}">
                <p14:modId xmlns:p14="http://schemas.microsoft.com/office/powerpoint/2010/main" val="1850835693"/>
              </p:ext>
            </p:extLst>
          </p:nvPr>
        </p:nvGraphicFramePr>
        <p:xfrm>
          <a:off x="228600" y="1264007"/>
          <a:ext cx="8686800" cy="4985540"/>
        </p:xfrm>
        <a:graphic>
          <a:graphicData uri="http://schemas.openxmlformats.org/drawingml/2006/table">
            <a:tbl>
              <a:tblPr/>
              <a:tblGrid>
                <a:gridCol w="1736725"/>
                <a:gridCol w="1738313"/>
                <a:gridCol w="1736725"/>
                <a:gridCol w="1738312"/>
                <a:gridCol w="1736725"/>
              </a:tblGrid>
              <a:tr h="9193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AT MOST</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LOTSA </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LAYERS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PEE  YOO</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PRESS FOR SURE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WEATHER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MOVIES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49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35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2097" name="TextBox 50"/>
          <p:cNvSpPr txBox="1">
            <a:spLocks noChangeArrowheads="1"/>
          </p:cNvSpPr>
          <p:nvPr/>
        </p:nvSpPr>
        <p:spPr bwMode="auto">
          <a:xfrm>
            <a:off x="228600" y="152400"/>
            <a:ext cx="853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Weather, Climate, Atmosphere, Air Pollution, Air Pressure Review Game</a:t>
            </a:r>
            <a:endParaRPr lang="en-US" sz="2800" dirty="0">
              <a:solidFill>
                <a:schemeClr val="bg1"/>
              </a:solidFill>
            </a:endParaRPr>
          </a:p>
        </p:txBody>
      </p:sp>
    </p:spTree>
    <p:extLst>
      <p:ext uri="{BB962C8B-B14F-4D97-AF65-F5344CB8AC3E}">
        <p14:creationId xmlns:p14="http://schemas.microsoft.com/office/powerpoint/2010/main" val="33458731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90167" name="Group 55"/>
          <p:cNvGraphicFramePr>
            <a:graphicFrameLocks noGrp="1"/>
          </p:cNvGraphicFramePr>
          <p:nvPr>
            <p:extLst>
              <p:ext uri="{D42A27DB-BD31-4B8C-83A1-F6EECF244321}">
                <p14:modId xmlns:p14="http://schemas.microsoft.com/office/powerpoint/2010/main" val="835369539"/>
              </p:ext>
            </p:extLst>
          </p:nvPr>
        </p:nvGraphicFramePr>
        <p:xfrm>
          <a:off x="228600" y="1264007"/>
          <a:ext cx="8686800" cy="4985540"/>
        </p:xfrm>
        <a:graphic>
          <a:graphicData uri="http://schemas.openxmlformats.org/drawingml/2006/table">
            <a:tbl>
              <a:tblPr/>
              <a:tblGrid>
                <a:gridCol w="1736725"/>
                <a:gridCol w="1738313"/>
                <a:gridCol w="1736725"/>
                <a:gridCol w="1738312"/>
                <a:gridCol w="1736725"/>
              </a:tblGrid>
              <a:tr h="9193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AT MOST</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LOTSA </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LAYERS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PEE  YOO</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FF"/>
                          </a:solidFill>
                          <a:effectLst/>
                          <a:latin typeface="Times New Roman" pitchFamily="18" charset="0"/>
                        </a:rPr>
                        <a:t>PRESS FOR SURE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WEATHER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MOVIES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49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35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2097" name="TextBox 50"/>
          <p:cNvSpPr txBox="1">
            <a:spLocks noChangeArrowheads="1"/>
          </p:cNvSpPr>
          <p:nvPr/>
        </p:nvSpPr>
        <p:spPr bwMode="auto">
          <a:xfrm>
            <a:off x="228600" y="152400"/>
            <a:ext cx="853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Weather, Climate, Atmosphere, Air Pollution, Air Pressure Review Game</a:t>
            </a:r>
            <a:endParaRPr lang="en-US" sz="2800" dirty="0">
              <a:solidFill>
                <a:schemeClr val="bg1"/>
              </a:solidFill>
            </a:endParaRPr>
          </a:p>
        </p:txBody>
      </p:sp>
    </p:spTree>
    <p:extLst>
      <p:ext uri="{BB962C8B-B14F-4D97-AF65-F5344CB8AC3E}">
        <p14:creationId xmlns:p14="http://schemas.microsoft.com/office/powerpoint/2010/main" val="23618594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Title 1"/>
          <p:cNvSpPr>
            <a:spLocks noGrp="1"/>
          </p:cNvSpPr>
          <p:nvPr>
            <p:ph type="title"/>
          </p:nvPr>
        </p:nvSpPr>
        <p:spPr/>
        <p:txBody>
          <a:bodyPr/>
          <a:lstStyle/>
          <a:p>
            <a:endParaRPr lang="en-US" smtClean="0"/>
          </a:p>
        </p:txBody>
      </p:sp>
      <p:sp>
        <p:nvSpPr>
          <p:cNvPr id="951299" name="Content Placeholder 2"/>
          <p:cNvSpPr>
            <a:spLocks noGrp="1"/>
          </p:cNvSpPr>
          <p:nvPr>
            <p:ph idx="1"/>
          </p:nvPr>
        </p:nvSpPr>
        <p:spPr/>
        <p:txBody>
          <a:bodyPr/>
          <a:lstStyle/>
          <a:p>
            <a:endParaRPr lang="en-US" smtClean="0"/>
          </a:p>
        </p:txBody>
      </p:sp>
      <p:pic>
        <p:nvPicPr>
          <p:cNvPr id="951300" name="Picture 2" descr="http://www.weirdwarp.com/wp-content/uploads/2010/03/earth-atmosphe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83029" y="36225"/>
            <a:ext cx="2509020" cy="584775"/>
          </a:xfrm>
          <a:prstGeom prst="rect">
            <a:avLst/>
          </a:prstGeom>
          <a:noFill/>
        </p:spPr>
        <p:txBody>
          <a:bodyPr wrap="none" lIns="91440" tIns="45720" rIns="91440" bIns="45720">
            <a:spAutoFi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Point Each</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 name="Picture 2" descr="http://4.bp.blogspot.com/-sfM7BiUm1s0/Tt0Oo8dSeZI/AAAAAAAAAcg/c1XiHtkv_Ng/s1600/dvr-16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3675" y="152400"/>
            <a:ext cx="646680" cy="64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9353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Title 1"/>
          <p:cNvSpPr>
            <a:spLocks noGrp="1"/>
          </p:cNvSpPr>
          <p:nvPr>
            <p:ph type="title"/>
          </p:nvPr>
        </p:nvSpPr>
        <p:spPr/>
        <p:txBody>
          <a:bodyPr/>
          <a:lstStyle/>
          <a:p>
            <a:endParaRPr lang="en-US" smtClean="0"/>
          </a:p>
        </p:txBody>
      </p:sp>
      <p:sp>
        <p:nvSpPr>
          <p:cNvPr id="951299" name="Content Placeholder 2"/>
          <p:cNvSpPr>
            <a:spLocks noGrp="1"/>
          </p:cNvSpPr>
          <p:nvPr>
            <p:ph idx="1"/>
          </p:nvPr>
        </p:nvSpPr>
        <p:spPr/>
        <p:txBody>
          <a:bodyPr/>
          <a:lstStyle/>
          <a:p>
            <a:endParaRPr lang="en-US" smtClean="0"/>
          </a:p>
        </p:txBody>
      </p:sp>
      <p:pic>
        <p:nvPicPr>
          <p:cNvPr id="951300" name="Picture 2" descr="http://www.weirdwarp.com/wp-content/uploads/2010/03/earth-atmosphe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1" name="Rectangl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8" y="328613"/>
            <a:ext cx="7974012"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83029" y="36225"/>
            <a:ext cx="2509020" cy="584775"/>
          </a:xfrm>
          <a:prstGeom prst="rect">
            <a:avLst/>
          </a:prstGeom>
          <a:noFill/>
        </p:spPr>
        <p:txBody>
          <a:bodyPr wrap="none" lIns="91440" tIns="45720" rIns="91440" bIns="45720">
            <a:spAutoFi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Point Each</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1" name="Picture 2" descr="http://4.bp.blogspot.com/-sfM7BiUm1s0/Tt0Oo8dSeZI/AAAAAAAAAcg/c1XiHtkv_Ng/s1600/dvr-16c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3675" y="152400"/>
            <a:ext cx="646680" cy="64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8595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Title 1"/>
          <p:cNvSpPr>
            <a:spLocks noGrp="1"/>
          </p:cNvSpPr>
          <p:nvPr>
            <p:ph type="title"/>
          </p:nvPr>
        </p:nvSpPr>
        <p:spPr/>
        <p:txBody>
          <a:bodyPr/>
          <a:lstStyle/>
          <a:p>
            <a:endParaRPr lang="en-US" smtClean="0"/>
          </a:p>
        </p:txBody>
      </p:sp>
      <p:sp>
        <p:nvSpPr>
          <p:cNvPr id="951299" name="Content Placeholder 2"/>
          <p:cNvSpPr>
            <a:spLocks noGrp="1"/>
          </p:cNvSpPr>
          <p:nvPr>
            <p:ph idx="1"/>
          </p:nvPr>
        </p:nvSpPr>
        <p:spPr/>
        <p:txBody>
          <a:bodyPr/>
          <a:lstStyle/>
          <a:p>
            <a:endParaRPr lang="en-US" smtClean="0"/>
          </a:p>
        </p:txBody>
      </p:sp>
      <p:pic>
        <p:nvPicPr>
          <p:cNvPr id="951300" name="Picture 2" descr="http://www.weirdwarp.com/wp-content/uploads/2010/03/earth-atmosphe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1" name="Rectangl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8" y="328613"/>
            <a:ext cx="7974012"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2" name="Rectangl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75" y="1292225"/>
            <a:ext cx="773588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5" name="Rectangle 10"/>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0625" y="1408113"/>
            <a:ext cx="16398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bwMode="auto">
          <a:xfrm>
            <a:off x="5794375" y="1637506"/>
            <a:ext cx="1724479" cy="766762"/>
          </a:xfrm>
          <a:prstGeom prst="roundRect">
            <a:avLst/>
          </a:prstGeom>
          <a:solidFill>
            <a:schemeClr val="tx1">
              <a:lumMod val="95000"/>
              <a:lumOff val="5000"/>
            </a:schemeClr>
          </a:solidFill>
          <a:ln w="38100" cap="flat" cmpd="sng" algn="ctr">
            <a:solidFill>
              <a:srgbClr val="FFFF00"/>
            </a:solidFill>
            <a:prstDash val="solid"/>
            <a:round/>
            <a:headEnd type="none" w="med" len="med"/>
            <a:tailEnd type="none" w="med" len="med"/>
          </a:ln>
          <a:effectLst/>
        </p:spPr>
        <p:txBody>
          <a:bodyPr wrap="none" anchor="ctr"/>
          <a:lstStyle/>
          <a:p>
            <a:pPr>
              <a:defRPr/>
            </a:pPr>
            <a:endParaRPr lang="en-US"/>
          </a:p>
        </p:txBody>
      </p:sp>
      <p:sp>
        <p:nvSpPr>
          <p:cNvPr id="2" name="Rectangle 1"/>
          <p:cNvSpPr/>
          <p:nvPr/>
        </p:nvSpPr>
        <p:spPr>
          <a:xfrm>
            <a:off x="283029" y="36225"/>
            <a:ext cx="2509020" cy="584775"/>
          </a:xfrm>
          <a:prstGeom prst="rect">
            <a:avLst/>
          </a:prstGeom>
          <a:noFill/>
        </p:spPr>
        <p:txBody>
          <a:bodyPr wrap="none" lIns="91440" tIns="45720" rIns="91440" bIns="45720">
            <a:spAutoFi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Point Each</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 name="Picture 2" descr="http://4.bp.blogspot.com/-sfM7BiUm1s0/Tt0Oo8dSeZI/AAAAAAAAAcg/c1XiHtkv_Ng/s1600/dvr-16ch.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63675" y="152400"/>
            <a:ext cx="646680" cy="64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2616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Title 1"/>
          <p:cNvSpPr>
            <a:spLocks noGrp="1"/>
          </p:cNvSpPr>
          <p:nvPr>
            <p:ph type="title"/>
          </p:nvPr>
        </p:nvSpPr>
        <p:spPr/>
        <p:txBody>
          <a:bodyPr/>
          <a:lstStyle/>
          <a:p>
            <a:endParaRPr lang="en-US" smtClean="0"/>
          </a:p>
        </p:txBody>
      </p:sp>
      <p:sp>
        <p:nvSpPr>
          <p:cNvPr id="951299" name="Content Placeholder 2"/>
          <p:cNvSpPr>
            <a:spLocks noGrp="1"/>
          </p:cNvSpPr>
          <p:nvPr>
            <p:ph idx="1"/>
          </p:nvPr>
        </p:nvSpPr>
        <p:spPr/>
        <p:txBody>
          <a:bodyPr/>
          <a:lstStyle/>
          <a:p>
            <a:endParaRPr lang="en-US" smtClean="0"/>
          </a:p>
        </p:txBody>
      </p:sp>
      <p:pic>
        <p:nvPicPr>
          <p:cNvPr id="951300" name="Picture 2" descr="http://www.weirdwarp.com/wp-content/uploads/2010/03/earth-atmosphe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1" name="Rectangl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8" y="328613"/>
            <a:ext cx="7974012"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2" name="Rectangl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75" y="1292225"/>
            <a:ext cx="773588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3" name="Rectangle 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238" y="2011363"/>
            <a:ext cx="6016626"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5" name="Rectangle 10"/>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0625" y="1408113"/>
            <a:ext cx="16398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bwMode="auto">
          <a:xfrm>
            <a:off x="5794375" y="1637506"/>
            <a:ext cx="1724479" cy="766762"/>
          </a:xfrm>
          <a:prstGeom prst="roundRect">
            <a:avLst/>
          </a:prstGeom>
          <a:solidFill>
            <a:schemeClr val="tx1">
              <a:lumMod val="95000"/>
              <a:lumOff val="5000"/>
            </a:schemeClr>
          </a:solidFill>
          <a:ln w="38100" cap="flat" cmpd="sng" algn="ctr">
            <a:solidFill>
              <a:srgbClr val="FFFF00"/>
            </a:solidFill>
            <a:prstDash val="solid"/>
            <a:round/>
            <a:headEnd type="none" w="med" len="med"/>
            <a:tailEnd type="none" w="med" len="med"/>
          </a:ln>
          <a:effectLst/>
        </p:spPr>
        <p:txBody>
          <a:bodyPr wrap="none" anchor="ctr"/>
          <a:lstStyle/>
          <a:p>
            <a:pPr>
              <a:defRPr/>
            </a:pPr>
            <a:endParaRPr lang="en-US"/>
          </a:p>
        </p:txBody>
      </p:sp>
      <p:sp>
        <p:nvSpPr>
          <p:cNvPr id="16" name="Rounded Rectangle 15"/>
          <p:cNvSpPr/>
          <p:nvPr/>
        </p:nvSpPr>
        <p:spPr bwMode="auto">
          <a:xfrm>
            <a:off x="914400" y="2366169"/>
            <a:ext cx="4568825" cy="766762"/>
          </a:xfrm>
          <a:prstGeom prst="roundRect">
            <a:avLst/>
          </a:prstGeom>
          <a:solidFill>
            <a:schemeClr val="tx1">
              <a:lumMod val="95000"/>
              <a:lumOff val="5000"/>
            </a:schemeClr>
          </a:solidFill>
          <a:ln w="38100" cap="flat" cmpd="sng" algn="ctr">
            <a:solidFill>
              <a:srgbClr val="00B050"/>
            </a:solidFill>
            <a:prstDash val="solid"/>
            <a:round/>
            <a:headEnd type="none" w="med" len="med"/>
            <a:tailEnd type="none" w="med" len="med"/>
          </a:ln>
          <a:effectLst/>
        </p:spPr>
        <p:txBody>
          <a:bodyPr wrap="none" anchor="ctr"/>
          <a:lstStyle/>
          <a:p>
            <a:pPr>
              <a:defRPr/>
            </a:pPr>
            <a:endParaRPr lang="en-US"/>
          </a:p>
        </p:txBody>
      </p:sp>
      <p:sp>
        <p:nvSpPr>
          <p:cNvPr id="2" name="Rectangle 1"/>
          <p:cNvSpPr/>
          <p:nvPr/>
        </p:nvSpPr>
        <p:spPr>
          <a:xfrm>
            <a:off x="283029" y="36225"/>
            <a:ext cx="2509020" cy="584775"/>
          </a:xfrm>
          <a:prstGeom prst="rect">
            <a:avLst/>
          </a:prstGeom>
          <a:noFill/>
        </p:spPr>
        <p:txBody>
          <a:bodyPr wrap="none" lIns="91440" tIns="45720" rIns="91440" bIns="45720">
            <a:spAutoFi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Point Each</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 name="Picture 2" descr="http://4.bp.blogspot.com/-sfM7BiUm1s0/Tt0Oo8dSeZI/AAAAAAAAAcg/c1XiHtkv_Ng/s1600/dvr-16ch.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63675" y="152400"/>
            <a:ext cx="646680" cy="64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23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Title 1"/>
          <p:cNvSpPr>
            <a:spLocks noGrp="1"/>
          </p:cNvSpPr>
          <p:nvPr>
            <p:ph type="title"/>
          </p:nvPr>
        </p:nvSpPr>
        <p:spPr/>
        <p:txBody>
          <a:bodyPr/>
          <a:lstStyle/>
          <a:p>
            <a:endParaRPr lang="en-US" smtClean="0"/>
          </a:p>
        </p:txBody>
      </p:sp>
      <p:sp>
        <p:nvSpPr>
          <p:cNvPr id="951299" name="Content Placeholder 2"/>
          <p:cNvSpPr>
            <a:spLocks noGrp="1"/>
          </p:cNvSpPr>
          <p:nvPr>
            <p:ph idx="1"/>
          </p:nvPr>
        </p:nvSpPr>
        <p:spPr/>
        <p:txBody>
          <a:bodyPr/>
          <a:lstStyle/>
          <a:p>
            <a:endParaRPr lang="en-US" smtClean="0"/>
          </a:p>
        </p:txBody>
      </p:sp>
      <p:pic>
        <p:nvPicPr>
          <p:cNvPr id="951300" name="Picture 2" descr="http://www.weirdwarp.com/wp-content/uploads/2010/03/earth-atmosphe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1" name="Rectangl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8" y="328613"/>
            <a:ext cx="7974012"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2" name="Rectangl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75" y="1292225"/>
            <a:ext cx="773588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3" name="Rectangle 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238" y="2011363"/>
            <a:ext cx="6016626"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4" name="Rectangle 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0" y="2932113"/>
            <a:ext cx="89487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5" name="Rectangle 10"/>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0625" y="1408113"/>
            <a:ext cx="16398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bwMode="auto">
          <a:xfrm>
            <a:off x="5794375" y="1637506"/>
            <a:ext cx="1724479" cy="766762"/>
          </a:xfrm>
          <a:prstGeom prst="roundRect">
            <a:avLst/>
          </a:prstGeom>
          <a:solidFill>
            <a:schemeClr val="tx1">
              <a:lumMod val="95000"/>
              <a:lumOff val="5000"/>
            </a:schemeClr>
          </a:solidFill>
          <a:ln w="38100" cap="flat" cmpd="sng" algn="ctr">
            <a:solidFill>
              <a:srgbClr val="FFFF00"/>
            </a:solidFill>
            <a:prstDash val="solid"/>
            <a:round/>
            <a:headEnd type="none" w="med" len="med"/>
            <a:tailEnd type="none" w="med" len="med"/>
          </a:ln>
          <a:effectLst/>
        </p:spPr>
        <p:txBody>
          <a:bodyPr wrap="none" anchor="ctr"/>
          <a:lstStyle/>
          <a:p>
            <a:pPr>
              <a:defRPr/>
            </a:pPr>
            <a:endParaRPr lang="en-US"/>
          </a:p>
        </p:txBody>
      </p:sp>
      <p:sp>
        <p:nvSpPr>
          <p:cNvPr id="16" name="Rounded Rectangle 15"/>
          <p:cNvSpPr/>
          <p:nvPr/>
        </p:nvSpPr>
        <p:spPr bwMode="auto">
          <a:xfrm>
            <a:off x="914400" y="2366169"/>
            <a:ext cx="4568825" cy="766762"/>
          </a:xfrm>
          <a:prstGeom prst="roundRect">
            <a:avLst/>
          </a:prstGeom>
          <a:solidFill>
            <a:schemeClr val="tx1">
              <a:lumMod val="95000"/>
              <a:lumOff val="5000"/>
            </a:schemeClr>
          </a:solidFill>
          <a:ln w="38100" cap="flat" cmpd="sng" algn="ctr">
            <a:solidFill>
              <a:srgbClr val="00B050"/>
            </a:solidFill>
            <a:prstDash val="solid"/>
            <a:round/>
            <a:headEnd type="none" w="med" len="med"/>
            <a:tailEnd type="none" w="med" len="med"/>
          </a:ln>
          <a:effectLst/>
        </p:spPr>
        <p:txBody>
          <a:bodyPr wrap="none" anchor="ctr"/>
          <a:lstStyle/>
          <a:p>
            <a:pPr>
              <a:defRPr/>
            </a:pPr>
            <a:endParaRPr lang="en-US"/>
          </a:p>
        </p:txBody>
      </p:sp>
      <p:sp>
        <p:nvSpPr>
          <p:cNvPr id="19" name="Rounded Rectangle 18"/>
          <p:cNvSpPr/>
          <p:nvPr/>
        </p:nvSpPr>
        <p:spPr bwMode="auto">
          <a:xfrm>
            <a:off x="304800" y="3132930"/>
            <a:ext cx="3048000" cy="555513"/>
          </a:xfrm>
          <a:prstGeom prst="roundRect">
            <a:avLst/>
          </a:prstGeom>
          <a:solidFill>
            <a:schemeClr val="tx1">
              <a:lumMod val="95000"/>
              <a:lumOff val="5000"/>
            </a:schemeClr>
          </a:solidFill>
          <a:ln w="38100" cap="flat" cmpd="sng" algn="ctr">
            <a:solidFill>
              <a:srgbClr val="FFC000"/>
            </a:solidFill>
            <a:prstDash val="solid"/>
            <a:round/>
            <a:headEnd type="none" w="med" len="med"/>
            <a:tailEnd type="none" w="med" len="med"/>
          </a:ln>
          <a:effectLst/>
        </p:spPr>
        <p:txBody>
          <a:bodyPr wrap="none" anchor="ctr"/>
          <a:lstStyle/>
          <a:p>
            <a:pPr>
              <a:defRPr/>
            </a:pPr>
            <a:endParaRPr lang="en-US"/>
          </a:p>
        </p:txBody>
      </p:sp>
      <p:sp>
        <p:nvSpPr>
          <p:cNvPr id="2" name="Rectangle 1"/>
          <p:cNvSpPr/>
          <p:nvPr/>
        </p:nvSpPr>
        <p:spPr>
          <a:xfrm>
            <a:off x="283029" y="36225"/>
            <a:ext cx="2509020" cy="584775"/>
          </a:xfrm>
          <a:prstGeom prst="rect">
            <a:avLst/>
          </a:prstGeom>
          <a:noFill/>
        </p:spPr>
        <p:txBody>
          <a:bodyPr wrap="none" lIns="91440" tIns="45720" rIns="91440" bIns="45720">
            <a:spAutoFi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Point Each</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 name="Picture 2" descr="http://4.bp.blogspot.com/-sfM7BiUm1s0/Tt0Oo8dSeZI/AAAAAAAAAcg/c1XiHtkv_Ng/s1600/dvr-16ch.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63675" y="152400"/>
            <a:ext cx="646680" cy="64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5574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Title 1"/>
          <p:cNvSpPr>
            <a:spLocks noGrp="1"/>
          </p:cNvSpPr>
          <p:nvPr>
            <p:ph type="title"/>
          </p:nvPr>
        </p:nvSpPr>
        <p:spPr/>
        <p:txBody>
          <a:bodyPr/>
          <a:lstStyle/>
          <a:p>
            <a:endParaRPr lang="en-US" smtClean="0"/>
          </a:p>
        </p:txBody>
      </p:sp>
      <p:sp>
        <p:nvSpPr>
          <p:cNvPr id="951299" name="Content Placeholder 2"/>
          <p:cNvSpPr>
            <a:spLocks noGrp="1"/>
          </p:cNvSpPr>
          <p:nvPr>
            <p:ph idx="1"/>
          </p:nvPr>
        </p:nvSpPr>
        <p:spPr/>
        <p:txBody>
          <a:bodyPr/>
          <a:lstStyle/>
          <a:p>
            <a:endParaRPr lang="en-US" smtClean="0"/>
          </a:p>
        </p:txBody>
      </p:sp>
      <p:pic>
        <p:nvPicPr>
          <p:cNvPr id="951300" name="Picture 2" descr="http://www.weirdwarp.com/wp-content/uploads/2010/03/earth-atmosphe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1" name="Rectangl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8" y="328613"/>
            <a:ext cx="7974012"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2" name="Rectangl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75" y="1292225"/>
            <a:ext cx="773588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3" name="Rectangle 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238" y="2011363"/>
            <a:ext cx="6016626"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4" name="Rectangle 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0" y="2932113"/>
            <a:ext cx="89487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5" name="Rectangle 10"/>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0625" y="1408113"/>
            <a:ext cx="16398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7" name="Rectangle 1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713" y="3449638"/>
            <a:ext cx="812006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bwMode="auto">
          <a:xfrm>
            <a:off x="5794375" y="1637506"/>
            <a:ext cx="1724479" cy="766762"/>
          </a:xfrm>
          <a:prstGeom prst="roundRect">
            <a:avLst/>
          </a:prstGeom>
          <a:solidFill>
            <a:schemeClr val="tx1">
              <a:lumMod val="95000"/>
              <a:lumOff val="5000"/>
            </a:schemeClr>
          </a:solidFill>
          <a:ln w="38100" cap="flat" cmpd="sng" algn="ctr">
            <a:solidFill>
              <a:srgbClr val="FFFF00"/>
            </a:solidFill>
            <a:prstDash val="solid"/>
            <a:round/>
            <a:headEnd type="none" w="med" len="med"/>
            <a:tailEnd type="none" w="med" len="med"/>
          </a:ln>
          <a:effectLst/>
        </p:spPr>
        <p:txBody>
          <a:bodyPr wrap="none" anchor="ctr"/>
          <a:lstStyle/>
          <a:p>
            <a:pPr>
              <a:defRPr/>
            </a:pPr>
            <a:endParaRPr lang="en-US"/>
          </a:p>
        </p:txBody>
      </p:sp>
      <p:sp>
        <p:nvSpPr>
          <p:cNvPr id="16" name="Rounded Rectangle 15"/>
          <p:cNvSpPr/>
          <p:nvPr/>
        </p:nvSpPr>
        <p:spPr bwMode="auto">
          <a:xfrm>
            <a:off x="914400" y="2366169"/>
            <a:ext cx="4568825" cy="766762"/>
          </a:xfrm>
          <a:prstGeom prst="roundRect">
            <a:avLst/>
          </a:prstGeom>
          <a:solidFill>
            <a:schemeClr val="tx1">
              <a:lumMod val="95000"/>
              <a:lumOff val="5000"/>
            </a:schemeClr>
          </a:solidFill>
          <a:ln w="38100" cap="flat" cmpd="sng" algn="ctr">
            <a:solidFill>
              <a:srgbClr val="00B050"/>
            </a:solidFill>
            <a:prstDash val="solid"/>
            <a:round/>
            <a:headEnd type="none" w="med" len="med"/>
            <a:tailEnd type="none" w="med" len="med"/>
          </a:ln>
          <a:effectLst/>
        </p:spPr>
        <p:txBody>
          <a:bodyPr wrap="none" anchor="ctr"/>
          <a:lstStyle/>
          <a:p>
            <a:pPr>
              <a:defRPr/>
            </a:pPr>
            <a:endParaRPr lang="en-US"/>
          </a:p>
        </p:txBody>
      </p:sp>
      <p:sp>
        <p:nvSpPr>
          <p:cNvPr id="18" name="Rounded Rectangle 17"/>
          <p:cNvSpPr/>
          <p:nvPr/>
        </p:nvSpPr>
        <p:spPr bwMode="auto">
          <a:xfrm>
            <a:off x="914400" y="3740150"/>
            <a:ext cx="3487738" cy="768350"/>
          </a:xfrm>
          <a:prstGeom prst="roundRect">
            <a:avLst/>
          </a:prstGeom>
          <a:solidFill>
            <a:schemeClr val="tx1">
              <a:lumMod val="95000"/>
              <a:lumOff val="5000"/>
            </a:schemeClr>
          </a:solidFill>
          <a:ln w="38100" cap="flat" cmpd="sng" algn="ctr">
            <a:solidFill>
              <a:schemeClr val="bg1">
                <a:lumMod val="65000"/>
              </a:schemeClr>
            </a:solidFill>
            <a:prstDash val="solid"/>
            <a:round/>
            <a:headEnd type="none" w="med" len="med"/>
            <a:tailEnd type="none" w="med" len="med"/>
          </a:ln>
          <a:effectLst/>
        </p:spPr>
        <p:txBody>
          <a:bodyPr wrap="none" anchor="ctr"/>
          <a:lstStyle/>
          <a:p>
            <a:pPr>
              <a:defRPr/>
            </a:pPr>
            <a:endParaRPr lang="en-US"/>
          </a:p>
        </p:txBody>
      </p:sp>
      <p:sp>
        <p:nvSpPr>
          <p:cNvPr id="19" name="Rounded Rectangle 18"/>
          <p:cNvSpPr/>
          <p:nvPr/>
        </p:nvSpPr>
        <p:spPr bwMode="auto">
          <a:xfrm>
            <a:off x="304800" y="3132930"/>
            <a:ext cx="3048000" cy="555513"/>
          </a:xfrm>
          <a:prstGeom prst="roundRect">
            <a:avLst/>
          </a:prstGeom>
          <a:solidFill>
            <a:schemeClr val="tx1">
              <a:lumMod val="95000"/>
              <a:lumOff val="5000"/>
            </a:schemeClr>
          </a:solidFill>
          <a:ln w="38100" cap="flat" cmpd="sng" algn="ctr">
            <a:solidFill>
              <a:srgbClr val="FFC000"/>
            </a:solidFill>
            <a:prstDash val="solid"/>
            <a:round/>
            <a:headEnd type="none" w="med" len="med"/>
            <a:tailEnd type="none" w="med" len="med"/>
          </a:ln>
          <a:effectLst/>
        </p:spPr>
        <p:txBody>
          <a:bodyPr wrap="none" anchor="ctr"/>
          <a:lstStyle/>
          <a:p>
            <a:pPr>
              <a:defRPr/>
            </a:pPr>
            <a:endParaRPr lang="en-US"/>
          </a:p>
        </p:txBody>
      </p:sp>
      <p:sp>
        <p:nvSpPr>
          <p:cNvPr id="2" name="Rectangle 1"/>
          <p:cNvSpPr/>
          <p:nvPr/>
        </p:nvSpPr>
        <p:spPr>
          <a:xfrm>
            <a:off x="283029" y="36225"/>
            <a:ext cx="2509020" cy="584775"/>
          </a:xfrm>
          <a:prstGeom prst="rect">
            <a:avLst/>
          </a:prstGeom>
          <a:noFill/>
        </p:spPr>
        <p:txBody>
          <a:bodyPr wrap="none" lIns="91440" tIns="45720" rIns="91440" bIns="45720">
            <a:spAutoFi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Point Each</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 name="Picture 2" descr="http://4.bp.blogspot.com/-sfM7BiUm1s0/Tt0Oo8dSeZI/AAAAAAAAAcg/c1XiHtkv_Ng/s1600/dvr-16ch.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63675" y="152400"/>
            <a:ext cx="646680" cy="64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400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Title 1"/>
          <p:cNvSpPr>
            <a:spLocks noGrp="1"/>
          </p:cNvSpPr>
          <p:nvPr>
            <p:ph type="title"/>
          </p:nvPr>
        </p:nvSpPr>
        <p:spPr/>
        <p:txBody>
          <a:bodyPr/>
          <a:lstStyle/>
          <a:p>
            <a:endParaRPr lang="en-US" smtClean="0"/>
          </a:p>
        </p:txBody>
      </p:sp>
      <p:sp>
        <p:nvSpPr>
          <p:cNvPr id="951299" name="Content Placeholder 2"/>
          <p:cNvSpPr>
            <a:spLocks noGrp="1"/>
          </p:cNvSpPr>
          <p:nvPr>
            <p:ph idx="1"/>
          </p:nvPr>
        </p:nvSpPr>
        <p:spPr/>
        <p:txBody>
          <a:bodyPr/>
          <a:lstStyle/>
          <a:p>
            <a:endParaRPr lang="en-US" smtClean="0"/>
          </a:p>
        </p:txBody>
      </p:sp>
      <p:pic>
        <p:nvPicPr>
          <p:cNvPr id="951300" name="Picture 2" descr="http://www.weirdwarp.com/wp-content/uploads/2010/03/earth-atmosphe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1" name="Rectangl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8" y="328613"/>
            <a:ext cx="7974012"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2" name="Rectangl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75" y="1292225"/>
            <a:ext cx="773588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3" name="Rectangle 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238" y="2011363"/>
            <a:ext cx="6016626"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4" name="Rectangle 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0" y="2932113"/>
            <a:ext cx="89487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5" name="Rectangle 10"/>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0625" y="1408113"/>
            <a:ext cx="16398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616990" y="4580930"/>
            <a:ext cx="7960834" cy="2123658"/>
          </a:xfrm>
          <a:prstGeom prst="rect">
            <a:avLst/>
          </a:prstGeom>
          <a:noFill/>
        </p:spPr>
        <p:txBody>
          <a:bodyPr wrap="none">
            <a:spAutoFit/>
          </a:bodyPr>
          <a:lstStyle/>
          <a:p>
            <a:pPr algn="ctr">
              <a:defRPr/>
            </a:pP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And understanding it </a:t>
            </a:r>
          </a:p>
          <a:p>
            <a:pPr algn="ctr">
              <a:defRPr/>
            </a:pP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holds the key to the past,</a:t>
            </a:r>
          </a:p>
          <a:p>
            <a:pPr algn="ctr">
              <a:defRPr/>
            </a:pP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present, and future</a:t>
            </a:r>
          </a:p>
        </p:txBody>
      </p:sp>
      <p:pic>
        <p:nvPicPr>
          <p:cNvPr id="951307" name="Rectangle 1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713" y="3449638"/>
            <a:ext cx="812006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bwMode="auto">
          <a:xfrm>
            <a:off x="5794375" y="1637506"/>
            <a:ext cx="1724479" cy="766762"/>
          </a:xfrm>
          <a:prstGeom prst="roundRect">
            <a:avLst/>
          </a:prstGeom>
          <a:solidFill>
            <a:schemeClr val="tx1">
              <a:lumMod val="95000"/>
              <a:lumOff val="5000"/>
            </a:schemeClr>
          </a:solidFill>
          <a:ln w="38100" cap="flat" cmpd="sng" algn="ctr">
            <a:solidFill>
              <a:srgbClr val="FFFF00"/>
            </a:solidFill>
            <a:prstDash val="solid"/>
            <a:round/>
            <a:headEnd type="none" w="med" len="med"/>
            <a:tailEnd type="none" w="med" len="med"/>
          </a:ln>
          <a:effectLst/>
        </p:spPr>
        <p:txBody>
          <a:bodyPr wrap="none" anchor="ctr"/>
          <a:lstStyle/>
          <a:p>
            <a:pPr>
              <a:defRPr/>
            </a:pPr>
            <a:endParaRPr lang="en-US"/>
          </a:p>
        </p:txBody>
      </p:sp>
      <p:sp>
        <p:nvSpPr>
          <p:cNvPr id="16" name="Rounded Rectangle 15"/>
          <p:cNvSpPr/>
          <p:nvPr/>
        </p:nvSpPr>
        <p:spPr bwMode="auto">
          <a:xfrm>
            <a:off x="914400" y="2366169"/>
            <a:ext cx="4568825" cy="766762"/>
          </a:xfrm>
          <a:prstGeom prst="roundRect">
            <a:avLst/>
          </a:prstGeom>
          <a:solidFill>
            <a:schemeClr val="tx1">
              <a:lumMod val="95000"/>
              <a:lumOff val="5000"/>
            </a:schemeClr>
          </a:solidFill>
          <a:ln w="38100" cap="flat" cmpd="sng" algn="ctr">
            <a:solidFill>
              <a:srgbClr val="00B050"/>
            </a:solidFill>
            <a:prstDash val="solid"/>
            <a:round/>
            <a:headEnd type="none" w="med" len="med"/>
            <a:tailEnd type="none" w="med" len="med"/>
          </a:ln>
          <a:effectLst/>
        </p:spPr>
        <p:txBody>
          <a:bodyPr wrap="none" anchor="ctr"/>
          <a:lstStyle/>
          <a:p>
            <a:pPr>
              <a:defRPr/>
            </a:pPr>
            <a:endParaRPr lang="en-US"/>
          </a:p>
        </p:txBody>
      </p:sp>
      <p:sp>
        <p:nvSpPr>
          <p:cNvPr id="17" name="Rounded Rectangle 16"/>
          <p:cNvSpPr/>
          <p:nvPr/>
        </p:nvSpPr>
        <p:spPr bwMode="auto">
          <a:xfrm>
            <a:off x="5715000" y="6096000"/>
            <a:ext cx="2482850" cy="531813"/>
          </a:xfrm>
          <a:prstGeom prst="roundRect">
            <a:avLst/>
          </a:prstGeom>
          <a:solidFill>
            <a:schemeClr val="tx1">
              <a:lumMod val="95000"/>
              <a:lumOff val="5000"/>
            </a:schemeClr>
          </a:solidFill>
          <a:ln w="38100" cap="flat" cmpd="sng" algn="ctr">
            <a:solidFill>
              <a:srgbClr val="00CCFF"/>
            </a:solidFill>
            <a:prstDash val="solid"/>
            <a:round/>
            <a:headEnd type="none" w="med" len="med"/>
            <a:tailEnd type="none" w="med" len="med"/>
          </a:ln>
          <a:effectLst/>
        </p:spPr>
        <p:txBody>
          <a:bodyPr wrap="none" anchor="ctr"/>
          <a:lstStyle/>
          <a:p>
            <a:pPr>
              <a:defRPr/>
            </a:pPr>
            <a:endParaRPr lang="en-US"/>
          </a:p>
        </p:txBody>
      </p:sp>
      <p:sp>
        <p:nvSpPr>
          <p:cNvPr id="18" name="Rounded Rectangle 17"/>
          <p:cNvSpPr/>
          <p:nvPr/>
        </p:nvSpPr>
        <p:spPr bwMode="auto">
          <a:xfrm>
            <a:off x="914400" y="3740150"/>
            <a:ext cx="3487738" cy="768350"/>
          </a:xfrm>
          <a:prstGeom prst="roundRect">
            <a:avLst/>
          </a:prstGeom>
          <a:solidFill>
            <a:schemeClr val="tx1">
              <a:lumMod val="95000"/>
              <a:lumOff val="5000"/>
            </a:schemeClr>
          </a:solidFill>
          <a:ln w="38100" cap="flat" cmpd="sng" algn="ctr">
            <a:solidFill>
              <a:schemeClr val="bg1">
                <a:lumMod val="65000"/>
              </a:schemeClr>
            </a:solidFill>
            <a:prstDash val="solid"/>
            <a:round/>
            <a:headEnd type="none" w="med" len="med"/>
            <a:tailEnd type="none" w="med" len="med"/>
          </a:ln>
          <a:effectLst/>
        </p:spPr>
        <p:txBody>
          <a:bodyPr wrap="none" anchor="ctr"/>
          <a:lstStyle/>
          <a:p>
            <a:pPr>
              <a:defRPr/>
            </a:pPr>
            <a:endParaRPr lang="en-US"/>
          </a:p>
        </p:txBody>
      </p:sp>
      <p:sp>
        <p:nvSpPr>
          <p:cNvPr id="19" name="Rounded Rectangle 18"/>
          <p:cNvSpPr/>
          <p:nvPr/>
        </p:nvSpPr>
        <p:spPr bwMode="auto">
          <a:xfrm>
            <a:off x="304800" y="3132930"/>
            <a:ext cx="3048000" cy="555513"/>
          </a:xfrm>
          <a:prstGeom prst="roundRect">
            <a:avLst/>
          </a:prstGeom>
          <a:solidFill>
            <a:schemeClr val="tx1">
              <a:lumMod val="95000"/>
              <a:lumOff val="5000"/>
            </a:schemeClr>
          </a:solidFill>
          <a:ln w="38100" cap="flat" cmpd="sng" algn="ctr">
            <a:solidFill>
              <a:srgbClr val="FFC000"/>
            </a:solidFill>
            <a:prstDash val="solid"/>
            <a:round/>
            <a:headEnd type="none" w="med" len="med"/>
            <a:tailEnd type="none" w="med" len="med"/>
          </a:ln>
          <a:effectLst/>
        </p:spPr>
        <p:txBody>
          <a:bodyPr wrap="none" anchor="ctr"/>
          <a:lstStyle/>
          <a:p>
            <a:pPr>
              <a:defRPr/>
            </a:pPr>
            <a:endParaRPr lang="en-US"/>
          </a:p>
        </p:txBody>
      </p:sp>
      <p:sp>
        <p:nvSpPr>
          <p:cNvPr id="2" name="Rectangle 1"/>
          <p:cNvSpPr/>
          <p:nvPr/>
        </p:nvSpPr>
        <p:spPr>
          <a:xfrm>
            <a:off x="283029" y="36225"/>
            <a:ext cx="2509020" cy="584775"/>
          </a:xfrm>
          <a:prstGeom prst="rect">
            <a:avLst/>
          </a:prstGeom>
          <a:noFill/>
        </p:spPr>
        <p:txBody>
          <a:bodyPr wrap="none" lIns="91440" tIns="45720" rIns="91440" bIns="45720">
            <a:spAutoFi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Point Each</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 name="Picture 2" descr="http://4.bp.blogspot.com/-sfM7BiUm1s0/Tt0Oo8dSeZI/AAAAAAAAAcg/c1XiHtkv_Ng/s1600/dvr-16ch.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63675" y="152400"/>
            <a:ext cx="646680" cy="64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737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04800"/>
            <a:ext cx="8229600" cy="5821363"/>
          </a:xfrm>
        </p:spPr>
        <p:txBody>
          <a:bodyPr/>
          <a:lstStyle/>
          <a:p>
            <a:r>
              <a:rPr lang="en-US" smtClean="0"/>
              <a:t>How to play…</a:t>
            </a:r>
          </a:p>
          <a:p>
            <a:pPr lvl="1"/>
            <a:r>
              <a:rPr lang="en-US" smtClean="0">
                <a:solidFill>
                  <a:srgbClr val="6699FF"/>
                </a:solidFill>
              </a:rPr>
              <a:t>Don’t play like Jeo_ _ _ _ y.</a:t>
            </a:r>
          </a:p>
          <a:p>
            <a:pPr lvl="1"/>
            <a:r>
              <a:rPr lang="en-US" smtClean="0">
                <a:solidFill>
                  <a:srgbClr val="FF99FF"/>
                </a:solidFill>
              </a:rPr>
              <a:t>Class should be divided into several small groups.</a:t>
            </a:r>
          </a:p>
          <a:p>
            <a:pPr lvl="1"/>
            <a:r>
              <a:rPr lang="en-US" smtClean="0">
                <a:solidFill>
                  <a:srgbClr val="FFCC99"/>
                </a:solidFill>
              </a:rPr>
              <a:t>Groups should use science journal (red slide notes), homework, and other available materials to assist you.</a:t>
            </a:r>
          </a:p>
          <a:p>
            <a:pPr lvl="1"/>
            <a:r>
              <a:rPr lang="en-US" smtClean="0">
                <a:solidFill>
                  <a:srgbClr val="66FFCC"/>
                </a:solidFill>
              </a:rPr>
              <a:t>Groups can communicate </a:t>
            </a:r>
            <a:r>
              <a:rPr lang="en-US" b="1" u="sng" smtClean="0"/>
              <a:t>quietly</a:t>
            </a:r>
            <a:r>
              <a:rPr lang="en-US" smtClean="0"/>
              <a:t> </a:t>
            </a:r>
            <a:r>
              <a:rPr lang="en-US" smtClean="0">
                <a:solidFill>
                  <a:srgbClr val="66FFCC"/>
                </a:solidFill>
              </a:rPr>
              <a:t>with each other but no sharing answers between groups.</a:t>
            </a:r>
          </a:p>
          <a:p>
            <a:pPr lvl="2"/>
            <a:r>
              <a:rPr lang="en-US" smtClean="0">
                <a:solidFill>
                  <a:srgbClr val="9966FF"/>
                </a:solidFill>
              </a:rPr>
              <a:t>Practice quietly communicating right now?</a:t>
            </a:r>
          </a:p>
          <a:p>
            <a:pPr lvl="2"/>
            <a:r>
              <a:rPr lang="en-US" smtClean="0">
                <a:solidFill>
                  <a:srgbClr val="9966FF"/>
                </a:solidFill>
              </a:rPr>
              <a:t>Practice Communication Question:</a:t>
            </a:r>
          </a:p>
          <a:p>
            <a:pPr lvl="2"/>
            <a:r>
              <a:rPr lang="en-US" smtClean="0">
                <a:solidFill>
                  <a:srgbClr val="FFFF66"/>
                </a:solidFill>
              </a:rPr>
              <a:t>Your group gets to order one pizza, and you can have two toppings.  What does your group want?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3"/>
          <p:cNvSpPr>
            <a:spLocks noGrp="1" noChangeArrowheads="1"/>
          </p:cNvSpPr>
          <p:nvPr>
            <p:ph type="body" sz="half" idx="1"/>
          </p:nvPr>
        </p:nvSpPr>
        <p:spPr>
          <a:xfrm>
            <a:off x="304800" y="304800"/>
            <a:ext cx="8839200" cy="5791200"/>
          </a:xfrm>
        </p:spPr>
        <p:txBody>
          <a:bodyPr/>
          <a:lstStyle/>
          <a:p>
            <a:pPr eaLnBrk="1" hangingPunct="1"/>
            <a:r>
              <a:rPr lang="en-US" dirty="0" smtClean="0">
                <a:solidFill>
                  <a:schemeClr val="accent2">
                    <a:lumMod val="60000"/>
                    <a:lumOff val="40000"/>
                  </a:schemeClr>
                </a:solidFill>
              </a:rPr>
              <a:t>As elevation increases….  Air pressure…</a:t>
            </a:r>
          </a:p>
          <a:p>
            <a:pPr lvl="1" eaLnBrk="1" hangingPunct="1"/>
            <a:r>
              <a:rPr lang="en-US" dirty="0" smtClean="0">
                <a:solidFill>
                  <a:srgbClr val="00CCFF"/>
                </a:solidFill>
              </a:rPr>
              <a:t>A.) </a:t>
            </a:r>
            <a:r>
              <a:rPr lang="en-US" dirty="0" smtClean="0">
                <a:solidFill>
                  <a:schemeClr val="tx1"/>
                </a:solidFill>
              </a:rPr>
              <a:t>Increases</a:t>
            </a:r>
          </a:p>
          <a:p>
            <a:pPr lvl="1" eaLnBrk="1" hangingPunct="1"/>
            <a:r>
              <a:rPr lang="en-US" dirty="0" smtClean="0">
                <a:solidFill>
                  <a:schemeClr val="accent1">
                    <a:lumMod val="75000"/>
                  </a:schemeClr>
                </a:solidFill>
              </a:rPr>
              <a:t>B.) </a:t>
            </a:r>
            <a:r>
              <a:rPr lang="en-US" dirty="0" smtClean="0">
                <a:solidFill>
                  <a:schemeClr val="tx1"/>
                </a:solidFill>
              </a:rPr>
              <a:t>Decreases</a:t>
            </a:r>
          </a:p>
          <a:p>
            <a:pPr lvl="1" eaLnBrk="1" hangingPunct="1"/>
            <a:r>
              <a:rPr lang="en-US" dirty="0" smtClean="0">
                <a:solidFill>
                  <a:srgbClr val="FFCCFF"/>
                </a:solidFill>
              </a:rPr>
              <a:t>C.) </a:t>
            </a:r>
            <a:r>
              <a:rPr lang="en-US" dirty="0" smtClean="0">
                <a:solidFill>
                  <a:schemeClr val="tx1"/>
                </a:solidFill>
              </a:rPr>
              <a:t>Remains Constant</a:t>
            </a:r>
          </a:p>
          <a:p>
            <a:pPr lvl="1" eaLnBrk="1" hangingPunct="1"/>
            <a:r>
              <a:rPr lang="en-US" dirty="0" smtClean="0">
                <a:solidFill>
                  <a:srgbClr val="FF00FF"/>
                </a:solidFill>
              </a:rPr>
              <a:t>D.) </a:t>
            </a:r>
            <a:r>
              <a:rPr lang="en-US" dirty="0" smtClean="0">
                <a:solidFill>
                  <a:schemeClr val="tx1"/>
                </a:solidFill>
              </a:rPr>
              <a:t>Ionizes</a:t>
            </a:r>
          </a:p>
          <a:p>
            <a:pPr lvl="1" eaLnBrk="1" hangingPunct="1"/>
            <a:r>
              <a:rPr lang="en-US" dirty="0" smtClean="0">
                <a:solidFill>
                  <a:srgbClr val="FFCCCC"/>
                </a:solidFill>
              </a:rPr>
              <a:t>E.) </a:t>
            </a:r>
            <a:r>
              <a:rPr lang="en-US" dirty="0" smtClean="0">
                <a:solidFill>
                  <a:schemeClr val="tx1"/>
                </a:solidFill>
              </a:rPr>
              <a:t>All of the Above</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143000"/>
            <a:ext cx="4495800" cy="5410200"/>
          </a:xfrm>
          <a:prstGeom prst="rect">
            <a:avLst/>
          </a:prstGeom>
          <a:noFill/>
          <a:ln w="5715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470627" y="1524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Up Arrow 2"/>
          <p:cNvSpPr/>
          <p:nvPr/>
        </p:nvSpPr>
        <p:spPr>
          <a:xfrm>
            <a:off x="6172200" y="2286000"/>
            <a:ext cx="762000" cy="3733800"/>
          </a:xfrm>
          <a:prstGeom prst="upArrow">
            <a:avLst/>
          </a:prstGeom>
          <a:solidFill>
            <a:schemeClr val="accent1">
              <a:alpha val="26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9210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3"/>
          <p:cNvSpPr>
            <a:spLocks noGrp="1" noChangeArrowheads="1"/>
          </p:cNvSpPr>
          <p:nvPr>
            <p:ph type="body" sz="half" idx="1"/>
          </p:nvPr>
        </p:nvSpPr>
        <p:spPr>
          <a:xfrm>
            <a:off x="304800" y="304800"/>
            <a:ext cx="8839200" cy="5791200"/>
          </a:xfrm>
        </p:spPr>
        <p:txBody>
          <a:bodyPr/>
          <a:lstStyle/>
          <a:p>
            <a:pPr eaLnBrk="1" hangingPunct="1"/>
            <a:r>
              <a:rPr lang="en-US" dirty="0" smtClean="0">
                <a:solidFill>
                  <a:schemeClr val="accent2">
                    <a:lumMod val="60000"/>
                    <a:lumOff val="40000"/>
                  </a:schemeClr>
                </a:solidFill>
              </a:rPr>
              <a:t>As elevation increases….  Air pressure…</a:t>
            </a:r>
          </a:p>
          <a:p>
            <a:pPr lvl="1" eaLnBrk="1" hangingPunct="1"/>
            <a:r>
              <a:rPr lang="en-US" dirty="0" smtClean="0">
                <a:solidFill>
                  <a:srgbClr val="00CCFF"/>
                </a:solidFill>
              </a:rPr>
              <a:t>A.) Increases</a:t>
            </a:r>
          </a:p>
          <a:p>
            <a:pPr lvl="1" eaLnBrk="1" hangingPunct="1"/>
            <a:r>
              <a:rPr lang="en-US" dirty="0" smtClean="0">
                <a:solidFill>
                  <a:schemeClr val="accent1">
                    <a:lumMod val="75000"/>
                  </a:schemeClr>
                </a:solidFill>
              </a:rPr>
              <a:t>B.) </a:t>
            </a:r>
            <a:r>
              <a:rPr lang="en-US" dirty="0" smtClean="0">
                <a:solidFill>
                  <a:schemeClr val="tx1"/>
                </a:solidFill>
              </a:rPr>
              <a:t>Decreases</a:t>
            </a:r>
          </a:p>
          <a:p>
            <a:pPr lvl="1" eaLnBrk="1" hangingPunct="1"/>
            <a:r>
              <a:rPr lang="en-US" dirty="0" smtClean="0">
                <a:solidFill>
                  <a:srgbClr val="FFCCFF"/>
                </a:solidFill>
              </a:rPr>
              <a:t>C.) </a:t>
            </a:r>
            <a:r>
              <a:rPr lang="en-US" dirty="0" smtClean="0">
                <a:solidFill>
                  <a:schemeClr val="tx1"/>
                </a:solidFill>
              </a:rPr>
              <a:t>Remains Constant</a:t>
            </a:r>
          </a:p>
          <a:p>
            <a:pPr lvl="1" eaLnBrk="1" hangingPunct="1"/>
            <a:r>
              <a:rPr lang="en-US" dirty="0" smtClean="0">
                <a:solidFill>
                  <a:srgbClr val="FF00FF"/>
                </a:solidFill>
              </a:rPr>
              <a:t>D.) </a:t>
            </a:r>
            <a:r>
              <a:rPr lang="en-US" dirty="0" smtClean="0">
                <a:solidFill>
                  <a:schemeClr val="tx1"/>
                </a:solidFill>
              </a:rPr>
              <a:t>Ionizes</a:t>
            </a:r>
          </a:p>
          <a:p>
            <a:pPr lvl="1" eaLnBrk="1" hangingPunct="1"/>
            <a:r>
              <a:rPr lang="en-US" dirty="0" smtClean="0">
                <a:solidFill>
                  <a:srgbClr val="FFCCCC"/>
                </a:solidFill>
              </a:rPr>
              <a:t>E.) </a:t>
            </a:r>
            <a:r>
              <a:rPr lang="en-US" dirty="0" smtClean="0">
                <a:solidFill>
                  <a:schemeClr val="tx1"/>
                </a:solidFill>
              </a:rPr>
              <a:t>All of the Above</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143000"/>
            <a:ext cx="4495800" cy="5410200"/>
          </a:xfrm>
          <a:prstGeom prst="rect">
            <a:avLst/>
          </a:prstGeom>
          <a:noFill/>
          <a:ln w="5715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470627" y="1524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Up Arrow 4"/>
          <p:cNvSpPr/>
          <p:nvPr/>
        </p:nvSpPr>
        <p:spPr>
          <a:xfrm>
            <a:off x="6172200" y="2286000"/>
            <a:ext cx="762000" cy="3733800"/>
          </a:xfrm>
          <a:prstGeom prst="upArrow">
            <a:avLst/>
          </a:prstGeom>
          <a:solidFill>
            <a:schemeClr val="accent1">
              <a:alpha val="26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6730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3"/>
          <p:cNvSpPr>
            <a:spLocks noGrp="1" noChangeArrowheads="1"/>
          </p:cNvSpPr>
          <p:nvPr>
            <p:ph type="body" sz="half" idx="1"/>
          </p:nvPr>
        </p:nvSpPr>
        <p:spPr>
          <a:xfrm>
            <a:off x="304800" y="304800"/>
            <a:ext cx="8839200" cy="5791200"/>
          </a:xfrm>
        </p:spPr>
        <p:txBody>
          <a:bodyPr/>
          <a:lstStyle/>
          <a:p>
            <a:pPr eaLnBrk="1" hangingPunct="1"/>
            <a:r>
              <a:rPr lang="en-US" dirty="0" smtClean="0">
                <a:solidFill>
                  <a:schemeClr val="accent2">
                    <a:lumMod val="60000"/>
                    <a:lumOff val="40000"/>
                  </a:schemeClr>
                </a:solidFill>
              </a:rPr>
              <a:t>As elevation increases….  Air pressure…</a:t>
            </a:r>
          </a:p>
          <a:p>
            <a:pPr lvl="1" eaLnBrk="1" hangingPunct="1"/>
            <a:r>
              <a:rPr lang="en-US" dirty="0" smtClean="0">
                <a:solidFill>
                  <a:srgbClr val="00CCFF"/>
                </a:solidFill>
              </a:rPr>
              <a:t>A.) Increases</a:t>
            </a:r>
          </a:p>
          <a:p>
            <a:pPr lvl="1" eaLnBrk="1" hangingPunct="1"/>
            <a:r>
              <a:rPr lang="en-US" dirty="0" smtClean="0">
                <a:solidFill>
                  <a:schemeClr val="accent1">
                    <a:lumMod val="75000"/>
                  </a:schemeClr>
                </a:solidFill>
              </a:rPr>
              <a:t>B.) Decreases</a:t>
            </a:r>
          </a:p>
          <a:p>
            <a:pPr lvl="1" eaLnBrk="1" hangingPunct="1"/>
            <a:r>
              <a:rPr lang="en-US" dirty="0" smtClean="0">
                <a:solidFill>
                  <a:srgbClr val="FFCCFF"/>
                </a:solidFill>
              </a:rPr>
              <a:t>C.) </a:t>
            </a:r>
            <a:r>
              <a:rPr lang="en-US" dirty="0" smtClean="0">
                <a:solidFill>
                  <a:schemeClr val="tx1"/>
                </a:solidFill>
              </a:rPr>
              <a:t>Remains Constant</a:t>
            </a:r>
          </a:p>
          <a:p>
            <a:pPr lvl="1" eaLnBrk="1" hangingPunct="1"/>
            <a:r>
              <a:rPr lang="en-US" dirty="0" smtClean="0">
                <a:solidFill>
                  <a:srgbClr val="FF00FF"/>
                </a:solidFill>
              </a:rPr>
              <a:t>D.) </a:t>
            </a:r>
            <a:r>
              <a:rPr lang="en-US" dirty="0" smtClean="0">
                <a:solidFill>
                  <a:schemeClr val="tx1"/>
                </a:solidFill>
              </a:rPr>
              <a:t>Ionizes</a:t>
            </a:r>
          </a:p>
          <a:p>
            <a:pPr lvl="1" eaLnBrk="1" hangingPunct="1"/>
            <a:r>
              <a:rPr lang="en-US" dirty="0" smtClean="0">
                <a:solidFill>
                  <a:srgbClr val="FFCCCC"/>
                </a:solidFill>
              </a:rPr>
              <a:t>E.) </a:t>
            </a:r>
            <a:r>
              <a:rPr lang="en-US" dirty="0" smtClean="0">
                <a:solidFill>
                  <a:schemeClr val="tx1"/>
                </a:solidFill>
              </a:rPr>
              <a:t>All of the Above</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143000"/>
            <a:ext cx="4495800" cy="5410200"/>
          </a:xfrm>
          <a:prstGeom prst="rect">
            <a:avLst/>
          </a:prstGeom>
          <a:noFill/>
          <a:ln w="5715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470627" y="1524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Up Arrow 4"/>
          <p:cNvSpPr/>
          <p:nvPr/>
        </p:nvSpPr>
        <p:spPr>
          <a:xfrm>
            <a:off x="6172200" y="2286000"/>
            <a:ext cx="762000" cy="3733800"/>
          </a:xfrm>
          <a:prstGeom prst="upArrow">
            <a:avLst/>
          </a:prstGeom>
          <a:solidFill>
            <a:schemeClr val="accent1">
              <a:alpha val="26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90227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3"/>
          <p:cNvSpPr>
            <a:spLocks noGrp="1" noChangeArrowheads="1"/>
          </p:cNvSpPr>
          <p:nvPr>
            <p:ph type="body" sz="half" idx="1"/>
          </p:nvPr>
        </p:nvSpPr>
        <p:spPr>
          <a:xfrm>
            <a:off x="304800" y="304800"/>
            <a:ext cx="8839200" cy="5791200"/>
          </a:xfrm>
        </p:spPr>
        <p:txBody>
          <a:bodyPr/>
          <a:lstStyle/>
          <a:p>
            <a:pPr eaLnBrk="1" hangingPunct="1"/>
            <a:r>
              <a:rPr lang="en-US" dirty="0" smtClean="0">
                <a:solidFill>
                  <a:schemeClr val="accent2">
                    <a:lumMod val="60000"/>
                    <a:lumOff val="40000"/>
                  </a:schemeClr>
                </a:solidFill>
              </a:rPr>
              <a:t>As elevation increases….  Air pressure…</a:t>
            </a:r>
          </a:p>
          <a:p>
            <a:pPr lvl="1" eaLnBrk="1" hangingPunct="1"/>
            <a:r>
              <a:rPr lang="en-US" dirty="0" smtClean="0">
                <a:solidFill>
                  <a:srgbClr val="00CCFF"/>
                </a:solidFill>
              </a:rPr>
              <a:t>A.) Increases</a:t>
            </a:r>
          </a:p>
          <a:p>
            <a:pPr lvl="1" eaLnBrk="1" hangingPunct="1"/>
            <a:r>
              <a:rPr lang="en-US" dirty="0" smtClean="0">
                <a:solidFill>
                  <a:schemeClr val="accent1">
                    <a:lumMod val="75000"/>
                  </a:schemeClr>
                </a:solidFill>
              </a:rPr>
              <a:t>B.) Decreases</a:t>
            </a:r>
          </a:p>
          <a:p>
            <a:pPr lvl="1" eaLnBrk="1" hangingPunct="1"/>
            <a:r>
              <a:rPr lang="en-US" dirty="0" smtClean="0">
                <a:solidFill>
                  <a:srgbClr val="FFCCFF"/>
                </a:solidFill>
              </a:rPr>
              <a:t>C.) Remains Constant</a:t>
            </a:r>
          </a:p>
          <a:p>
            <a:pPr lvl="1" eaLnBrk="1" hangingPunct="1"/>
            <a:r>
              <a:rPr lang="en-US" dirty="0" smtClean="0">
                <a:solidFill>
                  <a:srgbClr val="FF00FF"/>
                </a:solidFill>
              </a:rPr>
              <a:t>D.) </a:t>
            </a:r>
            <a:r>
              <a:rPr lang="en-US" dirty="0" smtClean="0">
                <a:solidFill>
                  <a:schemeClr val="tx1"/>
                </a:solidFill>
              </a:rPr>
              <a:t>Ionizes</a:t>
            </a:r>
          </a:p>
          <a:p>
            <a:pPr lvl="1" eaLnBrk="1" hangingPunct="1"/>
            <a:r>
              <a:rPr lang="en-US" dirty="0" smtClean="0">
                <a:solidFill>
                  <a:srgbClr val="FFCCCC"/>
                </a:solidFill>
              </a:rPr>
              <a:t>E.) </a:t>
            </a:r>
            <a:r>
              <a:rPr lang="en-US" dirty="0" smtClean="0">
                <a:solidFill>
                  <a:schemeClr val="tx1"/>
                </a:solidFill>
              </a:rPr>
              <a:t>All of the Above</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143000"/>
            <a:ext cx="4495800" cy="5410200"/>
          </a:xfrm>
          <a:prstGeom prst="rect">
            <a:avLst/>
          </a:prstGeom>
          <a:noFill/>
          <a:ln w="5715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470627" y="1524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Up Arrow 4"/>
          <p:cNvSpPr/>
          <p:nvPr/>
        </p:nvSpPr>
        <p:spPr>
          <a:xfrm>
            <a:off x="6172200" y="2286000"/>
            <a:ext cx="762000" cy="3733800"/>
          </a:xfrm>
          <a:prstGeom prst="upArrow">
            <a:avLst/>
          </a:prstGeom>
          <a:solidFill>
            <a:schemeClr val="accent1">
              <a:alpha val="26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54946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3"/>
          <p:cNvSpPr>
            <a:spLocks noGrp="1" noChangeArrowheads="1"/>
          </p:cNvSpPr>
          <p:nvPr>
            <p:ph type="body" sz="half" idx="1"/>
          </p:nvPr>
        </p:nvSpPr>
        <p:spPr>
          <a:xfrm>
            <a:off x="304800" y="304800"/>
            <a:ext cx="8839200" cy="5791200"/>
          </a:xfrm>
        </p:spPr>
        <p:txBody>
          <a:bodyPr/>
          <a:lstStyle/>
          <a:p>
            <a:pPr eaLnBrk="1" hangingPunct="1"/>
            <a:r>
              <a:rPr lang="en-US" dirty="0" smtClean="0">
                <a:solidFill>
                  <a:schemeClr val="accent2">
                    <a:lumMod val="60000"/>
                    <a:lumOff val="40000"/>
                  </a:schemeClr>
                </a:solidFill>
              </a:rPr>
              <a:t>As elevation increases….  Air pressure…</a:t>
            </a:r>
          </a:p>
          <a:p>
            <a:pPr lvl="1" eaLnBrk="1" hangingPunct="1"/>
            <a:r>
              <a:rPr lang="en-US" dirty="0" smtClean="0">
                <a:solidFill>
                  <a:srgbClr val="00CCFF"/>
                </a:solidFill>
              </a:rPr>
              <a:t>A.) Increases</a:t>
            </a:r>
          </a:p>
          <a:p>
            <a:pPr lvl="1" eaLnBrk="1" hangingPunct="1"/>
            <a:r>
              <a:rPr lang="en-US" dirty="0" smtClean="0">
                <a:solidFill>
                  <a:schemeClr val="accent1">
                    <a:lumMod val="75000"/>
                  </a:schemeClr>
                </a:solidFill>
              </a:rPr>
              <a:t>B.) Decreases</a:t>
            </a:r>
          </a:p>
          <a:p>
            <a:pPr lvl="1" eaLnBrk="1" hangingPunct="1"/>
            <a:r>
              <a:rPr lang="en-US" dirty="0" smtClean="0">
                <a:solidFill>
                  <a:srgbClr val="FFCCFF"/>
                </a:solidFill>
              </a:rPr>
              <a:t>C.) Remains Constant</a:t>
            </a:r>
          </a:p>
          <a:p>
            <a:pPr lvl="1" eaLnBrk="1" hangingPunct="1"/>
            <a:r>
              <a:rPr lang="en-US" dirty="0" smtClean="0">
                <a:solidFill>
                  <a:srgbClr val="FF00FF"/>
                </a:solidFill>
              </a:rPr>
              <a:t>D.) Ionizes</a:t>
            </a:r>
          </a:p>
          <a:p>
            <a:pPr lvl="1" eaLnBrk="1" hangingPunct="1"/>
            <a:r>
              <a:rPr lang="en-US" dirty="0" smtClean="0">
                <a:solidFill>
                  <a:srgbClr val="FFCCCC"/>
                </a:solidFill>
              </a:rPr>
              <a:t>E.) </a:t>
            </a:r>
            <a:r>
              <a:rPr lang="en-US" dirty="0" smtClean="0">
                <a:solidFill>
                  <a:schemeClr val="tx1"/>
                </a:solidFill>
              </a:rPr>
              <a:t>All of the Above</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143000"/>
            <a:ext cx="4495800" cy="5410200"/>
          </a:xfrm>
          <a:prstGeom prst="rect">
            <a:avLst/>
          </a:prstGeom>
          <a:noFill/>
          <a:ln w="5715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470627" y="1524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Up Arrow 4"/>
          <p:cNvSpPr/>
          <p:nvPr/>
        </p:nvSpPr>
        <p:spPr>
          <a:xfrm>
            <a:off x="6172200" y="2286000"/>
            <a:ext cx="762000" cy="3733800"/>
          </a:xfrm>
          <a:prstGeom prst="upArrow">
            <a:avLst/>
          </a:prstGeom>
          <a:solidFill>
            <a:schemeClr val="accent1">
              <a:alpha val="26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93417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3"/>
          <p:cNvSpPr>
            <a:spLocks noGrp="1" noChangeArrowheads="1"/>
          </p:cNvSpPr>
          <p:nvPr>
            <p:ph type="body" sz="half" idx="1"/>
          </p:nvPr>
        </p:nvSpPr>
        <p:spPr>
          <a:xfrm>
            <a:off x="304800" y="304800"/>
            <a:ext cx="8839200" cy="5791200"/>
          </a:xfrm>
        </p:spPr>
        <p:txBody>
          <a:bodyPr/>
          <a:lstStyle/>
          <a:p>
            <a:pPr eaLnBrk="1" hangingPunct="1"/>
            <a:r>
              <a:rPr lang="en-US" dirty="0" smtClean="0">
                <a:solidFill>
                  <a:schemeClr val="accent2">
                    <a:lumMod val="60000"/>
                    <a:lumOff val="40000"/>
                  </a:schemeClr>
                </a:solidFill>
              </a:rPr>
              <a:t>As elevation increases….  Air pressure…</a:t>
            </a:r>
          </a:p>
          <a:p>
            <a:pPr lvl="1" eaLnBrk="1" hangingPunct="1"/>
            <a:r>
              <a:rPr lang="en-US" dirty="0" smtClean="0">
                <a:solidFill>
                  <a:srgbClr val="00CCFF"/>
                </a:solidFill>
              </a:rPr>
              <a:t>A.) Increases</a:t>
            </a:r>
          </a:p>
          <a:p>
            <a:pPr lvl="1" eaLnBrk="1" hangingPunct="1"/>
            <a:r>
              <a:rPr lang="en-US" dirty="0" smtClean="0">
                <a:solidFill>
                  <a:schemeClr val="accent1">
                    <a:lumMod val="75000"/>
                  </a:schemeClr>
                </a:solidFill>
              </a:rPr>
              <a:t>B.) Decreases</a:t>
            </a:r>
          </a:p>
          <a:p>
            <a:pPr lvl="1" eaLnBrk="1" hangingPunct="1"/>
            <a:r>
              <a:rPr lang="en-US" dirty="0" smtClean="0">
                <a:solidFill>
                  <a:srgbClr val="FFCCFF"/>
                </a:solidFill>
              </a:rPr>
              <a:t>C.) Remains Constant</a:t>
            </a:r>
          </a:p>
          <a:p>
            <a:pPr lvl="1" eaLnBrk="1" hangingPunct="1"/>
            <a:r>
              <a:rPr lang="en-US" dirty="0" smtClean="0">
                <a:solidFill>
                  <a:srgbClr val="FF00FF"/>
                </a:solidFill>
              </a:rPr>
              <a:t>D.) Ionizes</a:t>
            </a:r>
          </a:p>
          <a:p>
            <a:pPr lvl="1" eaLnBrk="1" hangingPunct="1"/>
            <a:r>
              <a:rPr lang="en-US" dirty="0" smtClean="0">
                <a:solidFill>
                  <a:srgbClr val="FFCCCC"/>
                </a:solidFill>
              </a:rPr>
              <a:t>E.) All of the Above</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143000"/>
            <a:ext cx="4495800" cy="5410200"/>
          </a:xfrm>
          <a:prstGeom prst="rect">
            <a:avLst/>
          </a:prstGeom>
          <a:noFill/>
          <a:ln w="5715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470627" y="1524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Up Arrow 4"/>
          <p:cNvSpPr/>
          <p:nvPr/>
        </p:nvSpPr>
        <p:spPr>
          <a:xfrm>
            <a:off x="6172200" y="2286000"/>
            <a:ext cx="762000" cy="3733800"/>
          </a:xfrm>
          <a:prstGeom prst="upArrow">
            <a:avLst/>
          </a:prstGeom>
          <a:solidFill>
            <a:schemeClr val="accent1">
              <a:alpha val="26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5033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228600" y="304800"/>
            <a:ext cx="8686800" cy="1175706"/>
          </a:xfrm>
          <a:prstGeom prst="rect">
            <a:avLst/>
          </a:prstGeom>
          <a:noFill/>
          <a:ln w="9525">
            <a:noFill/>
            <a:miter lim="800000"/>
            <a:headEnd/>
            <a:tailEnd/>
          </a:ln>
          <a:effectLst/>
        </p:spPr>
        <p:txBody>
          <a:bodyPr>
            <a:spAutoFit/>
          </a:bodyPr>
          <a:lstStyle/>
          <a:p>
            <a:pPr>
              <a:spcBef>
                <a:spcPct val="20000"/>
              </a:spcBef>
              <a:buClr>
                <a:schemeClr val="hlink"/>
              </a:buClr>
              <a:buSzPct val="80000"/>
              <a:buFont typeface="Wingdings" pitchFamily="2" charset="2"/>
              <a:buNone/>
              <a:defRPr/>
            </a:pPr>
            <a:r>
              <a:rPr lang="en-US" sz="3200" dirty="0">
                <a:solidFill>
                  <a:schemeClr val="bg1"/>
                </a:solidFill>
                <a:effectLst>
                  <a:outerShdw blurRad="38100" dist="38100" dir="2700000" algn="tl">
                    <a:srgbClr val="808080"/>
                  </a:outerShdw>
                </a:effectLst>
              </a:rPr>
              <a:t>This instrument </a:t>
            </a:r>
            <a:r>
              <a:rPr lang="en-US" sz="3200" dirty="0" smtClean="0">
                <a:solidFill>
                  <a:schemeClr val="bg1"/>
                </a:solidFill>
                <a:effectLst>
                  <a:outerShdw blurRad="38100" dist="38100" dir="2700000" algn="tl">
                    <a:srgbClr val="808080"/>
                  </a:outerShdw>
                </a:effectLst>
              </a:rPr>
              <a:t>measures </a:t>
            </a:r>
            <a:r>
              <a:rPr lang="en-US" sz="3200" dirty="0">
                <a:solidFill>
                  <a:schemeClr val="bg1"/>
                </a:solidFill>
                <a:effectLst>
                  <a:outerShdw blurRad="38100" dist="38100" dir="2700000" algn="tl">
                    <a:srgbClr val="808080"/>
                  </a:outerShdw>
                </a:effectLst>
              </a:rPr>
              <a:t>air pressure</a:t>
            </a:r>
            <a:r>
              <a:rPr lang="en-US" sz="3200" dirty="0" smtClean="0">
                <a:solidFill>
                  <a:schemeClr val="bg1"/>
                </a:solidFill>
                <a:effectLst>
                  <a:outerShdw blurRad="38100" dist="38100" dir="2700000" algn="tl">
                    <a:srgbClr val="808080"/>
                  </a:outerShdw>
                </a:effectLst>
              </a:rPr>
              <a:t>?</a:t>
            </a:r>
          </a:p>
          <a:p>
            <a:pPr>
              <a:spcBef>
                <a:spcPct val="20000"/>
              </a:spcBef>
              <a:buClr>
                <a:schemeClr val="hlink"/>
              </a:buClr>
              <a:buSzPct val="80000"/>
              <a:buFont typeface="Wingdings" pitchFamily="2" charset="2"/>
              <a:buNone/>
              <a:defRPr/>
            </a:pPr>
            <a:r>
              <a:rPr lang="en-US" sz="3200" dirty="0" smtClean="0">
                <a:solidFill>
                  <a:schemeClr val="bg1"/>
                </a:solidFill>
                <a:effectLst>
                  <a:outerShdw blurRad="38100" dist="38100" dir="2700000" algn="tl">
                    <a:srgbClr val="808080"/>
                  </a:outerShdw>
                </a:effectLst>
              </a:rPr>
              <a:t>1 </a:t>
            </a:r>
            <a:r>
              <a:rPr lang="en-US" sz="3200" dirty="0" err="1" smtClean="0">
                <a:solidFill>
                  <a:schemeClr val="bg1"/>
                </a:solidFill>
                <a:effectLst>
                  <a:outerShdw blurRad="38100" dist="38100" dir="2700000" algn="tl">
                    <a:srgbClr val="808080"/>
                  </a:outerShdw>
                </a:effectLst>
              </a:rPr>
              <a:t>atm</a:t>
            </a:r>
            <a:r>
              <a:rPr lang="en-US" sz="3200" dirty="0" smtClean="0">
                <a:solidFill>
                  <a:schemeClr val="bg1"/>
                </a:solidFill>
                <a:effectLst>
                  <a:outerShdw blurRad="38100" dist="38100" dir="2700000" algn="tl">
                    <a:srgbClr val="808080"/>
                  </a:outerShdw>
                </a:effectLst>
              </a:rPr>
              <a:t> = 760 mm of Mercury </a:t>
            </a:r>
            <a:endParaRPr lang="en-US" sz="3600" dirty="0">
              <a:solidFill>
                <a:schemeClr val="bg1"/>
              </a:solidFill>
              <a:latin typeface="Times New Roman" pitchFamily="18" charset="0"/>
            </a:endParaRPr>
          </a:p>
        </p:txBody>
      </p:sp>
      <p:pic>
        <p:nvPicPr>
          <p:cNvPr id="29699" name="Picture 6" descr="http://www.genehuntfish.com/Images/Downloads-From-The-Internet/Mercury-bar.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600200"/>
            <a:ext cx="8763000" cy="48006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700"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2" name="Rectangle 1"/>
          <p:cNvSpPr/>
          <p:nvPr/>
        </p:nvSpPr>
        <p:spPr>
          <a:xfrm>
            <a:off x="7552195" y="3048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18</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ounded Rectangle 4"/>
          <p:cNvSpPr/>
          <p:nvPr/>
        </p:nvSpPr>
        <p:spPr>
          <a:xfrm>
            <a:off x="1752600" y="892653"/>
            <a:ext cx="762000" cy="587853"/>
          </a:xfrm>
          <a:prstGeom prst="round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286000" y="2057400"/>
            <a:ext cx="914400" cy="511653"/>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70734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81000" y="228600"/>
            <a:ext cx="8763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Warm air </a:t>
            </a:r>
            <a:r>
              <a:rPr lang="en-US" sz="3600" dirty="0" smtClean="0">
                <a:solidFill>
                  <a:srgbClr val="FF0000"/>
                </a:solidFill>
                <a:latin typeface="Times New Roman" pitchFamily="18" charset="0"/>
              </a:rPr>
              <a:t>rises</a:t>
            </a:r>
            <a:r>
              <a:rPr lang="en-US" sz="3600" dirty="0" smtClean="0">
                <a:solidFill>
                  <a:schemeClr val="bg1"/>
                </a:solidFill>
                <a:latin typeface="Times New Roman" pitchFamily="18" charset="0"/>
              </a:rPr>
              <a:t> </a:t>
            </a:r>
            <a:r>
              <a:rPr lang="en-US" sz="3600" dirty="0">
                <a:solidFill>
                  <a:schemeClr val="bg1"/>
                </a:solidFill>
                <a:latin typeface="Times New Roman" pitchFamily="18" charset="0"/>
              </a:rPr>
              <a:t>while cool air  </a:t>
            </a:r>
            <a:r>
              <a:rPr lang="en-US" sz="3600" dirty="0" smtClean="0">
                <a:solidFill>
                  <a:srgbClr val="00CCFF"/>
                </a:solidFill>
                <a:latin typeface="Times New Roman" pitchFamily="18" charset="0"/>
              </a:rPr>
              <a:t>sinks</a:t>
            </a:r>
            <a:r>
              <a:rPr lang="en-US" sz="3600" dirty="0">
                <a:solidFill>
                  <a:schemeClr val="bg1"/>
                </a:solidFill>
                <a:latin typeface="Times New Roman" pitchFamily="18" charset="0"/>
              </a:rPr>
              <a:t>, this causes differences in air pressure, wind and weather change.</a:t>
            </a:r>
          </a:p>
        </p:txBody>
      </p:sp>
      <p:pic>
        <p:nvPicPr>
          <p:cNvPr id="921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09800"/>
            <a:ext cx="8763000" cy="4343400"/>
          </a:xfrm>
          <a:prstGeom prst="rect">
            <a:avLst/>
          </a:prstGeom>
          <a:noFill/>
          <a:ln w="5715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92164"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2" name="Rectangle 1"/>
          <p:cNvSpPr/>
          <p:nvPr/>
        </p:nvSpPr>
        <p:spPr>
          <a:xfrm>
            <a:off x="533400" y="2358005"/>
            <a:ext cx="7991290" cy="830997"/>
          </a:xfrm>
          <a:prstGeom prst="rect">
            <a:avLst/>
          </a:prstGeom>
          <a:noFill/>
        </p:spPr>
        <p:txBody>
          <a:bodyPr wrap="none" lIns="91440" tIns="45720" rIns="91440" bIns="45720">
            <a:spAutoFit/>
          </a:bodyPr>
          <a:lstStyle/>
          <a:p>
            <a:pPr algn="ctr"/>
            <a:r>
              <a:rPr lang="en-US" sz="4800" b="1" cap="none" spc="0" dirty="0" smtClean="0">
                <a:ln w="17780" cmpd="sng">
                  <a:solidFill>
                    <a:sysClr val="windowText" lastClr="000000"/>
                  </a:solidFill>
                  <a:prstDash val="solid"/>
                  <a:miter lim="800000"/>
                </a:ln>
                <a:solidFill>
                  <a:srgbClr val="FF0000"/>
                </a:solidFill>
                <a:effectLst>
                  <a:outerShdw blurRad="50800" algn="tl" rotWithShape="0">
                    <a:srgbClr val="000000"/>
                  </a:outerShdw>
                </a:effectLst>
              </a:rPr>
              <a:t>Which has warmer temps?</a:t>
            </a:r>
            <a:endParaRPr lang="en-US" sz="4800" b="1" cap="none" spc="0" dirty="0">
              <a:ln w="17780" cmpd="sng">
                <a:solidFill>
                  <a:sysClr val="windowText" lastClr="000000"/>
                </a:solidFill>
                <a:prstDash val="solid"/>
                <a:miter lim="800000"/>
              </a:ln>
              <a:solidFill>
                <a:srgbClr val="FF0000"/>
              </a:solidFill>
              <a:effectLst>
                <a:outerShdw blurRad="50800" algn="tl" rotWithShape="0">
                  <a:srgbClr val="000000"/>
                </a:outerShdw>
              </a:effectLst>
            </a:endParaRPr>
          </a:p>
        </p:txBody>
      </p:sp>
      <p:sp>
        <p:nvSpPr>
          <p:cNvPr id="3" name="Rectangle 2"/>
          <p:cNvSpPr/>
          <p:nvPr/>
        </p:nvSpPr>
        <p:spPr>
          <a:xfrm>
            <a:off x="2057400" y="47244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7468596" y="47244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ounded Rectangle 11"/>
          <p:cNvSpPr/>
          <p:nvPr/>
        </p:nvSpPr>
        <p:spPr>
          <a:xfrm>
            <a:off x="2286000" y="381000"/>
            <a:ext cx="838200" cy="435453"/>
          </a:xfrm>
          <a:prstGeom prst="round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823871" y="348343"/>
            <a:ext cx="1099457" cy="435453"/>
          </a:xfrm>
          <a:prstGeom prst="round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070150" y="-2239"/>
            <a:ext cx="95410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19</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88281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228600" y="152400"/>
            <a:ext cx="8077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smtClean="0">
                <a:solidFill>
                  <a:schemeClr val="bg1"/>
                </a:solidFill>
                <a:latin typeface="Times New Roman" pitchFamily="18" charset="0"/>
              </a:rPr>
              <a:t>Name each front</a:t>
            </a:r>
            <a:endParaRPr lang="en-US" sz="3600" dirty="0">
              <a:solidFill>
                <a:srgbClr val="FFFF00"/>
              </a:solidFill>
              <a:latin typeface="Times New Roman" pitchFamily="18" charset="0"/>
            </a:endParaRPr>
          </a:p>
          <a:p>
            <a:pPr eaLnBrk="1" hangingPunct="1"/>
            <a:endParaRPr lang="en-US" sz="3600" dirty="0">
              <a:solidFill>
                <a:srgbClr val="FFFF00"/>
              </a:solidFill>
              <a:latin typeface="Times New Roman" pitchFamily="18" charset="0"/>
            </a:endParaRPr>
          </a:p>
        </p:txBody>
      </p:sp>
      <p:pic>
        <p:nvPicPr>
          <p:cNvPr id="93187" name="Picture 3" descr="partb_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912" y="3581400"/>
            <a:ext cx="4278088" cy="2895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3188"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pic>
        <p:nvPicPr>
          <p:cNvPr id="6" name="Picture 5" descr="http://members.shaw.ca/tannasl/warmfront.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913" y="747712"/>
            <a:ext cx="4278087" cy="2681288"/>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http://atmoz.org/img/warm-occluded-front.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2629" y="769484"/>
            <a:ext cx="4152900" cy="2670402"/>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1" y="3581400"/>
            <a:ext cx="4191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Rectangle 1"/>
          <p:cNvSpPr/>
          <p:nvPr/>
        </p:nvSpPr>
        <p:spPr>
          <a:xfrm>
            <a:off x="4800600" y="3581400"/>
            <a:ext cx="35052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93913" y="7759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4724401" y="7759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381000" y="357693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4789714" y="35814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7972180" y="6421"/>
            <a:ext cx="95410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8775696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90167" name="Group 55"/>
          <p:cNvGraphicFramePr>
            <a:graphicFrameLocks noGrp="1"/>
          </p:cNvGraphicFramePr>
          <p:nvPr>
            <p:extLst>
              <p:ext uri="{D42A27DB-BD31-4B8C-83A1-F6EECF244321}">
                <p14:modId xmlns:p14="http://schemas.microsoft.com/office/powerpoint/2010/main" val="431654619"/>
              </p:ext>
            </p:extLst>
          </p:nvPr>
        </p:nvGraphicFramePr>
        <p:xfrm>
          <a:off x="228600" y="1264007"/>
          <a:ext cx="8686800" cy="4985540"/>
        </p:xfrm>
        <a:graphic>
          <a:graphicData uri="http://schemas.openxmlformats.org/drawingml/2006/table">
            <a:tbl>
              <a:tblPr/>
              <a:tblGrid>
                <a:gridCol w="1736725"/>
                <a:gridCol w="1738313"/>
                <a:gridCol w="1736725"/>
                <a:gridCol w="1738312"/>
                <a:gridCol w="1736725"/>
              </a:tblGrid>
              <a:tr h="9193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AT MOST</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LOTSA </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LAYERS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PEE  YOO</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PRESS FOR SURE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WEATHER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MOVIES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49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35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2097" name="TextBox 50"/>
          <p:cNvSpPr txBox="1">
            <a:spLocks noChangeArrowheads="1"/>
          </p:cNvSpPr>
          <p:nvPr/>
        </p:nvSpPr>
        <p:spPr bwMode="auto">
          <a:xfrm>
            <a:off x="228600" y="152400"/>
            <a:ext cx="853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Weather, Climate, Atmosphere, Air Pollution, Air Pressure Review Game</a:t>
            </a:r>
            <a:endParaRPr lang="en-US" sz="2800" dirty="0">
              <a:solidFill>
                <a:schemeClr val="bg1"/>
              </a:solidFill>
            </a:endParaRPr>
          </a:p>
        </p:txBody>
      </p:sp>
    </p:spTree>
    <p:extLst>
      <p:ext uri="{BB962C8B-B14F-4D97-AF65-F5344CB8AC3E}">
        <p14:creationId xmlns:p14="http://schemas.microsoft.com/office/powerpoint/2010/main" val="1007925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90167" name="Group 55"/>
          <p:cNvGraphicFramePr>
            <a:graphicFrameLocks noGrp="1"/>
          </p:cNvGraphicFramePr>
          <p:nvPr>
            <p:extLst>
              <p:ext uri="{D42A27DB-BD31-4B8C-83A1-F6EECF244321}">
                <p14:modId xmlns:p14="http://schemas.microsoft.com/office/powerpoint/2010/main" val="2575097056"/>
              </p:ext>
            </p:extLst>
          </p:nvPr>
        </p:nvGraphicFramePr>
        <p:xfrm>
          <a:off x="228600" y="1264007"/>
          <a:ext cx="8686800" cy="4985540"/>
        </p:xfrm>
        <a:graphic>
          <a:graphicData uri="http://schemas.openxmlformats.org/drawingml/2006/table">
            <a:tbl>
              <a:tblPr/>
              <a:tblGrid>
                <a:gridCol w="1736725"/>
                <a:gridCol w="1738313"/>
                <a:gridCol w="1736725"/>
                <a:gridCol w="1738312"/>
                <a:gridCol w="1736725"/>
              </a:tblGrid>
              <a:tr h="9193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AT MOST</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LOTSA </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LAYERS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PEE  YOO</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PRESS FOR SURE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WEATHER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MOVIES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49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35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2097" name="TextBox 50"/>
          <p:cNvSpPr txBox="1">
            <a:spLocks noChangeArrowheads="1"/>
          </p:cNvSpPr>
          <p:nvPr/>
        </p:nvSpPr>
        <p:spPr bwMode="auto">
          <a:xfrm>
            <a:off x="228600" y="152400"/>
            <a:ext cx="853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Weather, Climate, Atmosphere, Air Pollution, Air Pressure Review Game</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90167" name="Group 55"/>
          <p:cNvGraphicFramePr>
            <a:graphicFrameLocks noGrp="1"/>
          </p:cNvGraphicFramePr>
          <p:nvPr>
            <p:extLst>
              <p:ext uri="{D42A27DB-BD31-4B8C-83A1-F6EECF244321}">
                <p14:modId xmlns:p14="http://schemas.microsoft.com/office/powerpoint/2010/main" val="1732052239"/>
              </p:ext>
            </p:extLst>
          </p:nvPr>
        </p:nvGraphicFramePr>
        <p:xfrm>
          <a:off x="228600" y="1264007"/>
          <a:ext cx="8686800" cy="4985540"/>
        </p:xfrm>
        <a:graphic>
          <a:graphicData uri="http://schemas.openxmlformats.org/drawingml/2006/table">
            <a:tbl>
              <a:tblPr/>
              <a:tblGrid>
                <a:gridCol w="1736725"/>
                <a:gridCol w="1738313"/>
                <a:gridCol w="1736725"/>
                <a:gridCol w="1738312"/>
                <a:gridCol w="1736725"/>
              </a:tblGrid>
              <a:tr h="9193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AT MOST</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LOTSA </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LAYERS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PEE  YOO</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PRESS FOR SURE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9900"/>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9900"/>
                          </a:solidFill>
                          <a:effectLst/>
                          <a:latin typeface="Times New Roman" pitchFamily="18" charset="0"/>
                        </a:rPr>
                        <a:t>WEATHER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9900"/>
                          </a:solidFill>
                          <a:effectLst/>
                          <a:latin typeface="Times New Roman" pitchFamily="18" charset="0"/>
                        </a:rPr>
                        <a:t>MOVIES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49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8135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2097" name="TextBox 50"/>
          <p:cNvSpPr txBox="1">
            <a:spLocks noChangeArrowheads="1"/>
          </p:cNvSpPr>
          <p:nvPr/>
        </p:nvSpPr>
        <p:spPr bwMode="auto">
          <a:xfrm>
            <a:off x="228600" y="152400"/>
            <a:ext cx="853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Weather, Climate, Atmosphere, Air Pollution, Air Pressure Review Game</a:t>
            </a:r>
            <a:endParaRPr lang="en-US" sz="2800" dirty="0">
              <a:solidFill>
                <a:schemeClr val="bg1"/>
              </a:solidFill>
            </a:endParaRPr>
          </a:p>
        </p:txBody>
      </p:sp>
    </p:spTree>
    <p:extLst>
      <p:ext uri="{BB962C8B-B14F-4D97-AF65-F5344CB8AC3E}">
        <p14:creationId xmlns:p14="http://schemas.microsoft.com/office/powerpoint/2010/main" val="14879335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body" idx="1"/>
          </p:nvPr>
        </p:nvSpPr>
        <p:spPr>
          <a:xfrm>
            <a:off x="457200" y="228600"/>
            <a:ext cx="8153400" cy="5897563"/>
          </a:xfrm>
        </p:spPr>
        <p:txBody>
          <a:bodyPr/>
          <a:lstStyle/>
          <a:p>
            <a:pPr eaLnBrk="1" hangingPunct="1"/>
            <a:r>
              <a:rPr lang="en-US" dirty="0" smtClean="0">
                <a:solidFill>
                  <a:schemeClr val="bg1">
                    <a:lumMod val="50000"/>
                  </a:schemeClr>
                </a:solidFill>
              </a:rPr>
              <a:t>Name this Movie? </a:t>
            </a:r>
          </a:p>
          <a:p>
            <a:pPr eaLnBrk="1" hangingPunct="1"/>
            <a:endParaRPr lang="en-US" dirty="0" smtClean="0">
              <a:solidFill>
                <a:srgbClr val="FFFF00"/>
              </a:solidFill>
            </a:endParaRPr>
          </a:p>
        </p:txBody>
      </p:sp>
      <p:pic>
        <p:nvPicPr>
          <p:cNvPr id="9728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14400"/>
            <a:ext cx="8610600" cy="5638800"/>
          </a:xfrm>
          <a:prstGeom prst="rect">
            <a:avLst/>
          </a:prstGeom>
          <a:noFill/>
          <a:ln w="5715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6705600" y="990600"/>
            <a:ext cx="203292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4374154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body" idx="1"/>
          </p:nvPr>
        </p:nvSpPr>
        <p:spPr>
          <a:xfrm>
            <a:off x="152400" y="228600"/>
            <a:ext cx="8763000" cy="5897563"/>
          </a:xfrm>
        </p:spPr>
        <p:txBody>
          <a:bodyPr/>
          <a:lstStyle/>
          <a:p>
            <a:pPr eaLnBrk="1" hangingPunct="1"/>
            <a:r>
              <a:rPr lang="en-US" dirty="0" smtClean="0"/>
              <a:t>Name this Movie Starring Bill Paxton and Helen Hunt? </a:t>
            </a:r>
            <a:endParaRPr lang="en-US" dirty="0" smtClean="0">
              <a:solidFill>
                <a:srgbClr val="FF5050"/>
              </a:solidFill>
            </a:endParaRPr>
          </a:p>
        </p:txBody>
      </p:sp>
      <p:pic>
        <p:nvPicPr>
          <p:cNvPr id="9933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763000" cy="5257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770914" y="1447800"/>
            <a:ext cx="203292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1732381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body" idx="1"/>
          </p:nvPr>
        </p:nvSpPr>
        <p:spPr>
          <a:xfrm>
            <a:off x="457200" y="304800"/>
            <a:ext cx="8229600" cy="5821363"/>
          </a:xfrm>
        </p:spPr>
        <p:txBody>
          <a:bodyPr/>
          <a:lstStyle/>
          <a:p>
            <a:pPr eaLnBrk="1" hangingPunct="1"/>
            <a:r>
              <a:rPr lang="en-US" dirty="0" smtClean="0"/>
              <a:t>What movie is this based on the best seller by </a:t>
            </a:r>
            <a:r>
              <a:rPr lang="en-US" dirty="0" err="1" smtClean="0"/>
              <a:t>Sebastin</a:t>
            </a:r>
            <a:r>
              <a:rPr lang="en-US" dirty="0" smtClean="0"/>
              <a:t> </a:t>
            </a:r>
            <a:r>
              <a:rPr lang="en-US" dirty="0" err="1" smtClean="0"/>
              <a:t>Junger</a:t>
            </a:r>
            <a:r>
              <a:rPr lang="en-US" dirty="0" smtClean="0"/>
              <a:t>? </a:t>
            </a:r>
            <a:endParaRPr lang="en-US" dirty="0" smtClean="0">
              <a:solidFill>
                <a:srgbClr val="FF0000"/>
              </a:solidFill>
            </a:endParaRPr>
          </a:p>
        </p:txBody>
      </p:sp>
      <p:pic>
        <p:nvPicPr>
          <p:cNvPr id="10137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447800"/>
            <a:ext cx="8839200" cy="51625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rot="228447">
            <a:off x="6980058" y="4861449"/>
            <a:ext cx="1588897" cy="1200329"/>
          </a:xfrm>
          <a:prstGeom prst="rect">
            <a:avLst/>
          </a:prstGeom>
          <a:noFill/>
        </p:spPr>
        <p:txBody>
          <a:bodyPr wrap="none" lIns="91440" tIns="45720" rIns="91440" bIns="45720">
            <a:spAutoFit/>
          </a:bodyPr>
          <a:lstStyle/>
          <a:p>
            <a:pPr algn="ctr"/>
            <a:r>
              <a:rPr lang="en-US" sz="7200" b="1" cap="none" spc="50" dirty="0" smtClean="0">
                <a:ln w="13500">
                  <a:solidFill>
                    <a:schemeClr val="accent1">
                      <a:shade val="2500"/>
                      <a:alpha val="6500"/>
                    </a:schemeClr>
                  </a:solidFill>
                  <a:prstDash val="solid"/>
                </a:ln>
                <a:solidFill>
                  <a:srgbClr val="CCFFFF"/>
                </a:solidFill>
                <a:effectLst>
                  <a:innerShdw blurRad="50900" dist="38500" dir="13500000">
                    <a:srgbClr val="000000">
                      <a:alpha val="60000"/>
                    </a:srgbClr>
                  </a:innerShdw>
                </a:effectLst>
              </a:rPr>
              <a:t>*23</a:t>
            </a:r>
            <a:endParaRPr lang="en-US" sz="7200" b="1" cap="none" spc="50" dirty="0">
              <a:ln w="13500">
                <a:solidFill>
                  <a:schemeClr val="accent1">
                    <a:shade val="2500"/>
                    <a:alpha val="6500"/>
                  </a:schemeClr>
                </a:solidFill>
                <a:prstDash val="solid"/>
              </a:ln>
              <a:solidFill>
                <a:srgbClr val="CCFFFF"/>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24993823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body" idx="1"/>
          </p:nvPr>
        </p:nvSpPr>
        <p:spPr>
          <a:xfrm>
            <a:off x="457200" y="228600"/>
            <a:ext cx="8153400" cy="5897563"/>
          </a:xfrm>
        </p:spPr>
        <p:txBody>
          <a:bodyPr/>
          <a:lstStyle/>
          <a:p>
            <a:pPr eaLnBrk="1" hangingPunct="1"/>
            <a:r>
              <a:rPr lang="en-US" dirty="0" smtClean="0"/>
              <a:t>Crazy weather hits the world in this movie starring Dennis Quaid and Jake </a:t>
            </a:r>
            <a:r>
              <a:rPr lang="en-US" dirty="0" err="1" smtClean="0"/>
              <a:t>Gyllenhaal</a:t>
            </a:r>
            <a:r>
              <a:rPr lang="en-US" dirty="0" smtClean="0"/>
              <a:t>?</a:t>
            </a:r>
          </a:p>
          <a:p>
            <a:pPr marL="0" indent="0" eaLnBrk="1" hangingPunct="1">
              <a:buNone/>
            </a:pPr>
            <a:endParaRPr lang="en-US" dirty="0" smtClean="0">
              <a:solidFill>
                <a:srgbClr val="FFFF00"/>
              </a:solidFill>
            </a:endParaRPr>
          </a:p>
        </p:txBody>
      </p:sp>
      <p:pic>
        <p:nvPicPr>
          <p:cNvPr id="10342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905000"/>
            <a:ext cx="8763000" cy="4648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descr="http://graphics8.nytimes.com/images/2004/05/27/arts/27DAY.390.jpg"/>
          <p:cNvPicPr>
            <a:picLocks noChangeAspect="1" noChangeArrowheads="1"/>
          </p:cNvPicPr>
          <p:nvPr/>
        </p:nvPicPr>
        <p:blipFill>
          <a:blip r:embed="rId3" cstate="print"/>
          <a:srcRect/>
          <a:stretch>
            <a:fillRect/>
          </a:stretch>
        </p:blipFill>
        <p:spPr bwMode="auto">
          <a:xfrm>
            <a:off x="381000" y="3962400"/>
            <a:ext cx="4572000" cy="2438400"/>
          </a:xfrm>
          <a:prstGeom prst="rect">
            <a:avLst/>
          </a:prstGeom>
          <a:noFill/>
        </p:spPr>
      </p:pic>
      <p:sp>
        <p:nvSpPr>
          <p:cNvPr id="2" name="Rectangle 1"/>
          <p:cNvSpPr/>
          <p:nvPr/>
        </p:nvSpPr>
        <p:spPr>
          <a:xfrm>
            <a:off x="6730071" y="1987621"/>
            <a:ext cx="203292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599346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body" idx="1"/>
          </p:nvPr>
        </p:nvSpPr>
        <p:spPr>
          <a:xfrm>
            <a:off x="457200" y="228600"/>
            <a:ext cx="8153400" cy="5897563"/>
          </a:xfrm>
        </p:spPr>
        <p:txBody>
          <a:bodyPr/>
          <a:lstStyle/>
          <a:p>
            <a:pPr eaLnBrk="1" hangingPunct="1"/>
            <a:r>
              <a:rPr lang="en-US" smtClean="0"/>
              <a:t>What is my name from the movie Cloudy With A Chance of Meatballs (2009)?</a:t>
            </a:r>
          </a:p>
        </p:txBody>
      </p:sp>
      <p:pic>
        <p:nvPicPr>
          <p:cNvPr id="10445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29443"/>
            <a:ext cx="8534400" cy="4947557"/>
          </a:xfrm>
          <a:prstGeom prst="rect">
            <a:avLst/>
          </a:prstGeom>
          <a:noFill/>
          <a:ln w="76200">
            <a:solidFill>
              <a:srgbClr val="66FF99"/>
            </a:solidFill>
            <a:miter lim="800000"/>
            <a:headEnd/>
            <a:tailEnd/>
          </a:ln>
          <a:effectLst>
            <a:glow rad="330200">
              <a:srgbClr val="CC99FF"/>
            </a:glow>
          </a:effectLst>
          <a:extLst>
            <a:ext uri="{909E8E84-426E-40DD-AFC4-6F175D3DCCD1}">
              <a14:hiddenFill xmlns:a14="http://schemas.microsoft.com/office/drawing/2010/main">
                <a:solidFill>
                  <a:srgbClr val="FFFFFF"/>
                </a:solidFill>
              </a14:hiddenFill>
            </a:ext>
          </a:extLst>
        </p:spPr>
      </p:pic>
      <p:sp>
        <p:nvSpPr>
          <p:cNvPr id="104453" name="Line 6"/>
          <p:cNvSpPr>
            <a:spLocks noChangeShapeType="1"/>
          </p:cNvSpPr>
          <p:nvPr/>
        </p:nvSpPr>
        <p:spPr bwMode="auto">
          <a:xfrm>
            <a:off x="1219200" y="1981200"/>
            <a:ext cx="76200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7619999" y="1515070"/>
            <a:ext cx="122341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*25</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3180918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endParaRPr lang="en-US" smtClean="0"/>
          </a:p>
        </p:txBody>
      </p:sp>
      <p:pic>
        <p:nvPicPr>
          <p:cNvPr id="107523"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p:spPr>
      </p:pic>
      <p:sp>
        <p:nvSpPr>
          <p:cNvPr id="107524" name="AutoShape 4"/>
          <p:cNvSpPr>
            <a:spLocks noChangeArrowheads="1"/>
          </p:cNvSpPr>
          <p:nvPr/>
        </p:nvSpPr>
        <p:spPr bwMode="auto">
          <a:xfrm>
            <a:off x="3276600" y="152400"/>
            <a:ext cx="5486400" cy="1524000"/>
          </a:xfrm>
          <a:prstGeom prst="wedgeRoundRectCallout">
            <a:avLst>
              <a:gd name="adj1" fmla="val -57518"/>
              <a:gd name="adj2" fmla="val 24390"/>
              <a:gd name="adj3" fmla="val 16667"/>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400" dirty="0"/>
              <a:t>“You could wager up to 5 </a:t>
            </a:r>
            <a:r>
              <a:rPr lang="en-US" sz="2400" dirty="0" err="1"/>
              <a:t>pts</a:t>
            </a:r>
            <a:r>
              <a:rPr lang="en-US" sz="2400" dirty="0"/>
              <a:t> for this final question.”</a:t>
            </a:r>
          </a:p>
          <a:p>
            <a:pPr algn="ctr"/>
            <a:r>
              <a:rPr lang="en-US" sz="2400" dirty="0"/>
              <a:t>“Please make your wager now.”</a:t>
            </a:r>
          </a:p>
        </p:txBody>
      </p:sp>
    </p:spTree>
    <p:extLst>
      <p:ext uri="{BB962C8B-B14F-4D97-AF65-F5344CB8AC3E}">
        <p14:creationId xmlns:p14="http://schemas.microsoft.com/office/powerpoint/2010/main" val="30105478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90167" name="Group 55"/>
          <p:cNvGraphicFramePr>
            <a:graphicFrameLocks noGrp="1"/>
          </p:cNvGraphicFramePr>
          <p:nvPr>
            <p:extLst>
              <p:ext uri="{D42A27DB-BD31-4B8C-83A1-F6EECF244321}">
                <p14:modId xmlns:p14="http://schemas.microsoft.com/office/powerpoint/2010/main" val="3138017850"/>
              </p:ext>
            </p:extLst>
          </p:nvPr>
        </p:nvGraphicFramePr>
        <p:xfrm>
          <a:off x="228600" y="1264007"/>
          <a:ext cx="8686800" cy="4549685"/>
        </p:xfrm>
        <a:graphic>
          <a:graphicData uri="http://schemas.openxmlformats.org/drawingml/2006/table">
            <a:tbl>
              <a:tblPr/>
              <a:tblGrid>
                <a:gridCol w="1736725"/>
                <a:gridCol w="1738313"/>
                <a:gridCol w="1736725"/>
                <a:gridCol w="1738312"/>
                <a:gridCol w="1736725"/>
              </a:tblGrid>
              <a:tr h="821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AT MOST</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LOTSA </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LAYERS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PEE  YOO</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PRESS FOR SURE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WEATHER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MOVIES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275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250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263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250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250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2097" name="TextBox 50"/>
          <p:cNvSpPr txBox="1">
            <a:spLocks noChangeArrowheads="1"/>
          </p:cNvSpPr>
          <p:nvPr/>
        </p:nvSpPr>
        <p:spPr bwMode="auto">
          <a:xfrm>
            <a:off x="228600" y="152400"/>
            <a:ext cx="853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Weather, Climate, Atmosphere, Air Pollution, Air Pressure Review Game</a:t>
            </a:r>
            <a:endParaRPr lang="en-US" sz="2800" dirty="0">
              <a:solidFill>
                <a:schemeClr val="bg1"/>
              </a:solidFill>
            </a:endParaRPr>
          </a:p>
        </p:txBody>
      </p:sp>
      <p:sp>
        <p:nvSpPr>
          <p:cNvPr id="2" name="Rectangle 1"/>
          <p:cNvSpPr/>
          <p:nvPr/>
        </p:nvSpPr>
        <p:spPr>
          <a:xfrm>
            <a:off x="228600" y="5821348"/>
            <a:ext cx="4993675" cy="923330"/>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CC99FF"/>
                </a:solidFill>
                <a:effectLst>
                  <a:outerShdw blurRad="50800" algn="tl" rotWithShape="0">
                    <a:srgbClr val="000000"/>
                  </a:outerShdw>
                </a:effectLst>
              </a:rPr>
              <a:t>Final Question</a:t>
            </a:r>
            <a:endParaRPr lang="en-US" sz="5400" b="1" cap="none" spc="0" dirty="0">
              <a:ln w="17780" cmpd="sng">
                <a:solidFill>
                  <a:sysClr val="windowText" lastClr="000000"/>
                </a:solidFill>
                <a:prstDash val="solid"/>
                <a:miter lim="800000"/>
              </a:ln>
              <a:solidFill>
                <a:srgbClr val="CC99FF"/>
              </a:solidFill>
              <a:effectLst>
                <a:outerShdw blurRad="50800" algn="tl" rotWithShape="0">
                  <a:srgbClr val="000000"/>
                </a:outerShdw>
              </a:effectLst>
            </a:endParaRPr>
          </a:p>
        </p:txBody>
      </p:sp>
    </p:spTree>
    <p:extLst>
      <p:ext uri="{BB962C8B-B14F-4D97-AF65-F5344CB8AC3E}">
        <p14:creationId xmlns:p14="http://schemas.microsoft.com/office/powerpoint/2010/main" val="37543900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228600" y="228600"/>
            <a:ext cx="8686800" cy="5867400"/>
          </a:xfrm>
        </p:spPr>
        <p:txBody>
          <a:bodyPr/>
          <a:lstStyle/>
          <a:p>
            <a:pPr eaLnBrk="1" hangingPunct="1"/>
            <a:r>
              <a:rPr lang="en-US" dirty="0" smtClean="0"/>
              <a:t>Final Question.</a:t>
            </a:r>
          </a:p>
          <a:p>
            <a:pPr lvl="1" eaLnBrk="1" hangingPunct="1"/>
            <a:r>
              <a:rPr lang="en-US" dirty="0" smtClean="0"/>
              <a:t>Name A, B, C, and D.</a:t>
            </a:r>
          </a:p>
          <a:p>
            <a:pPr eaLnBrk="1" hangingPunct="1"/>
            <a:endParaRPr lang="en-US" dirty="0" smtClean="0"/>
          </a:p>
          <a:p>
            <a:pPr eaLnBrk="1" hangingPunct="1"/>
            <a:endParaRPr lang="en-US" dirty="0" smtClean="0"/>
          </a:p>
        </p:txBody>
      </p:sp>
      <p:pic>
        <p:nvPicPr>
          <p:cNvPr id="40963" name="Picture 4" descr="http://www.chemistryland.com/CHM107/AirWeBreathe/Comp/AirAtomsMolecul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0"/>
            <a:ext cx="86106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0964" name="Rectangle 15"/>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5" name="Rectangle 4"/>
          <p:cNvSpPr/>
          <p:nvPr/>
        </p:nvSpPr>
        <p:spPr>
          <a:xfrm>
            <a:off x="1600200" y="30480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3048000" y="44958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5105400" y="19812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5257800" y="34290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5230960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p:txBody>
          <a:bodyPr/>
          <a:lstStyle/>
          <a:p>
            <a:pPr algn="ctr" eaLnBrk="1" hangingPunct="1">
              <a:buFontTx/>
              <a:buNone/>
            </a:pPr>
            <a:r>
              <a:rPr lang="en-US" sz="9600" smtClean="0">
                <a:solidFill>
                  <a:srgbClr val="66FF99"/>
                </a:solidFill>
              </a:rPr>
              <a:t>ANSWER KEY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304800" y="228600"/>
            <a:ext cx="84582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Questions 1-20 = 5pts Each</a:t>
            </a:r>
          </a:p>
          <a:p>
            <a:pPr algn="ctr" eaLnBrk="1" hangingPunct="1"/>
            <a:r>
              <a:rPr lang="en-US" sz="3600">
                <a:solidFill>
                  <a:schemeClr val="bg1"/>
                </a:solidFill>
              </a:rPr>
              <a:t>Final Category (Bonus) = 1pt Each</a:t>
            </a:r>
          </a:p>
          <a:p>
            <a:pPr algn="ctr" eaLnBrk="1" hangingPunct="1"/>
            <a:r>
              <a:rPr lang="en-US" sz="3600">
                <a:solidFill>
                  <a:schemeClr val="bg1"/>
                </a:solidFill>
              </a:rPr>
              <a:t>Final Questions = 5 pt wager</a:t>
            </a:r>
          </a:p>
          <a:p>
            <a:pPr algn="ctr" eaLnBrk="1" hangingPunct="1"/>
            <a:r>
              <a:rPr lang="en-US" sz="2400" i="1">
                <a:solidFill>
                  <a:srgbClr val="9966FF"/>
                </a:solidFill>
              </a:rPr>
              <a:t>If you wager 5 on the last question and get it wrong you lose 5 pts. Wager 5 and get it right you get 5 pts.</a:t>
            </a:r>
          </a:p>
          <a:p>
            <a:pPr algn="ctr" eaLnBrk="1" hangingPunct="1"/>
            <a:endParaRPr lang="en-US" sz="3600">
              <a:solidFill>
                <a:schemeClr val="bg1"/>
              </a:solidFill>
            </a:endParaRPr>
          </a:p>
          <a:p>
            <a:pPr algn="ctr" eaLnBrk="1" hangingPunct="1"/>
            <a:r>
              <a:rPr lang="en-US" sz="3600">
                <a:solidFill>
                  <a:schemeClr val="bg1"/>
                </a:solidFill>
              </a:rPr>
              <a:t>Find the Owl =</a:t>
            </a:r>
          </a:p>
          <a:p>
            <a:pPr algn="ctr" eaLnBrk="1" hangingPunct="1"/>
            <a:r>
              <a:rPr lang="en-US" sz="3600" i="1">
                <a:solidFill>
                  <a:srgbClr val="996633"/>
                </a:solidFill>
              </a:rPr>
              <a:t> Secretly write “Owl” in the correct box worth 1pt.</a:t>
            </a:r>
          </a:p>
        </p:txBody>
      </p:sp>
      <p:pic>
        <p:nvPicPr>
          <p:cNvPr id="4099" name="Picture 4" descr="http://www.clker.com/cliparts/9/a/e/e/12154415151126295659lemmling_Cartoon_owl.svg.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200400"/>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3505200"/>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5"/>
          <p:cNvSpPr>
            <a:spLocks noChangeArrowheads="1"/>
          </p:cNvSpPr>
          <p:nvPr/>
        </p:nvSpPr>
        <p:spPr bwMode="auto">
          <a:xfrm>
            <a:off x="7010400" y="2895600"/>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a:t>“I’ll be about this big.”</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90167" name="Group 55"/>
          <p:cNvGraphicFramePr>
            <a:graphicFrameLocks noGrp="1"/>
          </p:cNvGraphicFramePr>
          <p:nvPr>
            <p:extLst>
              <p:ext uri="{D42A27DB-BD31-4B8C-83A1-F6EECF244321}">
                <p14:modId xmlns:p14="http://schemas.microsoft.com/office/powerpoint/2010/main" val="3800333770"/>
              </p:ext>
            </p:extLst>
          </p:nvPr>
        </p:nvGraphicFramePr>
        <p:xfrm>
          <a:off x="228600" y="1264007"/>
          <a:ext cx="8686800" cy="4985540"/>
        </p:xfrm>
        <a:graphic>
          <a:graphicData uri="http://schemas.openxmlformats.org/drawingml/2006/table">
            <a:tbl>
              <a:tblPr/>
              <a:tblGrid>
                <a:gridCol w="1736725"/>
                <a:gridCol w="1738313"/>
                <a:gridCol w="1736725"/>
                <a:gridCol w="1738312"/>
                <a:gridCol w="1736725"/>
              </a:tblGrid>
              <a:tr h="9193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AT MOST</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LOTSA </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LAYERS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PEE  YOO</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PRESS FOR SURE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WEATHER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MOVIES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49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35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2097" name="TextBox 50"/>
          <p:cNvSpPr txBox="1">
            <a:spLocks noChangeArrowheads="1"/>
          </p:cNvSpPr>
          <p:nvPr/>
        </p:nvSpPr>
        <p:spPr bwMode="auto">
          <a:xfrm>
            <a:off x="228600" y="152400"/>
            <a:ext cx="853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Weather, Climate, Atmosphere, Air Pollution, Air Pressure Review Game</a:t>
            </a:r>
            <a:endParaRPr lang="en-US" sz="2800" dirty="0">
              <a:solidFill>
                <a:schemeClr val="bg1"/>
              </a:solidFill>
            </a:endParaRPr>
          </a:p>
        </p:txBody>
      </p:sp>
    </p:spTree>
    <p:extLst>
      <p:ext uri="{BB962C8B-B14F-4D97-AF65-F5344CB8AC3E}">
        <p14:creationId xmlns:p14="http://schemas.microsoft.com/office/powerpoint/2010/main" val="27598074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90167" name="Group 55"/>
          <p:cNvGraphicFramePr>
            <a:graphicFrameLocks noGrp="1"/>
          </p:cNvGraphicFramePr>
          <p:nvPr>
            <p:extLst>
              <p:ext uri="{D42A27DB-BD31-4B8C-83A1-F6EECF244321}">
                <p14:modId xmlns:p14="http://schemas.microsoft.com/office/powerpoint/2010/main" val="4033113531"/>
              </p:ext>
            </p:extLst>
          </p:nvPr>
        </p:nvGraphicFramePr>
        <p:xfrm>
          <a:off x="228600" y="1264007"/>
          <a:ext cx="8686800" cy="4985540"/>
        </p:xfrm>
        <a:graphic>
          <a:graphicData uri="http://schemas.openxmlformats.org/drawingml/2006/table">
            <a:tbl>
              <a:tblPr/>
              <a:tblGrid>
                <a:gridCol w="1736725"/>
                <a:gridCol w="1738313"/>
                <a:gridCol w="1736725"/>
                <a:gridCol w="1738312"/>
                <a:gridCol w="1736725"/>
              </a:tblGrid>
              <a:tr h="9193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CC99FF"/>
                          </a:solidFill>
                          <a:effectLst/>
                          <a:latin typeface="Times New Roman" pitchFamily="18" charset="0"/>
                        </a:rPr>
                        <a:t>AT MOST</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LOTSA </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LAYERS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PEE  YOO</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PRESS FOR SURE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WEATHER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MOVIES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49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35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2097" name="TextBox 50"/>
          <p:cNvSpPr txBox="1">
            <a:spLocks noChangeArrowheads="1"/>
          </p:cNvSpPr>
          <p:nvPr/>
        </p:nvSpPr>
        <p:spPr bwMode="auto">
          <a:xfrm>
            <a:off x="228600" y="152400"/>
            <a:ext cx="853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Weather, Climate, Atmosphere, Air Pollution, Air Pressure Review Game</a:t>
            </a:r>
            <a:endParaRPr lang="en-US" sz="2800" dirty="0">
              <a:solidFill>
                <a:schemeClr val="bg1"/>
              </a:solidFill>
            </a:endParaRPr>
          </a:p>
        </p:txBody>
      </p:sp>
    </p:spTree>
    <p:extLst>
      <p:ext uri="{BB962C8B-B14F-4D97-AF65-F5344CB8AC3E}">
        <p14:creationId xmlns:p14="http://schemas.microsoft.com/office/powerpoint/2010/main" val="31774406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50371" y="152400"/>
            <a:ext cx="8686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smtClean="0">
                <a:solidFill>
                  <a:schemeClr val="bg1"/>
                </a:solidFill>
                <a:latin typeface="Times New Roman" pitchFamily="18" charset="0"/>
              </a:rPr>
              <a:t>True or False?  Climate is the state of the atmosphere at a given time and place?</a:t>
            </a:r>
            <a:endParaRPr lang="en-US" sz="3600" dirty="0">
              <a:solidFill>
                <a:schemeClr val="bg1"/>
              </a:solidFill>
              <a:latin typeface="Times New Roman" pitchFamily="18" charset="0"/>
            </a:endParaRPr>
          </a:p>
        </p:txBody>
      </p:sp>
      <p:sp>
        <p:nvSpPr>
          <p:cNvPr id="47108" name="Text Box 4"/>
          <p:cNvSpPr txBox="1">
            <a:spLocks noChangeArrowheads="1"/>
          </p:cNvSpPr>
          <p:nvPr/>
        </p:nvSpPr>
        <p:spPr bwMode="auto">
          <a:xfrm>
            <a:off x="5791200" y="47244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3600">
              <a:solidFill>
                <a:srgbClr val="FFFF00"/>
              </a:solidFill>
            </a:endParaRPr>
          </a:p>
        </p:txBody>
      </p:sp>
      <p:sp>
        <p:nvSpPr>
          <p:cNvPr id="47109" name="Rectangle 5"/>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47110" name="Text Box 6"/>
          <p:cNvSpPr txBox="1">
            <a:spLocks noChangeArrowheads="1"/>
          </p:cNvSpPr>
          <p:nvPr/>
        </p:nvSpPr>
        <p:spPr bwMode="auto">
          <a:xfrm>
            <a:off x="7924800" y="1676400"/>
            <a:ext cx="990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2</a:t>
            </a:r>
          </a:p>
        </p:txBody>
      </p:sp>
      <p:pic>
        <p:nvPicPr>
          <p:cNvPr id="7" name="Picture 4" descr="http://www.spamula.net/blog/i40/rain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371" y="1374500"/>
            <a:ext cx="8686800" cy="5029199"/>
          </a:xfrm>
          <a:prstGeom prst="rect">
            <a:avLst/>
          </a:prstGeom>
          <a:noFill/>
          <a:ln w="38100">
            <a:solidFill>
              <a:schemeClr val="tx1">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772400" y="1486089"/>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965988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50371" y="152400"/>
            <a:ext cx="8686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smtClean="0">
                <a:solidFill>
                  <a:schemeClr val="bg1"/>
                </a:solidFill>
                <a:latin typeface="Times New Roman" pitchFamily="18" charset="0"/>
              </a:rPr>
              <a:t>True or</a:t>
            </a:r>
            <a:r>
              <a:rPr lang="en-US" sz="3600" dirty="0" smtClean="0">
                <a:solidFill>
                  <a:srgbClr val="00B0F0"/>
                </a:solidFill>
                <a:latin typeface="Times New Roman" pitchFamily="18" charset="0"/>
              </a:rPr>
              <a:t> False</a:t>
            </a:r>
            <a:r>
              <a:rPr lang="en-US" sz="3600" dirty="0" smtClean="0">
                <a:solidFill>
                  <a:schemeClr val="bg1"/>
                </a:solidFill>
                <a:latin typeface="Times New Roman" pitchFamily="18" charset="0"/>
              </a:rPr>
              <a:t>?  Climate is the state of the atmosphere at a given time and place?</a:t>
            </a:r>
            <a:endParaRPr lang="en-US" sz="3600" dirty="0">
              <a:solidFill>
                <a:schemeClr val="bg1"/>
              </a:solidFill>
              <a:latin typeface="Times New Roman" pitchFamily="18" charset="0"/>
            </a:endParaRPr>
          </a:p>
        </p:txBody>
      </p:sp>
      <p:sp>
        <p:nvSpPr>
          <p:cNvPr id="47108" name="Text Box 4"/>
          <p:cNvSpPr txBox="1">
            <a:spLocks noChangeArrowheads="1"/>
          </p:cNvSpPr>
          <p:nvPr/>
        </p:nvSpPr>
        <p:spPr bwMode="auto">
          <a:xfrm>
            <a:off x="5791200" y="47244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3600">
              <a:solidFill>
                <a:srgbClr val="FFFF00"/>
              </a:solidFill>
            </a:endParaRPr>
          </a:p>
        </p:txBody>
      </p:sp>
      <p:sp>
        <p:nvSpPr>
          <p:cNvPr id="47109" name="Rectangle 5"/>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47110" name="Text Box 6"/>
          <p:cNvSpPr txBox="1">
            <a:spLocks noChangeArrowheads="1"/>
          </p:cNvSpPr>
          <p:nvPr/>
        </p:nvSpPr>
        <p:spPr bwMode="auto">
          <a:xfrm>
            <a:off x="7924800" y="1676400"/>
            <a:ext cx="990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2</a:t>
            </a:r>
          </a:p>
        </p:txBody>
      </p:sp>
      <p:pic>
        <p:nvPicPr>
          <p:cNvPr id="7" name="Picture 4" descr="http://www.spamula.net/blog/i40/rain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371" y="1374500"/>
            <a:ext cx="8686800" cy="5029199"/>
          </a:xfrm>
          <a:prstGeom prst="rect">
            <a:avLst/>
          </a:prstGeom>
          <a:noFill/>
          <a:ln w="38100">
            <a:solidFill>
              <a:schemeClr val="tx1">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772400" y="1486089"/>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457200" y="1486089"/>
            <a:ext cx="3331361" cy="1569660"/>
          </a:xfrm>
          <a:prstGeom prst="rect">
            <a:avLst/>
          </a:prstGeom>
          <a:noFill/>
        </p:spPr>
        <p:txBody>
          <a:bodyPr wrap="none" lIns="91440" tIns="45720" rIns="91440" bIns="45720">
            <a:spAutoFit/>
          </a:bodyPr>
          <a:lstStyle/>
          <a:p>
            <a:pPr algn="ctr"/>
            <a:r>
              <a:rPr lang="en-US" sz="9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False</a:t>
            </a:r>
            <a:endParaRPr lang="en-US" sz="9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40504616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50371" y="152400"/>
            <a:ext cx="8686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smtClean="0">
                <a:solidFill>
                  <a:schemeClr val="bg1"/>
                </a:solidFill>
                <a:latin typeface="Times New Roman" pitchFamily="18" charset="0"/>
              </a:rPr>
              <a:t>True or </a:t>
            </a:r>
            <a:r>
              <a:rPr lang="en-US" sz="3600" dirty="0" smtClean="0">
                <a:solidFill>
                  <a:srgbClr val="00B0F0"/>
                </a:solidFill>
                <a:latin typeface="Times New Roman" pitchFamily="18" charset="0"/>
              </a:rPr>
              <a:t>False</a:t>
            </a:r>
            <a:r>
              <a:rPr lang="en-US" sz="3600" dirty="0" smtClean="0">
                <a:solidFill>
                  <a:schemeClr val="bg1"/>
                </a:solidFill>
                <a:latin typeface="Times New Roman" pitchFamily="18" charset="0"/>
              </a:rPr>
              <a:t>?  </a:t>
            </a:r>
            <a:r>
              <a:rPr lang="en-US" sz="3600" u="sng" dirty="0" smtClean="0">
                <a:solidFill>
                  <a:srgbClr val="00B0F0"/>
                </a:solidFill>
                <a:latin typeface="Times New Roman" pitchFamily="18" charset="0"/>
              </a:rPr>
              <a:t>Weather</a:t>
            </a:r>
            <a:r>
              <a:rPr lang="en-US" sz="3600" dirty="0" smtClean="0">
                <a:solidFill>
                  <a:schemeClr val="bg1"/>
                </a:solidFill>
                <a:latin typeface="Times New Roman" pitchFamily="18" charset="0"/>
              </a:rPr>
              <a:t> is the state of the atmosphere at a given time and place?</a:t>
            </a:r>
            <a:endParaRPr lang="en-US" sz="3600" dirty="0">
              <a:solidFill>
                <a:schemeClr val="bg1"/>
              </a:solidFill>
              <a:latin typeface="Times New Roman" pitchFamily="18" charset="0"/>
            </a:endParaRPr>
          </a:p>
        </p:txBody>
      </p:sp>
      <p:sp>
        <p:nvSpPr>
          <p:cNvPr id="47108" name="Text Box 4"/>
          <p:cNvSpPr txBox="1">
            <a:spLocks noChangeArrowheads="1"/>
          </p:cNvSpPr>
          <p:nvPr/>
        </p:nvSpPr>
        <p:spPr bwMode="auto">
          <a:xfrm>
            <a:off x="5791200" y="47244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3600">
              <a:solidFill>
                <a:srgbClr val="FFFF00"/>
              </a:solidFill>
            </a:endParaRPr>
          </a:p>
        </p:txBody>
      </p:sp>
      <p:sp>
        <p:nvSpPr>
          <p:cNvPr id="47109" name="Rectangle 5"/>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47110" name="Text Box 6"/>
          <p:cNvSpPr txBox="1">
            <a:spLocks noChangeArrowheads="1"/>
          </p:cNvSpPr>
          <p:nvPr/>
        </p:nvSpPr>
        <p:spPr bwMode="auto">
          <a:xfrm>
            <a:off x="7924800" y="1676400"/>
            <a:ext cx="990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2</a:t>
            </a:r>
          </a:p>
        </p:txBody>
      </p:sp>
      <p:pic>
        <p:nvPicPr>
          <p:cNvPr id="7" name="Picture 4" descr="http://www.spamula.net/blog/i40/rain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371" y="1374500"/>
            <a:ext cx="8686800" cy="5029199"/>
          </a:xfrm>
          <a:prstGeom prst="rect">
            <a:avLst/>
          </a:prstGeom>
          <a:noFill/>
          <a:ln w="38100">
            <a:solidFill>
              <a:schemeClr val="tx1">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772400" y="1486089"/>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457200" y="1486089"/>
            <a:ext cx="3331361" cy="1569660"/>
          </a:xfrm>
          <a:prstGeom prst="rect">
            <a:avLst/>
          </a:prstGeom>
          <a:noFill/>
        </p:spPr>
        <p:txBody>
          <a:bodyPr wrap="none" lIns="91440" tIns="45720" rIns="91440" bIns="45720">
            <a:spAutoFit/>
          </a:bodyPr>
          <a:lstStyle/>
          <a:p>
            <a:pPr algn="ctr"/>
            <a:r>
              <a:rPr lang="en-US" sz="9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False</a:t>
            </a:r>
            <a:endParaRPr lang="en-US" sz="9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41786078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457200" y="304800"/>
            <a:ext cx="8001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Water exists in what three states of matter </a:t>
            </a:r>
            <a:r>
              <a:rPr lang="en-US" sz="3600" dirty="0" smtClean="0">
                <a:solidFill>
                  <a:schemeClr val="bg1"/>
                </a:solidFill>
                <a:latin typeface="Times New Roman" pitchFamily="18" charset="0"/>
              </a:rPr>
              <a:t>on the earth</a:t>
            </a:r>
            <a:r>
              <a:rPr lang="en-US" sz="3600" dirty="0">
                <a:solidFill>
                  <a:schemeClr val="bg1"/>
                </a:solidFill>
                <a:latin typeface="Times New Roman" pitchFamily="18" charset="0"/>
              </a:rPr>
              <a:t>? </a:t>
            </a:r>
          </a:p>
        </p:txBody>
      </p:sp>
      <p:pic>
        <p:nvPicPr>
          <p:cNvPr id="48131" name="Picture 3" descr="http://www.soest.hawaii.edu/hmrg/Arctic/random/arctic_su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24000"/>
            <a:ext cx="86868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8135"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5" name="Rectangle 4"/>
          <p:cNvSpPr/>
          <p:nvPr/>
        </p:nvSpPr>
        <p:spPr>
          <a:xfrm>
            <a:off x="8023625" y="1671935"/>
            <a:ext cx="869149" cy="1569660"/>
          </a:xfrm>
          <a:prstGeom prst="rect">
            <a:avLst/>
          </a:prstGeom>
          <a:noFill/>
        </p:spPr>
        <p:txBody>
          <a:bodyPr wrap="none" lIns="91440" tIns="45720" rIns="91440" bIns="45720">
            <a:spAutoFit/>
          </a:bodyPr>
          <a:lstStyle/>
          <a:p>
            <a:pPr algn="ctr"/>
            <a:r>
              <a:rPr lang="en-US" sz="9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a:t>
            </a:r>
            <a:endParaRPr lang="en-US" sz="9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34775089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457200" y="304800"/>
            <a:ext cx="8001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Water exists in what three states of matter </a:t>
            </a:r>
            <a:r>
              <a:rPr lang="en-US" sz="3600" dirty="0" smtClean="0">
                <a:solidFill>
                  <a:schemeClr val="bg1"/>
                </a:solidFill>
                <a:latin typeface="Times New Roman" pitchFamily="18" charset="0"/>
              </a:rPr>
              <a:t>on the earth</a:t>
            </a:r>
            <a:r>
              <a:rPr lang="en-US" sz="3600" dirty="0">
                <a:solidFill>
                  <a:schemeClr val="bg1"/>
                </a:solidFill>
                <a:latin typeface="Times New Roman" pitchFamily="18" charset="0"/>
              </a:rPr>
              <a:t>? </a:t>
            </a:r>
            <a:r>
              <a:rPr lang="en-US" sz="3600" dirty="0">
                <a:solidFill>
                  <a:schemeClr val="accent1">
                    <a:lumMod val="75000"/>
                  </a:schemeClr>
                </a:solidFill>
                <a:latin typeface="Times New Roman" pitchFamily="18" charset="0"/>
              </a:rPr>
              <a:t>Solid, </a:t>
            </a:r>
            <a:endParaRPr lang="en-US" sz="3600" dirty="0">
              <a:solidFill>
                <a:schemeClr val="bg1"/>
              </a:solidFill>
              <a:latin typeface="Times New Roman" pitchFamily="18" charset="0"/>
            </a:endParaRPr>
          </a:p>
        </p:txBody>
      </p:sp>
      <p:pic>
        <p:nvPicPr>
          <p:cNvPr id="48131" name="Picture 3" descr="http://www.soest.hawaii.edu/hmrg/Arctic/random/arctic_su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24000"/>
            <a:ext cx="86868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8135"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4" name="Rectangle 3"/>
          <p:cNvSpPr/>
          <p:nvPr/>
        </p:nvSpPr>
        <p:spPr>
          <a:xfrm>
            <a:off x="1755845" y="5490865"/>
            <a:ext cx="1877437"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rgbClr val="00B0F0"/>
                </a:solidFill>
                <a:effectLst/>
              </a:rPr>
              <a:t>Solid</a:t>
            </a:r>
            <a:endParaRPr lang="en-US" sz="5400" b="1" cap="none" spc="0" dirty="0">
              <a:ln w="50800"/>
              <a:solidFill>
                <a:srgbClr val="00B0F0"/>
              </a:solidFill>
              <a:effectLst/>
            </a:endParaRPr>
          </a:p>
        </p:txBody>
      </p:sp>
      <p:sp>
        <p:nvSpPr>
          <p:cNvPr id="5" name="Rectangle 4"/>
          <p:cNvSpPr/>
          <p:nvPr/>
        </p:nvSpPr>
        <p:spPr>
          <a:xfrm>
            <a:off x="8023625" y="1671935"/>
            <a:ext cx="869149" cy="1569660"/>
          </a:xfrm>
          <a:prstGeom prst="rect">
            <a:avLst/>
          </a:prstGeom>
          <a:noFill/>
        </p:spPr>
        <p:txBody>
          <a:bodyPr wrap="none" lIns="91440" tIns="45720" rIns="91440" bIns="45720">
            <a:spAutoFit/>
          </a:bodyPr>
          <a:lstStyle/>
          <a:p>
            <a:pPr algn="ctr"/>
            <a:r>
              <a:rPr lang="en-US" sz="9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a:t>
            </a:r>
            <a:endParaRPr lang="en-US" sz="9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483562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457200" y="304800"/>
            <a:ext cx="8001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Water exists in what three states of matter </a:t>
            </a:r>
            <a:r>
              <a:rPr lang="en-US" sz="3600" dirty="0" smtClean="0">
                <a:solidFill>
                  <a:schemeClr val="bg1"/>
                </a:solidFill>
                <a:latin typeface="Times New Roman" pitchFamily="18" charset="0"/>
              </a:rPr>
              <a:t>on the earth</a:t>
            </a:r>
            <a:r>
              <a:rPr lang="en-US" sz="3600" dirty="0">
                <a:solidFill>
                  <a:schemeClr val="bg1"/>
                </a:solidFill>
                <a:latin typeface="Times New Roman" pitchFamily="18" charset="0"/>
              </a:rPr>
              <a:t>? </a:t>
            </a:r>
            <a:r>
              <a:rPr lang="en-US" sz="3600" dirty="0">
                <a:solidFill>
                  <a:schemeClr val="accent1">
                    <a:lumMod val="75000"/>
                  </a:schemeClr>
                </a:solidFill>
                <a:latin typeface="Times New Roman" pitchFamily="18" charset="0"/>
              </a:rPr>
              <a:t>Solid, </a:t>
            </a:r>
            <a:r>
              <a:rPr lang="en-US" sz="3600" dirty="0">
                <a:solidFill>
                  <a:srgbClr val="00CCFF"/>
                </a:solidFill>
                <a:latin typeface="Times New Roman" pitchFamily="18" charset="0"/>
              </a:rPr>
              <a:t>Liquid, </a:t>
            </a:r>
            <a:endParaRPr lang="en-US" sz="3600" dirty="0">
              <a:solidFill>
                <a:schemeClr val="bg1"/>
              </a:solidFill>
              <a:latin typeface="Times New Roman" pitchFamily="18" charset="0"/>
            </a:endParaRPr>
          </a:p>
        </p:txBody>
      </p:sp>
      <p:pic>
        <p:nvPicPr>
          <p:cNvPr id="48131" name="Picture 3" descr="http://www.soest.hawaii.edu/hmrg/Arctic/random/arctic_su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24000"/>
            <a:ext cx="86868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8135"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3" name="Rectangle 2"/>
          <p:cNvSpPr/>
          <p:nvPr/>
        </p:nvSpPr>
        <p:spPr>
          <a:xfrm>
            <a:off x="5486400" y="4572000"/>
            <a:ext cx="2262158" cy="923330"/>
          </a:xfrm>
          <a:prstGeom prst="rect">
            <a:avLst/>
          </a:prstGeom>
          <a:noFill/>
        </p:spPr>
        <p:txBody>
          <a:bodyPr wrap="non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Liquid</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Rectangle 3"/>
          <p:cNvSpPr/>
          <p:nvPr/>
        </p:nvSpPr>
        <p:spPr>
          <a:xfrm>
            <a:off x="1755845" y="5490865"/>
            <a:ext cx="1877437"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rgbClr val="00B0F0"/>
                </a:solidFill>
                <a:effectLst/>
              </a:rPr>
              <a:t>Solid</a:t>
            </a:r>
            <a:endParaRPr lang="en-US" sz="5400" b="1" cap="none" spc="0" dirty="0">
              <a:ln w="50800"/>
              <a:solidFill>
                <a:srgbClr val="00B0F0"/>
              </a:solidFill>
              <a:effectLst/>
            </a:endParaRPr>
          </a:p>
        </p:txBody>
      </p:sp>
      <p:sp>
        <p:nvSpPr>
          <p:cNvPr id="5" name="Rectangle 4"/>
          <p:cNvSpPr/>
          <p:nvPr/>
        </p:nvSpPr>
        <p:spPr>
          <a:xfrm>
            <a:off x="8023625" y="1671935"/>
            <a:ext cx="869149" cy="1569660"/>
          </a:xfrm>
          <a:prstGeom prst="rect">
            <a:avLst/>
          </a:prstGeom>
          <a:noFill/>
        </p:spPr>
        <p:txBody>
          <a:bodyPr wrap="none" lIns="91440" tIns="45720" rIns="91440" bIns="45720">
            <a:spAutoFit/>
          </a:bodyPr>
          <a:lstStyle/>
          <a:p>
            <a:pPr algn="ctr"/>
            <a:r>
              <a:rPr lang="en-US" sz="9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a:t>
            </a:r>
            <a:endParaRPr lang="en-US" sz="9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483562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457200" y="304800"/>
            <a:ext cx="8001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Water exists in what three states of matter </a:t>
            </a:r>
            <a:r>
              <a:rPr lang="en-US" sz="3600" dirty="0" smtClean="0">
                <a:solidFill>
                  <a:schemeClr val="bg1"/>
                </a:solidFill>
                <a:latin typeface="Times New Roman" pitchFamily="18" charset="0"/>
              </a:rPr>
              <a:t>on the earth</a:t>
            </a:r>
            <a:r>
              <a:rPr lang="en-US" sz="3600" dirty="0">
                <a:solidFill>
                  <a:schemeClr val="bg1"/>
                </a:solidFill>
                <a:latin typeface="Times New Roman" pitchFamily="18" charset="0"/>
              </a:rPr>
              <a:t>? </a:t>
            </a:r>
            <a:r>
              <a:rPr lang="en-US" sz="3600" dirty="0">
                <a:solidFill>
                  <a:schemeClr val="accent1">
                    <a:lumMod val="75000"/>
                  </a:schemeClr>
                </a:solidFill>
                <a:latin typeface="Times New Roman" pitchFamily="18" charset="0"/>
              </a:rPr>
              <a:t>Solid, </a:t>
            </a:r>
            <a:r>
              <a:rPr lang="en-US" sz="3600" dirty="0">
                <a:solidFill>
                  <a:srgbClr val="00CCFF"/>
                </a:solidFill>
                <a:latin typeface="Times New Roman" pitchFamily="18" charset="0"/>
              </a:rPr>
              <a:t>Liquid, </a:t>
            </a:r>
            <a:r>
              <a:rPr lang="en-US" sz="3600" dirty="0">
                <a:solidFill>
                  <a:schemeClr val="accent1">
                    <a:lumMod val="90000"/>
                  </a:schemeClr>
                </a:solidFill>
                <a:latin typeface="Times New Roman" pitchFamily="18" charset="0"/>
              </a:rPr>
              <a:t>Gas.</a:t>
            </a:r>
          </a:p>
          <a:p>
            <a:pPr eaLnBrk="1" hangingPunct="1"/>
            <a:endParaRPr lang="en-US" sz="3600" dirty="0">
              <a:solidFill>
                <a:schemeClr val="bg1"/>
              </a:solidFill>
              <a:latin typeface="Times New Roman" pitchFamily="18" charset="0"/>
            </a:endParaRPr>
          </a:p>
        </p:txBody>
      </p:sp>
      <p:pic>
        <p:nvPicPr>
          <p:cNvPr id="48131" name="Picture 3" descr="http://www.soest.hawaii.edu/hmrg/Arctic/random/arctic_su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24000"/>
            <a:ext cx="86868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8135"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2" name="Rectangle 1"/>
          <p:cNvSpPr/>
          <p:nvPr/>
        </p:nvSpPr>
        <p:spPr>
          <a:xfrm>
            <a:off x="1536047" y="1671935"/>
            <a:ext cx="1511953"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Gas</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Rectangle 2"/>
          <p:cNvSpPr/>
          <p:nvPr/>
        </p:nvSpPr>
        <p:spPr>
          <a:xfrm>
            <a:off x="5486400" y="4572000"/>
            <a:ext cx="2262158" cy="923330"/>
          </a:xfrm>
          <a:prstGeom prst="rect">
            <a:avLst/>
          </a:prstGeom>
          <a:noFill/>
        </p:spPr>
        <p:txBody>
          <a:bodyPr wrap="non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Liquid</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Rectangle 3"/>
          <p:cNvSpPr/>
          <p:nvPr/>
        </p:nvSpPr>
        <p:spPr>
          <a:xfrm>
            <a:off x="1755845" y="5490865"/>
            <a:ext cx="1877437"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rgbClr val="00B0F0"/>
                </a:solidFill>
                <a:effectLst/>
              </a:rPr>
              <a:t>Solid</a:t>
            </a:r>
            <a:endParaRPr lang="en-US" sz="5400" b="1" cap="none" spc="0" dirty="0">
              <a:ln w="50800"/>
              <a:solidFill>
                <a:srgbClr val="00B0F0"/>
              </a:solidFill>
              <a:effectLst/>
            </a:endParaRPr>
          </a:p>
        </p:txBody>
      </p:sp>
      <p:sp>
        <p:nvSpPr>
          <p:cNvPr id="5" name="Rectangle 4"/>
          <p:cNvSpPr/>
          <p:nvPr/>
        </p:nvSpPr>
        <p:spPr>
          <a:xfrm>
            <a:off x="8023625" y="1671935"/>
            <a:ext cx="869149" cy="1569660"/>
          </a:xfrm>
          <a:prstGeom prst="rect">
            <a:avLst/>
          </a:prstGeom>
          <a:noFill/>
        </p:spPr>
        <p:txBody>
          <a:bodyPr wrap="none" lIns="91440" tIns="45720" rIns="91440" bIns="45720">
            <a:spAutoFit/>
          </a:bodyPr>
          <a:lstStyle/>
          <a:p>
            <a:pPr algn="ctr"/>
            <a:r>
              <a:rPr lang="en-US" sz="9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a:t>
            </a:r>
            <a:endParaRPr lang="en-US" sz="9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483562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304800" y="152400"/>
            <a:ext cx="8610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This process is not possible without oxygen?</a:t>
            </a:r>
          </a:p>
          <a:p>
            <a:pPr eaLnBrk="1" hangingPunct="1"/>
            <a:endParaRPr lang="en-US" sz="3600" dirty="0">
              <a:solidFill>
                <a:srgbClr val="FFFF00"/>
              </a:solidFill>
              <a:latin typeface="Times New Roman" pitchFamily="18" charset="0"/>
            </a:endParaRPr>
          </a:p>
          <a:p>
            <a:pPr eaLnBrk="1" hangingPunct="1"/>
            <a:endParaRPr lang="en-US" sz="3600" dirty="0">
              <a:solidFill>
                <a:srgbClr val="FFFF00"/>
              </a:solidFill>
              <a:latin typeface="Times New Roman" pitchFamily="18" charset="0"/>
            </a:endParaRPr>
          </a:p>
        </p:txBody>
      </p:sp>
      <p:sp>
        <p:nvSpPr>
          <p:cNvPr id="50179"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50180" name="Text Box 8"/>
          <p:cNvSpPr txBox="1">
            <a:spLocks noChangeArrowheads="1"/>
          </p:cNvSpPr>
          <p:nvPr/>
        </p:nvSpPr>
        <p:spPr bwMode="auto">
          <a:xfrm>
            <a:off x="7620000" y="8382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3</a:t>
            </a:r>
          </a:p>
        </p:txBody>
      </p:sp>
      <p:pic>
        <p:nvPicPr>
          <p:cNvPr id="50181" name="Picture 5" descr="explo_la"/>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838200"/>
            <a:ext cx="11963400"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970051" y="1029563"/>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457200" y="228600"/>
            <a:ext cx="8229600" cy="5897563"/>
          </a:xfrm>
        </p:spPr>
        <p:txBody>
          <a:bodyPr/>
          <a:lstStyle/>
          <a:p>
            <a:r>
              <a:rPr lang="en-US" smtClean="0">
                <a:solidFill>
                  <a:srgbClr val="FF7C80"/>
                </a:solidFill>
              </a:rPr>
              <a:t>Is your name on the review sheet?</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5124"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algn="ctr"/>
            <a:r>
              <a:rPr lang="en-US" sz="3600" kern="10">
                <a:ln w="9525">
                  <a:solidFill>
                    <a:schemeClr val="tx1"/>
                  </a:solidFill>
                  <a:round/>
                  <a:headEnd/>
                  <a:tailEnd/>
                </a:ln>
                <a:solidFill>
                  <a:srgbClr val="FF5050"/>
                </a:solidFill>
                <a:effectLst>
                  <a:outerShdw dist="53882" dir="2700000" algn="ctr" rotWithShape="0">
                    <a:srgbClr val="C0C0C0">
                      <a:alpha val="79999"/>
                    </a:srgbClr>
                  </a:outerShdw>
                </a:effectLst>
                <a:latin typeface="Times New Roman"/>
                <a:cs typeface="Times New Roman"/>
              </a:rPr>
              <a:t>Name</a:t>
            </a:r>
          </a:p>
        </p:txBody>
      </p:sp>
      <p:sp>
        <p:nvSpPr>
          <p:cNvPr id="5125"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304800" y="152400"/>
            <a:ext cx="8610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This process is not possible without oxygen?</a:t>
            </a:r>
          </a:p>
          <a:p>
            <a:pPr eaLnBrk="1" hangingPunct="1"/>
            <a:endParaRPr lang="en-US" sz="3600" dirty="0">
              <a:solidFill>
                <a:srgbClr val="FFFF00"/>
              </a:solidFill>
              <a:latin typeface="Times New Roman" pitchFamily="18" charset="0"/>
            </a:endParaRPr>
          </a:p>
          <a:p>
            <a:pPr eaLnBrk="1" hangingPunct="1"/>
            <a:endParaRPr lang="en-US" sz="3600" dirty="0">
              <a:solidFill>
                <a:srgbClr val="FFFF00"/>
              </a:solidFill>
              <a:latin typeface="Times New Roman" pitchFamily="18" charset="0"/>
            </a:endParaRPr>
          </a:p>
        </p:txBody>
      </p:sp>
      <p:sp>
        <p:nvSpPr>
          <p:cNvPr id="50179"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50180" name="Text Box 8"/>
          <p:cNvSpPr txBox="1">
            <a:spLocks noChangeArrowheads="1"/>
          </p:cNvSpPr>
          <p:nvPr/>
        </p:nvSpPr>
        <p:spPr bwMode="auto">
          <a:xfrm>
            <a:off x="7620000" y="8382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3</a:t>
            </a:r>
          </a:p>
        </p:txBody>
      </p:sp>
      <p:pic>
        <p:nvPicPr>
          <p:cNvPr id="50181" name="Picture 5" descr="explo_la"/>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838200"/>
            <a:ext cx="11963400"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43312" y="2967335"/>
            <a:ext cx="7364517" cy="1569660"/>
          </a:xfrm>
          <a:prstGeom prst="rect">
            <a:avLst/>
          </a:prstGeom>
          <a:noFill/>
        </p:spPr>
        <p:txBody>
          <a:bodyPr wrap="none" lIns="91440" tIns="45720" rIns="91440" bIns="45720">
            <a:prstTxWarp prst="textArchUp">
              <a:avLst/>
            </a:prstTxWarp>
            <a:spAutoFit/>
          </a:bodyPr>
          <a:lstStyle/>
          <a:p>
            <a:pPr algn="ctr"/>
            <a:r>
              <a:rPr lang="en-US" sz="9600" b="1" cap="none" spc="0" dirty="0" smtClean="0">
                <a:ln w="17780" cmpd="sng">
                  <a:solidFill>
                    <a:srgbClr val="FFFFFF"/>
                  </a:solidFill>
                  <a:prstDash val="solid"/>
                  <a:miter lim="800000"/>
                </a:ln>
                <a:solidFill>
                  <a:srgbClr val="FFFF00"/>
                </a:solidFill>
                <a:effectLst>
                  <a:outerShdw blurRad="50800" algn="tl" rotWithShape="0">
                    <a:srgbClr val="000000"/>
                  </a:outerShdw>
                </a:effectLst>
              </a:rPr>
              <a:t>Com</a:t>
            </a:r>
            <a:r>
              <a:rPr lang="en-US" sz="9600" b="1" cap="none" spc="0" dirty="0" smtClean="0">
                <a:ln w="17780" cmpd="sng">
                  <a:solidFill>
                    <a:srgbClr val="FFFFFF"/>
                  </a:solidFill>
                  <a:prstDash val="solid"/>
                  <a:miter lim="800000"/>
                </a:ln>
                <a:solidFill>
                  <a:srgbClr val="FFC000"/>
                </a:solidFill>
                <a:effectLst>
                  <a:outerShdw blurRad="50800" algn="tl" rotWithShape="0">
                    <a:srgbClr val="000000"/>
                  </a:outerShdw>
                </a:effectLst>
              </a:rPr>
              <a:t>bust</a:t>
            </a:r>
            <a:r>
              <a:rPr lang="en-US" sz="96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ion</a:t>
            </a:r>
            <a:endParaRPr lang="en-US" sz="96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3" name="Rectangle 2"/>
          <p:cNvSpPr/>
          <p:nvPr/>
        </p:nvSpPr>
        <p:spPr>
          <a:xfrm>
            <a:off x="7970051" y="1029563"/>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4091411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04800" y="228600"/>
            <a:ext cx="8610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78% of our atmosphere is composed of this gas? </a:t>
            </a:r>
            <a:endParaRPr lang="en-US" sz="3600" dirty="0">
              <a:solidFill>
                <a:srgbClr val="00CCFF"/>
              </a:solidFill>
              <a:latin typeface="Times New Roman" pitchFamily="18" charset="0"/>
            </a:endParaRPr>
          </a:p>
        </p:txBody>
      </p:sp>
      <p:pic>
        <p:nvPicPr>
          <p:cNvPr id="522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0"/>
            <a:ext cx="86868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2228"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3" name="Rectangle 2"/>
          <p:cNvSpPr/>
          <p:nvPr/>
        </p:nvSpPr>
        <p:spPr>
          <a:xfrm>
            <a:off x="7772400" y="1676400"/>
            <a:ext cx="869149" cy="1569660"/>
          </a:xfrm>
          <a:prstGeom prst="rect">
            <a:avLst/>
          </a:prstGeom>
          <a:noFill/>
        </p:spPr>
        <p:txBody>
          <a:bodyPr wrap="none" lIns="91440" tIns="45720" rIns="91440" bIns="45720">
            <a:spAutoFit/>
          </a:bodyPr>
          <a:lstStyle/>
          <a:p>
            <a:pPr algn="ctr"/>
            <a:r>
              <a:rPr lang="en-US" sz="9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4</a:t>
            </a:r>
            <a:endParaRPr lang="en-US" sz="9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5274813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04800" y="228600"/>
            <a:ext cx="8610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78% of our atmosphere is composed of this gas? </a:t>
            </a:r>
            <a:endParaRPr lang="en-US" sz="3600" dirty="0">
              <a:solidFill>
                <a:srgbClr val="00CCFF"/>
              </a:solidFill>
              <a:latin typeface="Times New Roman" pitchFamily="18" charset="0"/>
            </a:endParaRPr>
          </a:p>
        </p:txBody>
      </p:sp>
      <p:pic>
        <p:nvPicPr>
          <p:cNvPr id="522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0"/>
            <a:ext cx="86868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2228"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2" name="Rectangle 1"/>
          <p:cNvSpPr/>
          <p:nvPr/>
        </p:nvSpPr>
        <p:spPr>
          <a:xfrm>
            <a:off x="577157" y="2967335"/>
            <a:ext cx="7989688" cy="1569660"/>
          </a:xfrm>
          <a:prstGeom prst="rect">
            <a:avLst/>
          </a:prstGeom>
          <a:noFill/>
        </p:spPr>
        <p:txBody>
          <a:bodyPr wrap="none" lIns="91440" tIns="45720" rIns="91440" bIns="45720">
            <a:spAutoFit/>
          </a:bodyPr>
          <a:lstStyle/>
          <a:p>
            <a:pPr algn="ctr"/>
            <a:r>
              <a:rPr lang="en-US" sz="96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Nitrogen Gas</a:t>
            </a:r>
            <a:endParaRPr lang="en-US" sz="9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Rectangle 2"/>
          <p:cNvSpPr/>
          <p:nvPr/>
        </p:nvSpPr>
        <p:spPr>
          <a:xfrm>
            <a:off x="7772400" y="1676400"/>
            <a:ext cx="869149" cy="1569660"/>
          </a:xfrm>
          <a:prstGeom prst="rect">
            <a:avLst/>
          </a:prstGeom>
          <a:noFill/>
        </p:spPr>
        <p:txBody>
          <a:bodyPr wrap="none" lIns="91440" tIns="45720" rIns="91440" bIns="45720">
            <a:spAutoFit/>
          </a:bodyPr>
          <a:lstStyle/>
          <a:p>
            <a:pPr algn="ctr"/>
            <a:r>
              <a:rPr lang="en-US" sz="9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4</a:t>
            </a:r>
            <a:endParaRPr lang="en-US" sz="9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28600" y="1524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Most of the other </a:t>
            </a:r>
            <a:r>
              <a:rPr lang="en-US" sz="3600" dirty="0" smtClean="0">
                <a:solidFill>
                  <a:schemeClr val="bg1"/>
                </a:solidFill>
                <a:latin typeface="Times New Roman" pitchFamily="18" charset="0"/>
              </a:rPr>
              <a:t>21% </a:t>
            </a:r>
            <a:r>
              <a:rPr lang="en-US" sz="3600" dirty="0">
                <a:solidFill>
                  <a:schemeClr val="bg1"/>
                </a:solidFill>
                <a:latin typeface="Times New Roman" pitchFamily="18" charset="0"/>
              </a:rPr>
              <a:t>of our atmosphere consists of this gas? </a:t>
            </a:r>
            <a:endParaRPr lang="en-US" sz="3600" dirty="0">
              <a:solidFill>
                <a:srgbClr val="00B0F0"/>
              </a:solidFill>
              <a:latin typeface="Times New Roman" pitchFamily="18" charset="0"/>
            </a:endParaRPr>
          </a:p>
        </p:txBody>
      </p:sp>
      <p:pic>
        <p:nvPicPr>
          <p:cNvPr id="54275" name="Picture 3" descr="http://craftsuppliesforless.com/images/crystal%20square%20candle%20hol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295400"/>
            <a:ext cx="4648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pic>
        <p:nvPicPr>
          <p:cNvPr id="542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343024"/>
            <a:ext cx="4038600" cy="5210175"/>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http://www.clker.com/cliparts/9/a/e/e/12154415151126295659lemmling_Cartoon_owl.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0514" y="2362200"/>
            <a:ext cx="152400" cy="1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046251" y="4724400"/>
            <a:ext cx="869149"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134710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28600" y="1524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Most of the other </a:t>
            </a:r>
            <a:r>
              <a:rPr lang="en-US" sz="3600" dirty="0" smtClean="0">
                <a:solidFill>
                  <a:schemeClr val="bg1"/>
                </a:solidFill>
                <a:latin typeface="Times New Roman" pitchFamily="18" charset="0"/>
              </a:rPr>
              <a:t>21% </a:t>
            </a:r>
            <a:r>
              <a:rPr lang="en-US" sz="3600" dirty="0">
                <a:solidFill>
                  <a:schemeClr val="bg1"/>
                </a:solidFill>
                <a:latin typeface="Times New Roman" pitchFamily="18" charset="0"/>
              </a:rPr>
              <a:t>of our atmosphere consists of this gas? </a:t>
            </a:r>
            <a:r>
              <a:rPr lang="en-US" sz="3600" dirty="0">
                <a:solidFill>
                  <a:srgbClr val="00B0F0"/>
                </a:solidFill>
                <a:latin typeface="Times New Roman" pitchFamily="18" charset="0"/>
              </a:rPr>
              <a:t>Oxygen</a:t>
            </a:r>
          </a:p>
        </p:txBody>
      </p:sp>
      <p:pic>
        <p:nvPicPr>
          <p:cNvPr id="54275" name="Picture 3" descr="http://craftsuppliesforless.com/images/crystal%20square%20candle%20hol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295400"/>
            <a:ext cx="4648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pic>
        <p:nvPicPr>
          <p:cNvPr id="542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343024"/>
            <a:ext cx="4038600" cy="5210175"/>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http://www.clker.com/cliparts/9/a/e/e/12154415151126295659lemmling_Cartoon_owl.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0514" y="2362200"/>
            <a:ext cx="152400" cy="1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rot="1460362">
            <a:off x="17882" y="3513586"/>
            <a:ext cx="7366120" cy="1569660"/>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Oxygen Gas</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8046251" y="4724400"/>
            <a:ext cx="869149"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717120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28600" y="1524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Most of the other </a:t>
            </a:r>
            <a:r>
              <a:rPr lang="en-US" sz="3600" dirty="0" smtClean="0">
                <a:solidFill>
                  <a:schemeClr val="bg1"/>
                </a:solidFill>
                <a:latin typeface="Times New Roman" pitchFamily="18" charset="0"/>
              </a:rPr>
              <a:t>21% </a:t>
            </a:r>
            <a:r>
              <a:rPr lang="en-US" sz="3600" dirty="0">
                <a:solidFill>
                  <a:schemeClr val="bg1"/>
                </a:solidFill>
                <a:latin typeface="Times New Roman" pitchFamily="18" charset="0"/>
              </a:rPr>
              <a:t>of our atmosphere consists of this gas? </a:t>
            </a:r>
            <a:r>
              <a:rPr lang="en-US" sz="3600" dirty="0">
                <a:solidFill>
                  <a:srgbClr val="00B0F0"/>
                </a:solidFill>
                <a:latin typeface="Times New Roman" pitchFamily="18" charset="0"/>
              </a:rPr>
              <a:t>Oxygen</a:t>
            </a:r>
          </a:p>
        </p:txBody>
      </p:sp>
      <p:pic>
        <p:nvPicPr>
          <p:cNvPr id="54275" name="Picture 3" descr="http://craftsuppliesforless.com/images/crystal%20square%20candle%20hol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295400"/>
            <a:ext cx="4648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pic>
        <p:nvPicPr>
          <p:cNvPr id="542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343024"/>
            <a:ext cx="4038600" cy="5210175"/>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http://www.clker.com/cliparts/9/a/e/e/12154415151126295659lemmling_Cartoon_owl.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0514" y="2362200"/>
            <a:ext cx="152400" cy="1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rot="1460362">
            <a:off x="17882" y="3513586"/>
            <a:ext cx="7366120" cy="1569660"/>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Oxygen Gas</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8046251" y="4724400"/>
            <a:ext cx="869149"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1" name="Picture 4" descr="http://www.clker.com/cliparts/9/a/e/e/12154415151126295659lemmling_Cartoon_owl.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9240" y="533400"/>
            <a:ext cx="301752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7120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28600" y="1524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Most of the other </a:t>
            </a:r>
            <a:r>
              <a:rPr lang="en-US" sz="3600" dirty="0" smtClean="0">
                <a:solidFill>
                  <a:schemeClr val="bg1"/>
                </a:solidFill>
                <a:latin typeface="Times New Roman" pitchFamily="18" charset="0"/>
              </a:rPr>
              <a:t>21% </a:t>
            </a:r>
            <a:r>
              <a:rPr lang="en-US" sz="3600" dirty="0">
                <a:solidFill>
                  <a:schemeClr val="bg1"/>
                </a:solidFill>
                <a:latin typeface="Times New Roman" pitchFamily="18" charset="0"/>
              </a:rPr>
              <a:t>of our atmosphere consists of this gas? </a:t>
            </a:r>
            <a:r>
              <a:rPr lang="en-US" sz="3600" dirty="0">
                <a:solidFill>
                  <a:srgbClr val="00B0F0"/>
                </a:solidFill>
                <a:latin typeface="Times New Roman" pitchFamily="18" charset="0"/>
              </a:rPr>
              <a:t>Oxygen</a:t>
            </a:r>
          </a:p>
        </p:txBody>
      </p:sp>
      <p:pic>
        <p:nvPicPr>
          <p:cNvPr id="54275" name="Picture 3" descr="http://craftsuppliesforless.com/images/crystal%20square%20candle%20hol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295400"/>
            <a:ext cx="4648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pic>
        <p:nvPicPr>
          <p:cNvPr id="542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343024"/>
            <a:ext cx="4038600" cy="5210175"/>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http://www.clker.com/cliparts/9/a/e/e/12154415151126295659lemmling_Cartoon_owl.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0514" y="2362200"/>
            <a:ext cx="152400" cy="1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380014" y="2133600"/>
            <a:ext cx="533400" cy="533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rot="1460362">
            <a:off x="17882" y="3513586"/>
            <a:ext cx="7366120" cy="1569660"/>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Oxygen Gas</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8046251" y="4724400"/>
            <a:ext cx="869149"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2" name="Picture 4" descr="http://www.clker.com/cliparts/9/a/e/e/12154415151126295659lemmling_Cartoon_owl.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9240" y="533400"/>
            <a:ext cx="301752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7120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90167" name="Group 55"/>
          <p:cNvGraphicFramePr>
            <a:graphicFrameLocks noGrp="1"/>
          </p:cNvGraphicFramePr>
          <p:nvPr>
            <p:extLst>
              <p:ext uri="{D42A27DB-BD31-4B8C-83A1-F6EECF244321}">
                <p14:modId xmlns:p14="http://schemas.microsoft.com/office/powerpoint/2010/main" val="4170989180"/>
              </p:ext>
            </p:extLst>
          </p:nvPr>
        </p:nvGraphicFramePr>
        <p:xfrm>
          <a:off x="228600" y="1264007"/>
          <a:ext cx="8686800" cy="4985540"/>
        </p:xfrm>
        <a:graphic>
          <a:graphicData uri="http://schemas.openxmlformats.org/drawingml/2006/table">
            <a:tbl>
              <a:tblPr/>
              <a:tblGrid>
                <a:gridCol w="1736725"/>
                <a:gridCol w="1738313"/>
                <a:gridCol w="1736725"/>
                <a:gridCol w="1738312"/>
                <a:gridCol w="1736725"/>
              </a:tblGrid>
              <a:tr h="9193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AT MOST</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LOTSA </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LAYERS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PEE  YOO</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PRESS FOR SURE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WEATHER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MOVIES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49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35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2097" name="TextBox 50"/>
          <p:cNvSpPr txBox="1">
            <a:spLocks noChangeArrowheads="1"/>
          </p:cNvSpPr>
          <p:nvPr/>
        </p:nvSpPr>
        <p:spPr bwMode="auto">
          <a:xfrm>
            <a:off x="228600" y="152400"/>
            <a:ext cx="853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Weather, Climate, Atmosphere, Air Pollution, Air Pressure Review Game</a:t>
            </a:r>
            <a:endParaRPr lang="en-US" sz="2800" dirty="0">
              <a:solidFill>
                <a:schemeClr val="bg1"/>
              </a:solidFill>
            </a:endParaRPr>
          </a:p>
        </p:txBody>
      </p:sp>
    </p:spTree>
    <p:extLst>
      <p:ext uri="{BB962C8B-B14F-4D97-AF65-F5344CB8AC3E}">
        <p14:creationId xmlns:p14="http://schemas.microsoft.com/office/powerpoint/2010/main" val="31774406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90167" name="Group 55"/>
          <p:cNvGraphicFramePr>
            <a:graphicFrameLocks noGrp="1"/>
          </p:cNvGraphicFramePr>
          <p:nvPr>
            <p:extLst>
              <p:ext uri="{D42A27DB-BD31-4B8C-83A1-F6EECF244321}">
                <p14:modId xmlns:p14="http://schemas.microsoft.com/office/powerpoint/2010/main" val="1620599701"/>
              </p:ext>
            </p:extLst>
          </p:nvPr>
        </p:nvGraphicFramePr>
        <p:xfrm>
          <a:off x="228600" y="1264007"/>
          <a:ext cx="8686800" cy="4985540"/>
        </p:xfrm>
        <a:graphic>
          <a:graphicData uri="http://schemas.openxmlformats.org/drawingml/2006/table">
            <a:tbl>
              <a:tblPr/>
              <a:tblGrid>
                <a:gridCol w="1736725"/>
                <a:gridCol w="1738313"/>
                <a:gridCol w="1736725"/>
                <a:gridCol w="1738312"/>
                <a:gridCol w="1736725"/>
              </a:tblGrid>
              <a:tr h="9193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AT MOST</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Times New Roman" pitchFamily="18" charset="0"/>
                        </a:rPr>
                        <a:t>LOTSA </a:t>
                      </a:r>
                      <a:br>
                        <a:rPr kumimoji="0" lang="en-US" sz="1600" b="1" i="0" u="none" strike="noStrike" cap="none" normalizeH="0" baseline="0" dirty="0" smtClean="0">
                          <a:ln>
                            <a:noFill/>
                          </a:ln>
                          <a:solidFill>
                            <a:srgbClr val="00B0F0"/>
                          </a:solidFill>
                          <a:effectLst/>
                          <a:latin typeface="Times New Roman" pitchFamily="18" charset="0"/>
                        </a:rPr>
                      </a:br>
                      <a:r>
                        <a:rPr kumimoji="0" lang="en-US" sz="1600" b="1" i="0" u="none" strike="noStrike" cap="none" normalizeH="0" baseline="0" dirty="0" smtClean="0">
                          <a:ln>
                            <a:noFill/>
                          </a:ln>
                          <a:solidFill>
                            <a:srgbClr val="00B0F0"/>
                          </a:solidFill>
                          <a:effectLst/>
                          <a:latin typeface="Times New Roman" pitchFamily="18" charset="0"/>
                        </a:rPr>
                        <a:t>LAYERS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PEE  YOO</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PRESS FOR SURE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WEATHER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MOVIES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49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35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2097" name="TextBox 50"/>
          <p:cNvSpPr txBox="1">
            <a:spLocks noChangeArrowheads="1"/>
          </p:cNvSpPr>
          <p:nvPr/>
        </p:nvSpPr>
        <p:spPr bwMode="auto">
          <a:xfrm>
            <a:off x="228600" y="152400"/>
            <a:ext cx="853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Weather, Climate, Atmosphere, Air Pollution, Air Pressure Review Game</a:t>
            </a:r>
            <a:endParaRPr lang="en-US" sz="2800" dirty="0">
              <a:solidFill>
                <a:schemeClr val="bg1"/>
              </a:solidFill>
            </a:endParaRPr>
          </a:p>
        </p:txBody>
      </p:sp>
    </p:spTree>
    <p:extLst>
      <p:ext uri="{BB962C8B-B14F-4D97-AF65-F5344CB8AC3E}">
        <p14:creationId xmlns:p14="http://schemas.microsoft.com/office/powerpoint/2010/main" val="31774406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28600" y="228600"/>
            <a:ext cx="7315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Meteors burn up in this layer of the atmosphere? </a:t>
            </a:r>
            <a:endParaRPr lang="en-US" sz="3600">
              <a:solidFill>
                <a:srgbClr val="FFFF00"/>
              </a:solidFill>
              <a:latin typeface="Times New Roman" pitchFamily="18" charset="0"/>
            </a:endParaRPr>
          </a:p>
        </p:txBody>
      </p:sp>
      <p:pic>
        <p:nvPicPr>
          <p:cNvPr id="62467" name="Picture 3" descr="http://www.bath.ac.uk/pr/releases/images/antarctic/noctilucent-clou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47800"/>
            <a:ext cx="9372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2" name="Rectangle 1"/>
          <p:cNvSpPr/>
          <p:nvPr/>
        </p:nvSpPr>
        <p:spPr>
          <a:xfrm>
            <a:off x="8046251" y="39082"/>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213497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smtClean="0"/>
              <a:t>Is your name on the review sheet?</a:t>
            </a: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5"/>
          <p:cNvSpPr>
            <a:spLocks noChangeArrowheads="1"/>
          </p:cNvSpPr>
          <p:nvPr/>
        </p:nvSpPr>
        <p:spPr bwMode="auto">
          <a:xfrm>
            <a:off x="1524000" y="1828800"/>
            <a:ext cx="762000" cy="457200"/>
          </a:xfrm>
          <a:prstGeom prst="rect">
            <a:avLst/>
          </a:prstGeom>
          <a:solidFill>
            <a:srgbClr val="FF00FF">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rgbClr val="99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WordArt 9"/>
          <p:cNvSpPr>
            <a:spLocks noChangeArrowheads="1" noChangeShapeType="1" noTextEdit="1"/>
          </p:cNvSpPr>
          <p:nvPr/>
        </p:nvSpPr>
        <p:spPr bwMode="auto">
          <a:xfrm>
            <a:off x="5486400" y="990600"/>
            <a:ext cx="3438525" cy="17526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Add the categories</a:t>
            </a:r>
          </a:p>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along the top</a:t>
            </a:r>
          </a:p>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on the next slide.</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28600" y="228600"/>
            <a:ext cx="7315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Meteors burn up in this layer of the atmosphere? </a:t>
            </a:r>
            <a:endParaRPr lang="en-US" sz="3600">
              <a:solidFill>
                <a:srgbClr val="FFFF00"/>
              </a:solidFill>
              <a:latin typeface="Times New Roman" pitchFamily="18" charset="0"/>
            </a:endParaRPr>
          </a:p>
        </p:txBody>
      </p:sp>
      <p:pic>
        <p:nvPicPr>
          <p:cNvPr id="62467" name="Picture 3" descr="http://www.bath.ac.uk/pr/releases/images/antarctic/noctilucent-clou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47800"/>
            <a:ext cx="9372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62470" name="WordArt 8"/>
          <p:cNvSpPr>
            <a:spLocks noChangeArrowheads="1" noChangeShapeType="1" noTextEdit="1"/>
          </p:cNvSpPr>
          <p:nvPr/>
        </p:nvSpPr>
        <p:spPr bwMode="auto">
          <a:xfrm>
            <a:off x="152400" y="1371600"/>
            <a:ext cx="6096000" cy="1066800"/>
          </a:xfrm>
          <a:prstGeom prst="rect">
            <a:avLst/>
          </a:prstGeom>
        </p:spPr>
        <p:txBody>
          <a:bodyPr wrap="none" fromWordArt="1">
            <a:prstTxWarp prst="textPlain">
              <a:avLst>
                <a:gd name="adj" fmla="val 50000"/>
              </a:avLst>
            </a:prstTxWarp>
          </a:bodyPr>
          <a:lstStyle/>
          <a:p>
            <a:pPr algn="ctr"/>
            <a:r>
              <a:rPr lang="en-US" sz="3600" kern="10" dirty="0">
                <a:ln w="28575">
                  <a:solidFill>
                    <a:schemeClr val="tx1"/>
                  </a:solidFill>
                  <a:round/>
                  <a:headEnd/>
                  <a:tailEnd/>
                </a:ln>
                <a:solidFill>
                  <a:schemeClr val="accent1"/>
                </a:solidFill>
                <a:effectLst>
                  <a:outerShdw dist="35921" dir="2700000" algn="ctr" rotWithShape="0">
                    <a:srgbClr val="C0C0C0">
                      <a:alpha val="79999"/>
                    </a:srgbClr>
                  </a:outerShdw>
                </a:effectLst>
                <a:latin typeface="Impact"/>
              </a:rPr>
              <a:t>Mesosphere</a:t>
            </a:r>
          </a:p>
        </p:txBody>
      </p:sp>
      <p:sp>
        <p:nvSpPr>
          <p:cNvPr id="2" name="Rectangle 1"/>
          <p:cNvSpPr/>
          <p:nvPr/>
        </p:nvSpPr>
        <p:spPr>
          <a:xfrm>
            <a:off x="8046251" y="39082"/>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04042073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0915" name="Rectangle 3"/>
          <p:cNvSpPr>
            <a:spLocks noGrp="1" noChangeArrowheads="1"/>
          </p:cNvSpPr>
          <p:nvPr>
            <p:ph type="body" idx="1"/>
          </p:nvPr>
        </p:nvSpPr>
        <p:spPr>
          <a:xfrm>
            <a:off x="228600" y="152400"/>
            <a:ext cx="8458200" cy="5943600"/>
          </a:xfrm>
        </p:spPr>
        <p:txBody>
          <a:bodyPr/>
          <a:lstStyle/>
          <a:p>
            <a:pPr eaLnBrk="1" hangingPunct="1">
              <a:defRPr/>
            </a:pPr>
            <a:r>
              <a:rPr lang="en-US" dirty="0" smtClean="0"/>
              <a:t>The protective ozone layer is found here?</a:t>
            </a:r>
          </a:p>
        </p:txBody>
      </p:sp>
      <p:pic>
        <p:nvPicPr>
          <p:cNvPr id="279556" name="Picture 5" descr="http://www.unep.org/ozone/slideshow/images/ozone-cartoons_03_0001_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838200"/>
            <a:ext cx="8763000" cy="5791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79557"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sp>
        <p:nvSpPr>
          <p:cNvPr id="2" name="Rectangle 1"/>
          <p:cNvSpPr/>
          <p:nvPr/>
        </p:nvSpPr>
        <p:spPr>
          <a:xfrm>
            <a:off x="7924800" y="914400"/>
            <a:ext cx="869149" cy="1569660"/>
          </a:xfrm>
          <a:prstGeom prst="rect">
            <a:avLst/>
          </a:prstGeom>
          <a:noFill/>
        </p:spPr>
        <p:txBody>
          <a:bodyPr wrap="none" lIns="91440" tIns="45720" rIns="91440" bIns="45720">
            <a:spAutoFit/>
          </a:bodyPr>
          <a:lstStyle/>
          <a:p>
            <a:pPr algn="ct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009326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0915" name="Rectangle 3"/>
          <p:cNvSpPr>
            <a:spLocks noGrp="1" noChangeArrowheads="1"/>
          </p:cNvSpPr>
          <p:nvPr>
            <p:ph type="body" idx="1"/>
          </p:nvPr>
        </p:nvSpPr>
        <p:spPr>
          <a:xfrm>
            <a:off x="228600" y="152400"/>
            <a:ext cx="8458200" cy="5943600"/>
          </a:xfrm>
        </p:spPr>
        <p:txBody>
          <a:bodyPr/>
          <a:lstStyle/>
          <a:p>
            <a:pPr eaLnBrk="1" hangingPunct="1">
              <a:defRPr/>
            </a:pPr>
            <a:r>
              <a:rPr lang="en-US" dirty="0" smtClean="0"/>
              <a:t>The protective ozone layer is found here?</a:t>
            </a:r>
          </a:p>
        </p:txBody>
      </p:sp>
      <p:pic>
        <p:nvPicPr>
          <p:cNvPr id="279556" name="Picture 5" descr="http://www.unep.org/ozone/slideshow/images/ozone-cartoons_03_0001_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838200"/>
            <a:ext cx="8763000" cy="5791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79557"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sp>
        <p:nvSpPr>
          <p:cNvPr id="2" name="Rectangle 1"/>
          <p:cNvSpPr/>
          <p:nvPr/>
        </p:nvSpPr>
        <p:spPr>
          <a:xfrm>
            <a:off x="7924800" y="914400"/>
            <a:ext cx="869149" cy="1569660"/>
          </a:xfrm>
          <a:prstGeom prst="rect">
            <a:avLst/>
          </a:prstGeom>
          <a:noFill/>
        </p:spPr>
        <p:txBody>
          <a:bodyPr wrap="none" lIns="91440" tIns="45720" rIns="91440" bIns="45720">
            <a:spAutoFit/>
          </a:bodyPr>
          <a:lstStyle/>
          <a:p>
            <a:pPr algn="ct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rot="21131079">
            <a:off x="682956" y="2209800"/>
            <a:ext cx="7778091" cy="2327195"/>
          </a:xfrm>
          <a:prstGeom prst="rect">
            <a:avLst/>
          </a:prstGeom>
          <a:noFill/>
        </p:spPr>
        <p:txBody>
          <a:bodyPr wrap="none" lIns="91440" tIns="45720" rIns="91440" bIns="45720">
            <a:prstTxWarp prst="textArchUp">
              <a:avLst/>
            </a:prstTxWarp>
            <a:spAutoFit/>
          </a:bodyPr>
          <a:lstStyle/>
          <a:p>
            <a:pPr algn="ctr"/>
            <a:r>
              <a:rPr lang="en-US" sz="9600" b="1" cap="none" spc="0" dirty="0" smtClean="0">
                <a:ln w="17780" cmpd="sng">
                  <a:solidFill>
                    <a:sysClr val="windowText" lastClr="000000"/>
                  </a:solidFill>
                  <a:prstDash val="solid"/>
                  <a:miter lim="800000"/>
                </a:ln>
                <a:solidFill>
                  <a:srgbClr val="CC99FF"/>
                </a:solidFill>
                <a:effectLst>
                  <a:outerShdw blurRad="50800" algn="tl" rotWithShape="0">
                    <a:srgbClr val="000000"/>
                  </a:outerShdw>
                </a:effectLst>
              </a:rPr>
              <a:t>Stratosphere</a:t>
            </a:r>
            <a:endParaRPr lang="en-US" sz="9600" b="1" cap="none" spc="0" dirty="0">
              <a:ln w="17780" cmpd="sng">
                <a:solidFill>
                  <a:sysClr val="windowText" lastClr="000000"/>
                </a:solidFill>
                <a:prstDash val="solid"/>
                <a:miter lim="800000"/>
              </a:ln>
              <a:solidFill>
                <a:srgbClr val="CC99FF"/>
              </a:solidFill>
              <a:effectLst>
                <a:outerShdw blurRad="50800" algn="tl" rotWithShape="0">
                  <a:srgbClr val="000000"/>
                </a:outerShdw>
              </a:effectLst>
            </a:endParaRPr>
          </a:p>
        </p:txBody>
      </p:sp>
    </p:spTree>
    <p:extLst>
      <p:ext uri="{BB962C8B-B14F-4D97-AF65-F5344CB8AC3E}">
        <p14:creationId xmlns:p14="http://schemas.microsoft.com/office/powerpoint/2010/main" val="164695798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228600" y="152400"/>
            <a:ext cx="8686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We live in this layer of the atmosphere?</a:t>
            </a:r>
          </a:p>
          <a:p>
            <a:pPr eaLnBrk="1" hangingPunct="1"/>
            <a:endParaRPr lang="en-US" sz="3600" dirty="0">
              <a:solidFill>
                <a:srgbClr val="00CCFF"/>
              </a:solidFill>
              <a:latin typeface="Times New Roman" pitchFamily="18" charset="0"/>
            </a:endParaRPr>
          </a:p>
        </p:txBody>
      </p:sp>
      <p:pic>
        <p:nvPicPr>
          <p:cNvPr id="57347" name="Picture 3" descr="Vedder_Mtn_Hi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14400"/>
            <a:ext cx="8763000" cy="5638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7348"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3" name="Rectangle 2"/>
          <p:cNvSpPr/>
          <p:nvPr/>
        </p:nvSpPr>
        <p:spPr>
          <a:xfrm>
            <a:off x="7848600" y="4536995"/>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228600" y="152400"/>
            <a:ext cx="8686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We live in this layer of the atmosphere?</a:t>
            </a:r>
          </a:p>
          <a:p>
            <a:pPr eaLnBrk="1" hangingPunct="1"/>
            <a:endParaRPr lang="en-US" sz="3600" dirty="0">
              <a:solidFill>
                <a:srgbClr val="00CCFF"/>
              </a:solidFill>
              <a:latin typeface="Times New Roman" pitchFamily="18" charset="0"/>
            </a:endParaRPr>
          </a:p>
        </p:txBody>
      </p:sp>
      <p:pic>
        <p:nvPicPr>
          <p:cNvPr id="57347" name="Picture 3" descr="Vedder_Mtn_Hi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14400"/>
            <a:ext cx="8763000" cy="5638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7348"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2" name="Rectangle 1"/>
          <p:cNvSpPr/>
          <p:nvPr/>
        </p:nvSpPr>
        <p:spPr>
          <a:xfrm>
            <a:off x="381000" y="957943"/>
            <a:ext cx="7639655" cy="1569660"/>
          </a:xfrm>
          <a:prstGeom prst="rect">
            <a:avLst/>
          </a:prstGeom>
          <a:noFill/>
        </p:spPr>
        <p:txBody>
          <a:bodyPr wrap="none" lIns="91440" tIns="45720" rIns="91440" bIns="45720">
            <a:spAutoFit/>
          </a:bodyPr>
          <a:lstStyle/>
          <a:p>
            <a:pPr algn="ctr"/>
            <a:r>
              <a:rPr lang="en-US" sz="9600" b="1" cap="none" spc="0" dirty="0" smtClean="0">
                <a:ln w="17780" cmpd="sng">
                  <a:solidFill>
                    <a:sysClr val="windowText" lastClr="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Troposphere</a:t>
            </a:r>
            <a:endParaRPr lang="en-US" sz="9600" b="1" cap="none" spc="0" dirty="0">
              <a:ln w="17780" cmpd="sng">
                <a:solidFill>
                  <a:sysClr val="windowText" lastClr="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Rectangle 2"/>
          <p:cNvSpPr/>
          <p:nvPr/>
        </p:nvSpPr>
        <p:spPr>
          <a:xfrm>
            <a:off x="7848600" y="4536995"/>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63354865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228600" y="152400"/>
            <a:ext cx="8001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The Space shuttle orbits in this layer of the atmosphere? </a:t>
            </a:r>
            <a:endParaRPr lang="en-US" sz="3600">
              <a:solidFill>
                <a:srgbClr val="FFFF00"/>
              </a:solidFill>
              <a:latin typeface="Times New Roman" pitchFamily="18" charset="0"/>
            </a:endParaRPr>
          </a:p>
        </p:txBody>
      </p:sp>
      <p:pic>
        <p:nvPicPr>
          <p:cNvPr id="63491" name="Picture 3" descr="http://spaceflight.nasa.gov/gallery/images/station/crew-6/hires/iss006e183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3492"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63493" name="Text Box 5"/>
          <p:cNvSpPr txBox="1">
            <a:spLocks noChangeArrowheads="1"/>
          </p:cNvSpPr>
          <p:nvPr/>
        </p:nvSpPr>
        <p:spPr bwMode="auto">
          <a:xfrm>
            <a:off x="7772400" y="16002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9</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28600" y="152400"/>
            <a:ext cx="8001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The Space shuttle orbits in this layer of the atmosphere? </a:t>
            </a:r>
            <a:endParaRPr lang="en-US" sz="3600">
              <a:solidFill>
                <a:srgbClr val="FFFF00"/>
              </a:solidFill>
              <a:latin typeface="Times New Roman" pitchFamily="18" charset="0"/>
            </a:endParaRPr>
          </a:p>
        </p:txBody>
      </p:sp>
      <p:pic>
        <p:nvPicPr>
          <p:cNvPr id="64515" name="Picture 3" descr="http://spaceflight.nasa.gov/gallery/images/station/crew-6/hires/iss006e183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4516"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64517" name="Text Box 5"/>
          <p:cNvSpPr txBox="1">
            <a:spLocks noChangeArrowheads="1"/>
          </p:cNvSpPr>
          <p:nvPr/>
        </p:nvSpPr>
        <p:spPr bwMode="auto">
          <a:xfrm>
            <a:off x="7772400" y="16002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9</a:t>
            </a:r>
          </a:p>
        </p:txBody>
      </p:sp>
      <p:sp>
        <p:nvSpPr>
          <p:cNvPr id="64518" name="WordArt 7"/>
          <p:cNvSpPr>
            <a:spLocks noChangeArrowheads="1" noChangeShapeType="1" noTextEdit="1"/>
          </p:cNvSpPr>
          <p:nvPr/>
        </p:nvSpPr>
        <p:spPr bwMode="auto">
          <a:xfrm>
            <a:off x="533400" y="1752600"/>
            <a:ext cx="6858000" cy="11430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66FF99">
                    <a:alpha val="50195"/>
                  </a:srgbClr>
                </a:solidFill>
                <a:effectLst>
                  <a:outerShdw dist="45791" dir="2021404" algn="ctr" rotWithShape="0">
                    <a:srgbClr val="9999FF"/>
                  </a:outerShdw>
                </a:effectLst>
                <a:latin typeface="Arial Black"/>
              </a:rPr>
              <a:t>Thermosphere</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28600" y="152400"/>
            <a:ext cx="8001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The Space shuttle orbits in this layer of the atmosphere? </a:t>
            </a:r>
            <a:endParaRPr lang="en-US" sz="3600">
              <a:solidFill>
                <a:srgbClr val="FFFF00"/>
              </a:solidFill>
              <a:latin typeface="Times New Roman" pitchFamily="18" charset="0"/>
            </a:endParaRPr>
          </a:p>
        </p:txBody>
      </p:sp>
      <p:pic>
        <p:nvPicPr>
          <p:cNvPr id="64515" name="Picture 3" descr="http://spaceflight.nasa.gov/gallery/images/station/crew-6/hires/iss006e183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4516"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64517" name="Text Box 5"/>
          <p:cNvSpPr txBox="1">
            <a:spLocks noChangeArrowheads="1"/>
          </p:cNvSpPr>
          <p:nvPr/>
        </p:nvSpPr>
        <p:spPr bwMode="auto">
          <a:xfrm>
            <a:off x="7772400" y="16002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9</a:t>
            </a:r>
          </a:p>
        </p:txBody>
      </p:sp>
      <p:sp>
        <p:nvSpPr>
          <p:cNvPr id="64518" name="WordArt 7"/>
          <p:cNvSpPr>
            <a:spLocks noChangeArrowheads="1" noChangeShapeType="1" noTextEdit="1"/>
          </p:cNvSpPr>
          <p:nvPr/>
        </p:nvSpPr>
        <p:spPr bwMode="auto">
          <a:xfrm>
            <a:off x="533400" y="1752600"/>
            <a:ext cx="6858000" cy="11430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66FF99">
                    <a:alpha val="50195"/>
                  </a:srgbClr>
                </a:solidFill>
                <a:effectLst>
                  <a:outerShdw dist="45791" dir="2021404" algn="ctr" rotWithShape="0">
                    <a:srgbClr val="9999FF"/>
                  </a:outerShdw>
                </a:effectLst>
                <a:latin typeface="Arial Black"/>
              </a:rPr>
              <a:t>Thermosphere</a:t>
            </a:r>
          </a:p>
        </p:txBody>
      </p:sp>
      <p:sp>
        <p:nvSpPr>
          <p:cNvPr id="2" name="Left Brace 1"/>
          <p:cNvSpPr/>
          <p:nvPr/>
        </p:nvSpPr>
        <p:spPr>
          <a:xfrm>
            <a:off x="1981200" y="2789238"/>
            <a:ext cx="1219200" cy="944562"/>
          </a:xfrm>
          <a:prstGeom prst="leftBrace">
            <a:avLst/>
          </a:prstGeom>
          <a:ln>
            <a:solidFill>
              <a:srgbClr val="66FF99"/>
            </a:solidFill>
          </a:ln>
          <a:effectLst>
            <a:glow rad="127000">
              <a:srgbClr val="66FF99"/>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381000" y="2895600"/>
            <a:ext cx="1600200" cy="646331"/>
          </a:xfrm>
          <a:prstGeom prst="rect">
            <a:avLst/>
          </a:prstGeom>
          <a:noFill/>
        </p:spPr>
        <p:txBody>
          <a:bodyPr wrap="square" rtlCol="0">
            <a:spAutoFit/>
          </a:bodyPr>
          <a:lstStyle/>
          <a:p>
            <a:r>
              <a:rPr lang="en-US" dirty="0" smtClean="0">
                <a:solidFill>
                  <a:srgbClr val="66FF99"/>
                </a:solidFill>
              </a:rPr>
              <a:t>Name this layer for + 1pt</a:t>
            </a:r>
            <a:endParaRPr lang="en-US" dirty="0">
              <a:solidFill>
                <a:srgbClr val="66FF99"/>
              </a:solidFill>
            </a:endParaRPr>
          </a:p>
        </p:txBody>
      </p:sp>
    </p:spTree>
    <p:extLst>
      <p:ext uri="{BB962C8B-B14F-4D97-AF65-F5344CB8AC3E}">
        <p14:creationId xmlns:p14="http://schemas.microsoft.com/office/powerpoint/2010/main" val="12063661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28600" y="152400"/>
            <a:ext cx="8001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The Space shuttle orbits in this layer of the atmosphere? </a:t>
            </a:r>
            <a:endParaRPr lang="en-US" sz="3600">
              <a:solidFill>
                <a:srgbClr val="FFFF00"/>
              </a:solidFill>
              <a:latin typeface="Times New Roman" pitchFamily="18" charset="0"/>
            </a:endParaRPr>
          </a:p>
        </p:txBody>
      </p:sp>
      <p:pic>
        <p:nvPicPr>
          <p:cNvPr id="64515" name="Picture 3" descr="http://spaceflight.nasa.gov/gallery/images/station/crew-6/hires/iss006e183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4516"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64517" name="Text Box 5"/>
          <p:cNvSpPr txBox="1">
            <a:spLocks noChangeArrowheads="1"/>
          </p:cNvSpPr>
          <p:nvPr/>
        </p:nvSpPr>
        <p:spPr bwMode="auto">
          <a:xfrm>
            <a:off x="7772400" y="16002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9</a:t>
            </a:r>
          </a:p>
        </p:txBody>
      </p:sp>
      <p:sp>
        <p:nvSpPr>
          <p:cNvPr id="64518" name="WordArt 7"/>
          <p:cNvSpPr>
            <a:spLocks noChangeArrowheads="1" noChangeShapeType="1" noTextEdit="1"/>
          </p:cNvSpPr>
          <p:nvPr/>
        </p:nvSpPr>
        <p:spPr bwMode="auto">
          <a:xfrm>
            <a:off x="533400" y="1752600"/>
            <a:ext cx="6858000" cy="11430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66FF99">
                    <a:alpha val="50195"/>
                  </a:srgbClr>
                </a:solidFill>
                <a:effectLst>
                  <a:outerShdw dist="45791" dir="2021404" algn="ctr" rotWithShape="0">
                    <a:srgbClr val="9999FF"/>
                  </a:outerShdw>
                </a:effectLst>
                <a:latin typeface="Arial Black"/>
              </a:rPr>
              <a:t>Thermosphere</a:t>
            </a:r>
          </a:p>
        </p:txBody>
      </p:sp>
      <p:sp>
        <p:nvSpPr>
          <p:cNvPr id="2" name="Left Brace 1"/>
          <p:cNvSpPr/>
          <p:nvPr/>
        </p:nvSpPr>
        <p:spPr>
          <a:xfrm>
            <a:off x="1981200" y="2789238"/>
            <a:ext cx="1219200" cy="944562"/>
          </a:xfrm>
          <a:prstGeom prst="leftBrace">
            <a:avLst/>
          </a:prstGeom>
          <a:ln>
            <a:solidFill>
              <a:srgbClr val="66FF99"/>
            </a:solidFill>
          </a:ln>
          <a:effectLst>
            <a:glow rad="127000">
              <a:srgbClr val="66FF99"/>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381000" y="2895600"/>
            <a:ext cx="1600200" cy="646331"/>
          </a:xfrm>
          <a:prstGeom prst="rect">
            <a:avLst/>
          </a:prstGeom>
          <a:noFill/>
        </p:spPr>
        <p:txBody>
          <a:bodyPr wrap="square" rtlCol="0">
            <a:spAutoFit/>
          </a:bodyPr>
          <a:lstStyle/>
          <a:p>
            <a:r>
              <a:rPr lang="en-US" dirty="0" smtClean="0">
                <a:solidFill>
                  <a:srgbClr val="66FF99"/>
                </a:solidFill>
              </a:rPr>
              <a:t>Name this layer for + 1pt</a:t>
            </a:r>
            <a:endParaRPr lang="en-US" dirty="0">
              <a:solidFill>
                <a:srgbClr val="66FF99"/>
              </a:solidFill>
            </a:endParaRPr>
          </a:p>
        </p:txBody>
      </p:sp>
      <p:sp>
        <p:nvSpPr>
          <p:cNvPr id="4" name="Rectangle 3"/>
          <p:cNvSpPr/>
          <p:nvPr/>
        </p:nvSpPr>
        <p:spPr>
          <a:xfrm>
            <a:off x="3048000" y="2895600"/>
            <a:ext cx="3916458" cy="923330"/>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00FF00"/>
                </a:solidFill>
                <a:effectLst>
                  <a:outerShdw blurRad="55000" dist="50800" dir="5400000" algn="tl">
                    <a:srgbClr val="000000">
                      <a:alpha val="33000"/>
                    </a:srgbClr>
                  </a:outerShdw>
                </a:effectLst>
              </a:rPr>
              <a:t>Ionosphere</a:t>
            </a:r>
            <a:endParaRPr lang="en-US" sz="5400" b="1" cap="none" spc="0" dirty="0">
              <a:ln w="17780" cmpd="sng">
                <a:solidFill>
                  <a:sysClr val="windowText" lastClr="000000"/>
                </a:solidFill>
                <a:prstDash val="solid"/>
                <a:miter lim="800000"/>
              </a:ln>
              <a:solidFill>
                <a:srgbClr val="00FF00"/>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8036048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381000" y="304800"/>
            <a:ext cx="853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This layer of atmosphere merges with space? </a:t>
            </a:r>
            <a:endParaRPr lang="en-US" sz="3600">
              <a:solidFill>
                <a:srgbClr val="FFFF00"/>
              </a:solidFill>
              <a:latin typeface="Times New Roman" pitchFamily="18" charset="0"/>
            </a:endParaRPr>
          </a:p>
        </p:txBody>
      </p:sp>
      <p:pic>
        <p:nvPicPr>
          <p:cNvPr id="66563" name="Picture 3" descr="ear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600200"/>
            <a:ext cx="6934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2" name="Rectangle 1"/>
          <p:cNvSpPr/>
          <p:nvPr/>
        </p:nvSpPr>
        <p:spPr>
          <a:xfrm>
            <a:off x="7162800" y="96777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90167" name="Group 55"/>
          <p:cNvGraphicFramePr>
            <a:graphicFrameLocks noGrp="1"/>
          </p:cNvGraphicFramePr>
          <p:nvPr>
            <p:extLst>
              <p:ext uri="{D42A27DB-BD31-4B8C-83A1-F6EECF244321}">
                <p14:modId xmlns:p14="http://schemas.microsoft.com/office/powerpoint/2010/main" val="26041189"/>
              </p:ext>
            </p:extLst>
          </p:nvPr>
        </p:nvGraphicFramePr>
        <p:xfrm>
          <a:off x="228600" y="1264007"/>
          <a:ext cx="8686800" cy="4985540"/>
        </p:xfrm>
        <a:graphic>
          <a:graphicData uri="http://schemas.openxmlformats.org/drawingml/2006/table">
            <a:tbl>
              <a:tblPr/>
              <a:tblGrid>
                <a:gridCol w="1736725"/>
                <a:gridCol w="1738313"/>
                <a:gridCol w="1736725"/>
                <a:gridCol w="1738312"/>
                <a:gridCol w="1736725"/>
              </a:tblGrid>
              <a:tr h="9193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AT MOST</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LOTSA </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LAYERS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PEE  YOO</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PRESS FOR SURE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WEATHER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MOVIES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49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35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2097" name="TextBox 50"/>
          <p:cNvSpPr txBox="1">
            <a:spLocks noChangeArrowheads="1"/>
          </p:cNvSpPr>
          <p:nvPr/>
        </p:nvSpPr>
        <p:spPr bwMode="auto">
          <a:xfrm>
            <a:off x="228600" y="152400"/>
            <a:ext cx="853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Weather, Climate, Atmosphere, Air Pollution, Air Pressure Review Game</a:t>
            </a:r>
            <a:endParaRPr lang="en-US" sz="2800" dirty="0">
              <a:solidFill>
                <a:schemeClr val="bg1"/>
              </a:solidFill>
            </a:endParaRPr>
          </a:p>
        </p:txBody>
      </p:sp>
    </p:spTree>
    <p:extLst>
      <p:ext uri="{BB962C8B-B14F-4D97-AF65-F5344CB8AC3E}">
        <p14:creationId xmlns:p14="http://schemas.microsoft.com/office/powerpoint/2010/main" val="409123412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381000" y="304800"/>
            <a:ext cx="853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This layer of atmosphere merges with space? </a:t>
            </a:r>
            <a:endParaRPr lang="en-US" sz="3600">
              <a:solidFill>
                <a:srgbClr val="FFFF00"/>
              </a:solidFill>
              <a:latin typeface="Times New Roman" pitchFamily="18" charset="0"/>
            </a:endParaRPr>
          </a:p>
        </p:txBody>
      </p:sp>
      <p:pic>
        <p:nvPicPr>
          <p:cNvPr id="66563" name="Picture 3" descr="ear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600200"/>
            <a:ext cx="6934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66566" name="WordArt 7"/>
          <p:cNvSpPr>
            <a:spLocks noChangeArrowheads="1" noChangeShapeType="1" noTextEdit="1"/>
          </p:cNvSpPr>
          <p:nvPr/>
        </p:nvSpPr>
        <p:spPr bwMode="auto">
          <a:xfrm>
            <a:off x="457200" y="1752600"/>
            <a:ext cx="5181600" cy="1285875"/>
          </a:xfrm>
          <a:prstGeom prst="rect">
            <a:avLst/>
          </a:prstGeom>
        </p:spPr>
        <p:txBody>
          <a:bodyPr wrap="none" fromWordArt="1">
            <a:prstTxWarp prst="textSlantUp">
              <a:avLst>
                <a:gd name="adj" fmla="val 32056"/>
              </a:avLst>
            </a:prstTxWarp>
          </a:bodyPr>
          <a:lstStyle/>
          <a:p>
            <a:pPr algn="ctr"/>
            <a:r>
              <a:rPr lang="en-US" sz="3600" kern="10">
                <a:ln w="9525">
                  <a:solidFill>
                    <a:schemeClr val="tx1"/>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Exosphere</a:t>
            </a:r>
          </a:p>
        </p:txBody>
      </p:sp>
      <p:sp>
        <p:nvSpPr>
          <p:cNvPr id="2" name="Rectangle 1"/>
          <p:cNvSpPr/>
          <p:nvPr/>
        </p:nvSpPr>
        <p:spPr>
          <a:xfrm>
            <a:off x="7162800" y="96777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53471322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90167" name="Group 55"/>
          <p:cNvGraphicFramePr>
            <a:graphicFrameLocks noGrp="1"/>
          </p:cNvGraphicFramePr>
          <p:nvPr>
            <p:extLst>
              <p:ext uri="{D42A27DB-BD31-4B8C-83A1-F6EECF244321}">
                <p14:modId xmlns:p14="http://schemas.microsoft.com/office/powerpoint/2010/main" val="404911712"/>
              </p:ext>
            </p:extLst>
          </p:nvPr>
        </p:nvGraphicFramePr>
        <p:xfrm>
          <a:off x="228600" y="1264007"/>
          <a:ext cx="8686800" cy="4985540"/>
        </p:xfrm>
        <a:graphic>
          <a:graphicData uri="http://schemas.openxmlformats.org/drawingml/2006/table">
            <a:tbl>
              <a:tblPr/>
              <a:tblGrid>
                <a:gridCol w="1736725"/>
                <a:gridCol w="1738313"/>
                <a:gridCol w="1736725"/>
                <a:gridCol w="1738312"/>
                <a:gridCol w="1736725"/>
              </a:tblGrid>
              <a:tr h="9193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AT MOST</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LOTSA </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LAYERS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PEE  YOO</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PRESS FOR SURE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WEATHER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MOVIES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49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35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2097" name="TextBox 50"/>
          <p:cNvSpPr txBox="1">
            <a:spLocks noChangeArrowheads="1"/>
          </p:cNvSpPr>
          <p:nvPr/>
        </p:nvSpPr>
        <p:spPr bwMode="auto">
          <a:xfrm>
            <a:off x="228600" y="152400"/>
            <a:ext cx="853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Weather, Climate, Atmosphere, Air Pollution, Air Pressure Review Game</a:t>
            </a:r>
            <a:endParaRPr lang="en-US" sz="2800" dirty="0">
              <a:solidFill>
                <a:schemeClr val="bg1"/>
              </a:solidFill>
            </a:endParaRPr>
          </a:p>
        </p:txBody>
      </p:sp>
    </p:spTree>
    <p:extLst>
      <p:ext uri="{BB962C8B-B14F-4D97-AF65-F5344CB8AC3E}">
        <p14:creationId xmlns:p14="http://schemas.microsoft.com/office/powerpoint/2010/main" val="404525061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90167" name="Group 55"/>
          <p:cNvGraphicFramePr>
            <a:graphicFrameLocks noGrp="1"/>
          </p:cNvGraphicFramePr>
          <p:nvPr>
            <p:extLst>
              <p:ext uri="{D42A27DB-BD31-4B8C-83A1-F6EECF244321}">
                <p14:modId xmlns:p14="http://schemas.microsoft.com/office/powerpoint/2010/main" val="2524808211"/>
              </p:ext>
            </p:extLst>
          </p:nvPr>
        </p:nvGraphicFramePr>
        <p:xfrm>
          <a:off x="228600" y="1264007"/>
          <a:ext cx="8686800" cy="4985540"/>
        </p:xfrm>
        <a:graphic>
          <a:graphicData uri="http://schemas.openxmlformats.org/drawingml/2006/table">
            <a:tbl>
              <a:tblPr/>
              <a:tblGrid>
                <a:gridCol w="1736725"/>
                <a:gridCol w="1738313"/>
                <a:gridCol w="1736725"/>
                <a:gridCol w="1738312"/>
                <a:gridCol w="1736725"/>
              </a:tblGrid>
              <a:tr h="9193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AT MOST</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LOTSA </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LAYERS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996633"/>
                          </a:solidFill>
                          <a:effectLst/>
                          <a:latin typeface="Times New Roman" pitchFamily="18" charset="0"/>
                        </a:rPr>
                        <a:t>PEE  YOO</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PRESS FOR SURE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WEATHER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MOVIES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49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35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2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2097" name="TextBox 50"/>
          <p:cNvSpPr txBox="1">
            <a:spLocks noChangeArrowheads="1"/>
          </p:cNvSpPr>
          <p:nvPr/>
        </p:nvSpPr>
        <p:spPr bwMode="auto">
          <a:xfrm>
            <a:off x="228600" y="152400"/>
            <a:ext cx="853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Weather, Climate, Atmosphere, Air Pollution, Air Pressure Review Game</a:t>
            </a:r>
            <a:endParaRPr lang="en-US" sz="2800" dirty="0">
              <a:solidFill>
                <a:schemeClr val="bg1"/>
              </a:solidFill>
            </a:endParaRPr>
          </a:p>
        </p:txBody>
      </p:sp>
    </p:spTree>
    <p:extLst>
      <p:ext uri="{BB962C8B-B14F-4D97-AF65-F5344CB8AC3E}">
        <p14:creationId xmlns:p14="http://schemas.microsoft.com/office/powerpoint/2010/main" val="404525061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152400" y="228600"/>
            <a:ext cx="876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regional weather problem is evident here? </a:t>
            </a:r>
            <a:endParaRPr lang="en-US" sz="3600">
              <a:solidFill>
                <a:srgbClr val="FFFF00"/>
              </a:solidFill>
              <a:latin typeface="Times New Roman" pitchFamily="18" charset="0"/>
            </a:endParaRPr>
          </a:p>
        </p:txBody>
      </p:sp>
      <p:pic>
        <p:nvPicPr>
          <p:cNvPr id="69635" name="Picture 3" descr="http://daac.gsfc.nasa.gov/oceancolor/locus/images/aq_800px-Acid_rain_wood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447800"/>
            <a:ext cx="88392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9636"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3" name="Rectangle 2"/>
          <p:cNvSpPr/>
          <p:nvPr/>
        </p:nvSpPr>
        <p:spPr>
          <a:xfrm>
            <a:off x="7384900" y="1454221"/>
            <a:ext cx="1485728"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152400" y="228600"/>
            <a:ext cx="876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regional weather problem is evident here? </a:t>
            </a:r>
            <a:endParaRPr lang="en-US" sz="3600">
              <a:solidFill>
                <a:srgbClr val="FFFF00"/>
              </a:solidFill>
              <a:latin typeface="Times New Roman" pitchFamily="18" charset="0"/>
            </a:endParaRPr>
          </a:p>
        </p:txBody>
      </p:sp>
      <p:pic>
        <p:nvPicPr>
          <p:cNvPr id="69635" name="Picture 3" descr="http://daac.gsfc.nasa.gov/oceancolor/locus/images/aq_800px-Acid_rain_wood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447800"/>
            <a:ext cx="88392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9636"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2" name="Rectangle 1"/>
          <p:cNvSpPr/>
          <p:nvPr/>
        </p:nvSpPr>
        <p:spPr>
          <a:xfrm>
            <a:off x="1524000" y="3429000"/>
            <a:ext cx="5860900" cy="1569660"/>
          </a:xfrm>
          <a:prstGeom prst="rect">
            <a:avLst/>
          </a:prstGeom>
          <a:noFill/>
        </p:spPr>
        <p:txBody>
          <a:bodyPr wrap="none" lIns="91440" tIns="45720" rIns="91440" bIns="45720">
            <a:prstTxWarp prst="textTriangle">
              <a:avLst/>
            </a:prstTxWarp>
            <a:spAutoFit/>
          </a:bodyPr>
          <a:lstStyle/>
          <a:p>
            <a:pPr algn="ctr"/>
            <a:r>
              <a:rPr lang="en-US" sz="9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Acid Rain</a:t>
            </a:r>
            <a:endParaRPr lang="en-US" sz="9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Rectangle 2"/>
          <p:cNvSpPr/>
          <p:nvPr/>
        </p:nvSpPr>
        <p:spPr>
          <a:xfrm>
            <a:off x="7384900" y="1454221"/>
            <a:ext cx="1485728"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83975140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304800" y="228600"/>
            <a:ext cx="883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rgbClr val="FF9900"/>
                </a:solidFill>
                <a:latin typeface="Times New Roman" pitchFamily="18" charset="0"/>
              </a:rPr>
              <a:t>What type of poisoning can occur </a:t>
            </a:r>
            <a:r>
              <a:rPr lang="en-US" sz="3600" dirty="0" smtClean="0">
                <a:solidFill>
                  <a:srgbClr val="FF9900"/>
                </a:solidFill>
                <a:latin typeface="Times New Roman" pitchFamily="18" charset="0"/>
              </a:rPr>
              <a:t>if incomplete </a:t>
            </a:r>
            <a:r>
              <a:rPr lang="en-US" sz="3600" dirty="0">
                <a:solidFill>
                  <a:srgbClr val="FF9900"/>
                </a:solidFill>
                <a:latin typeface="Times New Roman" pitchFamily="18" charset="0"/>
              </a:rPr>
              <a:t>combustion occurs indoors? </a:t>
            </a:r>
          </a:p>
        </p:txBody>
      </p:sp>
      <p:pic>
        <p:nvPicPr>
          <p:cNvPr id="71683" name="Picture 3" descr="combustion-av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571" y="1524000"/>
            <a:ext cx="8512629" cy="5029200"/>
          </a:xfrm>
          <a:prstGeom prst="rect">
            <a:avLst/>
          </a:prstGeom>
          <a:noFill/>
          <a:ln w="76200">
            <a:solidFill>
              <a:schemeClr val="bg2">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1684"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2" name="Rectangle 1"/>
          <p:cNvSpPr/>
          <p:nvPr/>
        </p:nvSpPr>
        <p:spPr>
          <a:xfrm>
            <a:off x="457200" y="16764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304800" y="228600"/>
            <a:ext cx="883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rgbClr val="FF9900"/>
                </a:solidFill>
                <a:latin typeface="Times New Roman" pitchFamily="18" charset="0"/>
              </a:rPr>
              <a:t>What type of poisoning can occur </a:t>
            </a:r>
            <a:r>
              <a:rPr lang="en-US" sz="3600" dirty="0" smtClean="0">
                <a:solidFill>
                  <a:srgbClr val="FF9900"/>
                </a:solidFill>
                <a:latin typeface="Times New Roman" pitchFamily="18" charset="0"/>
              </a:rPr>
              <a:t>if incomplete </a:t>
            </a:r>
            <a:r>
              <a:rPr lang="en-US" sz="3600" dirty="0">
                <a:solidFill>
                  <a:srgbClr val="FF9900"/>
                </a:solidFill>
                <a:latin typeface="Times New Roman" pitchFamily="18" charset="0"/>
              </a:rPr>
              <a:t>combustion occurs indoors? </a:t>
            </a:r>
          </a:p>
        </p:txBody>
      </p:sp>
      <p:pic>
        <p:nvPicPr>
          <p:cNvPr id="71683" name="Picture 3" descr="combustion-av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571" y="1524000"/>
            <a:ext cx="8512629" cy="5029200"/>
          </a:xfrm>
          <a:prstGeom prst="rect">
            <a:avLst/>
          </a:prstGeom>
          <a:noFill/>
          <a:ln w="76200">
            <a:solidFill>
              <a:schemeClr val="bg2">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1684"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2" name="Rectangle 1"/>
          <p:cNvSpPr/>
          <p:nvPr/>
        </p:nvSpPr>
        <p:spPr>
          <a:xfrm>
            <a:off x="457200" y="16764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581164" y="2967335"/>
            <a:ext cx="7981672" cy="2308324"/>
          </a:xfrm>
          <a:prstGeom prst="rect">
            <a:avLst/>
          </a:prstGeom>
          <a:noFill/>
        </p:spPr>
        <p:txBody>
          <a:bodyPr wrap="none" lIns="91440" tIns="45720" rIns="91440" bIns="45720">
            <a:spAutoFit/>
          </a:bodyPr>
          <a:lstStyle/>
          <a:p>
            <a:pPr algn="ctr"/>
            <a:r>
              <a:rPr lang="en-US" sz="7200" b="1" cap="none" spc="0" dirty="0" smtClean="0">
                <a:ln w="17780" cmpd="sng">
                  <a:solidFill>
                    <a:sysClr val="windowText" lastClr="000000"/>
                  </a:solidFill>
                  <a:prstDash val="solid"/>
                  <a:miter lim="800000"/>
                </a:ln>
                <a:solidFill>
                  <a:schemeClr val="accent1">
                    <a:lumMod val="75000"/>
                  </a:schemeClr>
                </a:solidFill>
                <a:effectLst>
                  <a:outerShdw blurRad="50800" algn="tl" rotWithShape="0">
                    <a:srgbClr val="000000"/>
                  </a:outerShdw>
                </a:effectLst>
              </a:rPr>
              <a:t>Carbon Monoxide</a:t>
            </a:r>
          </a:p>
          <a:p>
            <a:pPr algn="ctr"/>
            <a:r>
              <a:rPr lang="en-US" sz="7200" b="1" dirty="0" smtClean="0">
                <a:ln w="17780" cmpd="sng">
                  <a:solidFill>
                    <a:sysClr val="windowText" lastClr="000000"/>
                  </a:solidFill>
                  <a:prstDash val="solid"/>
                  <a:miter lim="800000"/>
                </a:ln>
                <a:solidFill>
                  <a:schemeClr val="accent1">
                    <a:lumMod val="75000"/>
                  </a:schemeClr>
                </a:solidFill>
                <a:effectLst>
                  <a:outerShdw blurRad="50800" algn="tl" rotWithShape="0">
                    <a:srgbClr val="000000"/>
                  </a:outerShdw>
                </a:effectLst>
              </a:rPr>
              <a:t>Poisoning </a:t>
            </a:r>
            <a:endParaRPr lang="en-US" sz="7200" b="1" cap="none" spc="0" dirty="0">
              <a:ln w="17780" cmpd="sng">
                <a:solidFill>
                  <a:sysClr val="windowText" lastClr="000000"/>
                </a:solidFill>
                <a:prstDash val="solid"/>
                <a:miter lim="800000"/>
              </a:ln>
              <a:solidFill>
                <a:schemeClr val="accent1">
                  <a:lumMod val="75000"/>
                </a:schemeClr>
              </a:solidFill>
              <a:effectLst>
                <a:outerShdw blurRad="50800" algn="tl" rotWithShape="0">
                  <a:srgbClr val="000000"/>
                </a:outerShdw>
              </a:effectLst>
            </a:endParaRPr>
          </a:p>
        </p:txBody>
      </p:sp>
    </p:spTree>
    <p:extLst>
      <p:ext uri="{BB962C8B-B14F-4D97-AF65-F5344CB8AC3E}">
        <p14:creationId xmlns:p14="http://schemas.microsoft.com/office/powerpoint/2010/main" val="254897031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228600" y="152400"/>
            <a:ext cx="8763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rgbClr val="CC99FF"/>
                </a:solidFill>
                <a:latin typeface="Times New Roman" pitchFamily="18" charset="0"/>
              </a:rPr>
              <a:t>This layer </a:t>
            </a:r>
            <a:r>
              <a:rPr lang="en-US" sz="3600" dirty="0" smtClean="0">
                <a:solidFill>
                  <a:srgbClr val="CC99FF"/>
                </a:solidFill>
                <a:latin typeface="Times New Roman" pitchFamily="18" charset="0"/>
              </a:rPr>
              <a:t>of the atmosphere which </a:t>
            </a:r>
            <a:r>
              <a:rPr lang="en-US" sz="3600" dirty="0">
                <a:solidFill>
                  <a:srgbClr val="CC99FF"/>
                </a:solidFill>
                <a:latin typeface="Times New Roman" pitchFamily="18" charset="0"/>
              </a:rPr>
              <a:t>currently has a hole protects the earth from harmful UV rays.</a:t>
            </a:r>
          </a:p>
          <a:p>
            <a:pPr eaLnBrk="1" hangingPunct="1"/>
            <a:endParaRPr lang="en-US" sz="3600" dirty="0">
              <a:solidFill>
                <a:srgbClr val="FFFF00"/>
              </a:solidFill>
              <a:latin typeface="Times New Roman" pitchFamily="18" charset="0"/>
            </a:endParaRPr>
          </a:p>
        </p:txBody>
      </p:sp>
      <p:pic>
        <p:nvPicPr>
          <p:cNvPr id="73731" name="Picture 3" descr="http://svs.gsfc.nasa.gov/vis/a000000/a003000/a003067/omi_pv_print.0450_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133600"/>
            <a:ext cx="8686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2" name="Rectangle 1"/>
          <p:cNvSpPr/>
          <p:nvPr/>
        </p:nvSpPr>
        <p:spPr>
          <a:xfrm>
            <a:off x="7427083" y="4876800"/>
            <a:ext cx="1553631"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228600" y="152400"/>
            <a:ext cx="8763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rgbClr val="CC99FF"/>
                </a:solidFill>
                <a:latin typeface="Times New Roman" pitchFamily="18" charset="0"/>
              </a:rPr>
              <a:t>This layer </a:t>
            </a:r>
            <a:r>
              <a:rPr lang="en-US" sz="3600" dirty="0" smtClean="0">
                <a:solidFill>
                  <a:srgbClr val="CC99FF"/>
                </a:solidFill>
                <a:latin typeface="Times New Roman" pitchFamily="18" charset="0"/>
              </a:rPr>
              <a:t>of the atmosphere which </a:t>
            </a:r>
            <a:r>
              <a:rPr lang="en-US" sz="3600" dirty="0">
                <a:solidFill>
                  <a:srgbClr val="CC99FF"/>
                </a:solidFill>
                <a:latin typeface="Times New Roman" pitchFamily="18" charset="0"/>
              </a:rPr>
              <a:t>currently has a hole protects the earth from harmful UV rays.</a:t>
            </a:r>
          </a:p>
          <a:p>
            <a:pPr eaLnBrk="1" hangingPunct="1"/>
            <a:endParaRPr lang="en-US" sz="3600" dirty="0">
              <a:solidFill>
                <a:srgbClr val="FFFF00"/>
              </a:solidFill>
              <a:latin typeface="Times New Roman" pitchFamily="18" charset="0"/>
            </a:endParaRPr>
          </a:p>
        </p:txBody>
      </p:sp>
      <p:pic>
        <p:nvPicPr>
          <p:cNvPr id="73731" name="Picture 3" descr="http://svs.gsfc.nasa.gov/vis/a000000/a003000/a003067/omi_pv_print.0450_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133600"/>
            <a:ext cx="8686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73734" name="WordArt 7"/>
          <p:cNvSpPr>
            <a:spLocks noChangeArrowheads="1" noChangeShapeType="1" noTextEdit="1"/>
          </p:cNvSpPr>
          <p:nvPr/>
        </p:nvSpPr>
        <p:spPr bwMode="auto">
          <a:xfrm>
            <a:off x="1219200" y="2590800"/>
            <a:ext cx="6400800" cy="1295400"/>
          </a:xfrm>
          <a:prstGeom prst="rect">
            <a:avLst/>
          </a:prstGeom>
        </p:spPr>
        <p:txBody>
          <a:bodyPr wrap="none" fromWordArt="1">
            <a:prstTxWarp prst="textArchUp">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Ozone Layer</a:t>
            </a:r>
          </a:p>
        </p:txBody>
      </p:sp>
      <p:sp>
        <p:nvSpPr>
          <p:cNvPr id="2" name="Rectangle 1"/>
          <p:cNvSpPr/>
          <p:nvPr/>
        </p:nvSpPr>
        <p:spPr>
          <a:xfrm>
            <a:off x="7427083" y="4876800"/>
            <a:ext cx="1553631"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53164401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304800" y="228600"/>
            <a:ext cx="861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This can occur from too much sun exposure? </a:t>
            </a:r>
            <a:endParaRPr lang="en-US" sz="3600" dirty="0">
              <a:solidFill>
                <a:srgbClr val="FFC000"/>
              </a:solidFill>
              <a:latin typeface="Times New Roman" pitchFamily="18" charset="0"/>
            </a:endParaRPr>
          </a:p>
        </p:txBody>
      </p:sp>
      <p:pic>
        <p:nvPicPr>
          <p:cNvPr id="76803" name="Picture 3" descr="http://www.topnews.in/health/files/mo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6106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6804"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2" name="Rectangle 1"/>
          <p:cNvSpPr/>
          <p:nvPr/>
        </p:nvSpPr>
        <p:spPr>
          <a:xfrm>
            <a:off x="7162800" y="48006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1085</TotalTime>
  <Words>4026</Words>
  <Application>Microsoft Office PowerPoint</Application>
  <PresentationFormat>On-screen Show (4:3)</PresentationFormat>
  <Paragraphs>1172</Paragraphs>
  <Slides>140</Slides>
  <Notes>12</Notes>
  <HiddenSlides>0</HiddenSlides>
  <MMClips>0</MMClips>
  <ScaleCrop>false</ScaleCrop>
  <HeadingPairs>
    <vt:vector size="4" baseType="variant">
      <vt:variant>
        <vt:lpstr>Theme</vt:lpstr>
      </vt:variant>
      <vt:variant>
        <vt:i4>1</vt:i4>
      </vt:variant>
      <vt:variant>
        <vt:lpstr>Slide Titles</vt:lpstr>
      </vt:variant>
      <vt:variant>
        <vt:i4>140</vt:i4>
      </vt:variant>
    </vt:vector>
  </HeadingPairs>
  <TitlesOfParts>
    <vt:vector size="141"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James Madison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Philip Bigler</dc:creator>
  <cp:lastModifiedBy>Ryan</cp:lastModifiedBy>
  <cp:revision>80</cp:revision>
  <dcterms:created xsi:type="dcterms:W3CDTF">2003-05-14T01:07:43Z</dcterms:created>
  <dcterms:modified xsi:type="dcterms:W3CDTF">2013-05-25T17:16:16Z</dcterms:modified>
</cp:coreProperties>
</file>