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9"/>
  </p:notesMasterIdLst>
  <p:handoutMasterIdLst>
    <p:handoutMasterId r:id="rId180"/>
  </p:handoutMasterIdLst>
  <p:sldIdLst>
    <p:sldId id="635" r:id="rId2"/>
    <p:sldId id="322" r:id="rId3"/>
    <p:sldId id="633" r:id="rId4"/>
    <p:sldId id="634" r:id="rId5"/>
    <p:sldId id="517" r:id="rId6"/>
    <p:sldId id="518" r:id="rId7"/>
    <p:sldId id="519" r:id="rId8"/>
    <p:sldId id="521" r:id="rId9"/>
    <p:sldId id="522" r:id="rId10"/>
    <p:sldId id="523" r:id="rId11"/>
    <p:sldId id="524" r:id="rId12"/>
    <p:sldId id="525" r:id="rId13"/>
    <p:sldId id="526" r:id="rId14"/>
    <p:sldId id="529" r:id="rId15"/>
    <p:sldId id="532" r:id="rId16"/>
    <p:sldId id="534" r:id="rId17"/>
    <p:sldId id="537" r:id="rId18"/>
    <p:sldId id="538" r:id="rId19"/>
    <p:sldId id="540" r:id="rId20"/>
    <p:sldId id="542" r:id="rId21"/>
    <p:sldId id="544" r:id="rId22"/>
    <p:sldId id="546" r:id="rId23"/>
    <p:sldId id="556" r:id="rId24"/>
    <p:sldId id="557" r:id="rId25"/>
    <p:sldId id="559" r:id="rId26"/>
    <p:sldId id="561" r:id="rId27"/>
    <p:sldId id="563" r:id="rId28"/>
    <p:sldId id="571" r:id="rId29"/>
    <p:sldId id="589" r:id="rId30"/>
    <p:sldId id="590" r:id="rId31"/>
    <p:sldId id="592" r:id="rId32"/>
    <p:sldId id="595" r:id="rId33"/>
    <p:sldId id="597" r:id="rId34"/>
    <p:sldId id="599" r:id="rId35"/>
    <p:sldId id="627" r:id="rId36"/>
    <p:sldId id="605" r:id="rId37"/>
    <p:sldId id="606" r:id="rId38"/>
    <p:sldId id="610" r:id="rId39"/>
    <p:sldId id="612" r:id="rId40"/>
    <p:sldId id="614" r:id="rId41"/>
    <p:sldId id="616" r:id="rId42"/>
    <p:sldId id="618" r:id="rId43"/>
    <p:sldId id="619" r:id="rId44"/>
    <p:sldId id="620" r:id="rId45"/>
    <p:sldId id="621" r:id="rId46"/>
    <p:sldId id="629" r:id="rId47"/>
    <p:sldId id="624" r:id="rId48"/>
    <p:sldId id="438" r:id="rId49"/>
    <p:sldId id="368" r:id="rId50"/>
    <p:sldId id="369" r:id="rId51"/>
    <p:sldId id="370" r:id="rId52"/>
    <p:sldId id="371" r:id="rId53"/>
    <p:sldId id="482" r:id="rId54"/>
    <p:sldId id="490" r:id="rId55"/>
    <p:sldId id="489" r:id="rId56"/>
    <p:sldId id="488" r:id="rId57"/>
    <p:sldId id="487" r:id="rId58"/>
    <p:sldId id="486" r:id="rId59"/>
    <p:sldId id="491" r:id="rId60"/>
    <p:sldId id="492" r:id="rId61"/>
    <p:sldId id="374" r:id="rId62"/>
    <p:sldId id="375" r:id="rId63"/>
    <p:sldId id="376" r:id="rId64"/>
    <p:sldId id="377" r:id="rId65"/>
    <p:sldId id="378" r:id="rId66"/>
    <p:sldId id="379" r:id="rId67"/>
    <p:sldId id="380" r:id="rId68"/>
    <p:sldId id="381" r:id="rId69"/>
    <p:sldId id="382" r:id="rId70"/>
    <p:sldId id="493" r:id="rId71"/>
    <p:sldId id="384" r:id="rId72"/>
    <p:sldId id="386" r:id="rId73"/>
    <p:sldId id="387" r:id="rId74"/>
    <p:sldId id="388" r:id="rId75"/>
    <p:sldId id="389" r:id="rId76"/>
    <p:sldId id="391" r:id="rId77"/>
    <p:sldId id="494" r:id="rId78"/>
    <p:sldId id="398" r:id="rId79"/>
    <p:sldId id="495" r:id="rId80"/>
    <p:sldId id="501" r:id="rId81"/>
    <p:sldId id="502" r:id="rId82"/>
    <p:sldId id="500" r:id="rId83"/>
    <p:sldId id="499" r:id="rId84"/>
    <p:sldId id="498" r:id="rId85"/>
    <p:sldId id="497" r:id="rId86"/>
    <p:sldId id="496" r:id="rId87"/>
    <p:sldId id="504" r:id="rId88"/>
    <p:sldId id="399" r:id="rId89"/>
    <p:sldId id="400" r:id="rId90"/>
    <p:sldId id="401" r:id="rId91"/>
    <p:sldId id="625" r:id="rId92"/>
    <p:sldId id="626" r:id="rId93"/>
    <p:sldId id="404" r:id="rId94"/>
    <p:sldId id="405" r:id="rId95"/>
    <p:sldId id="464" r:id="rId96"/>
    <p:sldId id="512" r:id="rId97"/>
    <p:sldId id="511" r:id="rId98"/>
    <p:sldId id="513" r:id="rId99"/>
    <p:sldId id="510" r:id="rId100"/>
    <p:sldId id="514" r:id="rId101"/>
    <p:sldId id="509" r:id="rId102"/>
    <p:sldId id="508" r:id="rId103"/>
    <p:sldId id="442" r:id="rId104"/>
    <p:sldId id="479" r:id="rId105"/>
    <p:sldId id="480" r:id="rId106"/>
    <p:sldId id="443" r:id="rId107"/>
    <p:sldId id="444" r:id="rId108"/>
    <p:sldId id="445" r:id="rId109"/>
    <p:sldId id="446" r:id="rId110"/>
    <p:sldId id="447" r:id="rId111"/>
    <p:sldId id="448" r:id="rId112"/>
    <p:sldId id="449" r:id="rId113"/>
    <p:sldId id="450" r:id="rId114"/>
    <p:sldId id="451" r:id="rId115"/>
    <p:sldId id="452" r:id="rId116"/>
    <p:sldId id="453" r:id="rId117"/>
    <p:sldId id="454" r:id="rId118"/>
    <p:sldId id="455" r:id="rId119"/>
    <p:sldId id="456" r:id="rId120"/>
    <p:sldId id="457" r:id="rId121"/>
    <p:sldId id="410" r:id="rId122"/>
    <p:sldId id="440" r:id="rId123"/>
    <p:sldId id="411" r:id="rId124"/>
    <p:sldId id="412" r:id="rId125"/>
    <p:sldId id="413" r:id="rId126"/>
    <p:sldId id="414" r:id="rId127"/>
    <p:sldId id="415" r:id="rId128"/>
    <p:sldId id="416" r:id="rId129"/>
    <p:sldId id="417" r:id="rId130"/>
    <p:sldId id="515" r:id="rId131"/>
    <p:sldId id="418" r:id="rId132"/>
    <p:sldId id="419" r:id="rId133"/>
    <p:sldId id="475" r:id="rId134"/>
    <p:sldId id="476" r:id="rId135"/>
    <p:sldId id="477" r:id="rId136"/>
    <p:sldId id="478" r:id="rId137"/>
    <p:sldId id="420" r:id="rId138"/>
    <p:sldId id="421" r:id="rId139"/>
    <p:sldId id="422" r:id="rId140"/>
    <p:sldId id="423" r:id="rId141"/>
    <p:sldId id="472" r:id="rId142"/>
    <p:sldId id="630" r:id="rId143"/>
    <p:sldId id="631" r:id="rId144"/>
    <p:sldId id="426" r:id="rId145"/>
    <p:sldId id="427" r:id="rId146"/>
    <p:sldId id="428" r:id="rId147"/>
    <p:sldId id="429" r:id="rId148"/>
    <p:sldId id="632" r:id="rId149"/>
    <p:sldId id="430" r:id="rId150"/>
    <p:sldId id="516" r:id="rId151"/>
    <p:sldId id="433" r:id="rId152"/>
    <p:sldId id="466" r:id="rId153"/>
    <p:sldId id="473" r:id="rId154"/>
    <p:sldId id="468" r:id="rId155"/>
    <p:sldId id="628" r:id="rId156"/>
    <p:sldId id="465" r:id="rId157"/>
    <p:sldId id="636" r:id="rId158"/>
    <p:sldId id="655" r:id="rId159"/>
    <p:sldId id="656" r:id="rId160"/>
    <p:sldId id="657" r:id="rId161"/>
    <p:sldId id="658" r:id="rId162"/>
    <p:sldId id="659" r:id="rId163"/>
    <p:sldId id="660" r:id="rId164"/>
    <p:sldId id="637" r:id="rId165"/>
    <p:sldId id="642" r:id="rId166"/>
    <p:sldId id="643" r:id="rId167"/>
    <p:sldId id="644" r:id="rId168"/>
    <p:sldId id="645" r:id="rId169"/>
    <p:sldId id="646" r:id="rId170"/>
    <p:sldId id="647" r:id="rId171"/>
    <p:sldId id="648" r:id="rId172"/>
    <p:sldId id="649" r:id="rId173"/>
    <p:sldId id="650" r:id="rId174"/>
    <p:sldId id="651" r:id="rId175"/>
    <p:sldId id="652" r:id="rId176"/>
    <p:sldId id="653" r:id="rId177"/>
    <p:sldId id="654" r:id="rId178"/>
  </p:sldIdLst>
  <p:sldSz cx="9144000" cy="6858000" type="screen4x3"/>
  <p:notesSz cx="6858000" cy="9144000"/>
  <p:custDataLst>
    <p:tags r:id="rId18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9900"/>
    <a:srgbClr val="FF00FF"/>
    <a:srgbClr val="99FFCC"/>
    <a:srgbClr val="6699FF"/>
    <a:srgbClr val="CC3300"/>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p:cViewPr varScale="1">
        <p:scale>
          <a:sx n="85" d="100"/>
          <a:sy n="85" d="100"/>
        </p:scale>
        <p:origin x="1506" y="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CA128FB-A8ED-4DE4-B9C7-2355A256C396}" type="slidenum">
              <a:rPr lang="en-US"/>
              <a:pPr>
                <a:defRPr/>
              </a:pPr>
              <a:t>‹#›</a:t>
            </a:fld>
            <a:endParaRPr lang="en-US"/>
          </a:p>
        </p:txBody>
      </p:sp>
    </p:spTree>
    <p:extLst>
      <p:ext uri="{BB962C8B-B14F-4D97-AF65-F5344CB8AC3E}">
        <p14:creationId xmlns:p14="http://schemas.microsoft.com/office/powerpoint/2010/main" val="288729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3B0EF36-2FB0-426E-8AF3-446BA88396E9}" type="slidenum">
              <a:rPr lang="en-US"/>
              <a:pPr>
                <a:defRPr/>
              </a:pPr>
              <a:t>‹#›</a:t>
            </a:fld>
            <a:endParaRPr lang="en-US"/>
          </a:p>
        </p:txBody>
      </p:sp>
    </p:spTree>
    <p:extLst>
      <p:ext uri="{BB962C8B-B14F-4D97-AF65-F5344CB8AC3E}">
        <p14:creationId xmlns:p14="http://schemas.microsoft.com/office/powerpoint/2010/main" val="909092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42660-F14C-454D-A0DD-7B0E5E1A97E6}" type="slidenum">
              <a:rPr lang="en-US"/>
              <a:pPr>
                <a:defRPr/>
              </a:pPr>
              <a:t>‹#›</a:t>
            </a:fld>
            <a:endParaRPr lang="en-US"/>
          </a:p>
        </p:txBody>
      </p:sp>
    </p:spTree>
    <p:extLst>
      <p:ext uri="{BB962C8B-B14F-4D97-AF65-F5344CB8AC3E}">
        <p14:creationId xmlns:p14="http://schemas.microsoft.com/office/powerpoint/2010/main" val="181395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A37B6-C2A0-410B-BBD1-CFC3F74D4DF9}" type="slidenum">
              <a:rPr lang="en-US"/>
              <a:pPr>
                <a:defRPr/>
              </a:pPr>
              <a:t>‹#›</a:t>
            </a:fld>
            <a:endParaRPr lang="en-US"/>
          </a:p>
        </p:txBody>
      </p:sp>
    </p:spTree>
    <p:extLst>
      <p:ext uri="{BB962C8B-B14F-4D97-AF65-F5344CB8AC3E}">
        <p14:creationId xmlns:p14="http://schemas.microsoft.com/office/powerpoint/2010/main" val="183937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F63DD-F257-4C48-9DB3-5A17B0AC742A}" type="slidenum">
              <a:rPr lang="en-US"/>
              <a:pPr>
                <a:defRPr/>
              </a:pPr>
              <a:t>‹#›</a:t>
            </a:fld>
            <a:endParaRPr lang="en-US"/>
          </a:p>
        </p:txBody>
      </p:sp>
    </p:spTree>
    <p:extLst>
      <p:ext uri="{BB962C8B-B14F-4D97-AF65-F5344CB8AC3E}">
        <p14:creationId xmlns:p14="http://schemas.microsoft.com/office/powerpoint/2010/main" val="60078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CB837-99FB-4F9B-9A0A-756B796B6E31}" type="slidenum">
              <a:rPr lang="en-US"/>
              <a:pPr>
                <a:defRPr/>
              </a:pPr>
              <a:t>‹#›</a:t>
            </a:fld>
            <a:endParaRPr lang="en-US"/>
          </a:p>
        </p:txBody>
      </p:sp>
    </p:spTree>
    <p:extLst>
      <p:ext uri="{BB962C8B-B14F-4D97-AF65-F5344CB8AC3E}">
        <p14:creationId xmlns:p14="http://schemas.microsoft.com/office/powerpoint/2010/main" val="30060151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BEDA69-A4E4-497B-883A-0BA869BD5E5E}" type="slidenum">
              <a:rPr lang="en-US"/>
              <a:pPr>
                <a:defRPr/>
              </a:pPr>
              <a:t>‹#›</a:t>
            </a:fld>
            <a:endParaRPr lang="en-US"/>
          </a:p>
        </p:txBody>
      </p:sp>
    </p:spTree>
    <p:extLst>
      <p:ext uri="{BB962C8B-B14F-4D97-AF65-F5344CB8AC3E}">
        <p14:creationId xmlns:p14="http://schemas.microsoft.com/office/powerpoint/2010/main" val="74068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189E8D-81BF-45A5-9802-55FC6F612238}" type="slidenum">
              <a:rPr lang="en-US"/>
              <a:pPr>
                <a:defRPr/>
              </a:pPr>
              <a:t>‹#›</a:t>
            </a:fld>
            <a:endParaRPr lang="en-US"/>
          </a:p>
        </p:txBody>
      </p:sp>
    </p:spTree>
    <p:extLst>
      <p:ext uri="{BB962C8B-B14F-4D97-AF65-F5344CB8AC3E}">
        <p14:creationId xmlns:p14="http://schemas.microsoft.com/office/powerpoint/2010/main" val="350016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BADE0D-C86C-42A8-BAFA-0D41343381DE}" type="slidenum">
              <a:rPr lang="en-US"/>
              <a:pPr>
                <a:defRPr/>
              </a:pPr>
              <a:t>‹#›</a:t>
            </a:fld>
            <a:endParaRPr lang="en-US"/>
          </a:p>
        </p:txBody>
      </p:sp>
    </p:spTree>
    <p:extLst>
      <p:ext uri="{BB962C8B-B14F-4D97-AF65-F5344CB8AC3E}">
        <p14:creationId xmlns:p14="http://schemas.microsoft.com/office/powerpoint/2010/main" val="396736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A62EAF-17E3-4D77-B261-EB0608B413DC}" type="slidenum">
              <a:rPr lang="en-US"/>
              <a:pPr>
                <a:defRPr/>
              </a:pPr>
              <a:t>‹#›</a:t>
            </a:fld>
            <a:endParaRPr lang="en-US"/>
          </a:p>
        </p:txBody>
      </p:sp>
    </p:spTree>
    <p:extLst>
      <p:ext uri="{BB962C8B-B14F-4D97-AF65-F5344CB8AC3E}">
        <p14:creationId xmlns:p14="http://schemas.microsoft.com/office/powerpoint/2010/main" val="225443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B99ACF5-5D38-44C4-8EB5-B5864F208C13}" type="slidenum">
              <a:rPr lang="en-US"/>
              <a:pPr>
                <a:defRPr/>
              </a:pPr>
              <a:t>‹#›</a:t>
            </a:fld>
            <a:endParaRPr lang="en-US"/>
          </a:p>
        </p:txBody>
      </p:sp>
    </p:spTree>
    <p:extLst>
      <p:ext uri="{BB962C8B-B14F-4D97-AF65-F5344CB8AC3E}">
        <p14:creationId xmlns:p14="http://schemas.microsoft.com/office/powerpoint/2010/main" val="20792291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6CE87-4485-437A-9AF4-5826CE561F94}" type="slidenum">
              <a:rPr lang="en-US"/>
              <a:pPr>
                <a:defRPr/>
              </a:pPr>
              <a:t>‹#›</a:t>
            </a:fld>
            <a:endParaRPr lang="en-US"/>
          </a:p>
        </p:txBody>
      </p:sp>
    </p:spTree>
    <p:extLst>
      <p:ext uri="{BB962C8B-B14F-4D97-AF65-F5344CB8AC3E}">
        <p14:creationId xmlns:p14="http://schemas.microsoft.com/office/powerpoint/2010/main" val="193644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476863-A519-44E8-9AB3-55D3161ADCE9}" type="slidenum">
              <a:rPr lang="en-US"/>
              <a:pPr>
                <a:defRPr/>
              </a:pPr>
              <a:t>‹#›</a:t>
            </a:fld>
            <a:endParaRPr lang="en-US"/>
          </a:p>
        </p:txBody>
      </p:sp>
    </p:spTree>
    <p:extLst>
      <p:ext uri="{BB962C8B-B14F-4D97-AF65-F5344CB8AC3E}">
        <p14:creationId xmlns:p14="http://schemas.microsoft.com/office/powerpoint/2010/main" val="251501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99F372-C723-495F-97CD-167ACB18D8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www.google.com/search?hl=en&amp;ei=hmJjS9bNC4vilAfWoK2pAw&amp;sa=X&amp;oi=spell&amp;resnum=0&amp;ct=result&amp;cd=1&amp;ved=0CBYQBSgA&amp;q=hermione+granger&amp;spell=1"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hyperlink" Target="http://www.google.com/search?hl=en&amp;ei=hmJjS9bNC4vilAfWoK2pAw&amp;sa=X&amp;oi=spell&amp;resnum=0&amp;ct=result&amp;cd=1&amp;ved=0CBYQBSgA&amp;q=hermione+granger&amp;spell=1"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5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http://www.teacherspayteachers.com/Product/Science-Skills-Unit-Homework-119990"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www.teacherspayteachers.com/Product/Science-Skills-Unit-110098"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8" Type="http://schemas.openxmlformats.org/officeDocument/2006/relationships/hyperlink" Target="http://www.teacherspayteachers.com/Product/Metric-System-Lesson-119846" TargetMode="External"/><Relationship Id="rId13" Type="http://schemas.openxmlformats.org/officeDocument/2006/relationships/hyperlink" Target="http://www.teacherspayteachers.com/Product/Science-Skills-Crossword-Puzzle-249866" TargetMode="External"/><Relationship Id="rId3" Type="http://schemas.openxmlformats.org/officeDocument/2006/relationships/image" Target="../media/image38.jpeg"/><Relationship Id="rId7" Type="http://schemas.openxmlformats.org/officeDocument/2006/relationships/hyperlink" Target="http://www.teacherspayteachers.com/Product/Magnification-and-Microscopes-Lesson-119800" TargetMode="External"/><Relationship Id="rId12" Type="http://schemas.openxmlformats.org/officeDocument/2006/relationships/hyperlink" Target="http://www.teacherspayteachers.com/Product/Science-Skills-Unit-Flash-Cards-249875" TargetMode="External"/><Relationship Id="rId2" Type="http://schemas.openxmlformats.org/officeDocument/2006/relationships/image" Target="../media/image37.jpeg"/><Relationship Id="rId16" Type="http://schemas.openxmlformats.org/officeDocument/2006/relationships/hyperlink" Target="http://www.teacherspayteachers.com/Product/Science-Skills-Unit-Notes-Curriculum-and-Standards-Information-1330028"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Lab-Safety-Lesson-119790" TargetMode="External"/><Relationship Id="rId11" Type="http://schemas.openxmlformats.org/officeDocument/2006/relationships/hyperlink" Target="http://www.teacherspayteachers.com/Product/Scientific-Method-Lesson-Observation-Skills-119971" TargetMode="External"/><Relationship Id="rId5" Type="http://schemas.openxmlformats.org/officeDocument/2006/relationships/image" Target="../media/image40.jpeg"/><Relationship Id="rId15" Type="http://schemas.openxmlformats.org/officeDocument/2006/relationships/hyperlink" Target="http://www.teacherspayteachers.com/Product/Science-Skills-Unit-Homework-11" TargetMode="External"/><Relationship Id="rId10" Type="http://schemas.openxmlformats.org/officeDocument/2006/relationships/hyperlink" Target="http://www.teacherspayteachers.com/Product/Volume-and-Density-Lesson-156703" TargetMode="External"/><Relationship Id="rId4" Type="http://schemas.openxmlformats.org/officeDocument/2006/relationships/image" Target="../media/image39.jpeg"/><Relationship Id="rId9" Type="http://schemas.openxmlformats.org/officeDocument/2006/relationships/hyperlink" Target="http://www.teacherspayteachers.com/Product/Scientific-Notation-Lesson-119816" TargetMode="External"/><Relationship Id="rId14" Type="http://schemas.openxmlformats.org/officeDocument/2006/relationships/hyperlink" Target="http://www.teacherspayteachers.com/Product/Science-Skills-Quiz-Game-119979" TargetMode="External"/></Relationships>
</file>

<file path=ppt/slides/_rels/slide1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8" Type="http://schemas.openxmlformats.org/officeDocument/2006/relationships/hyperlink" Target="http://www.teacherspayteachers.com/Product/Science-Skills-Unit-110098" TargetMode="External"/><Relationship Id="rId13" Type="http://schemas.openxmlformats.org/officeDocument/2006/relationships/image" Target="../media/image51.gif"/><Relationship Id="rId3" Type="http://schemas.openxmlformats.org/officeDocument/2006/relationships/hyperlink" Target="http://www.teacherspayteachers.com/Product/Newtons-Laws-Forces-in-Motion-Simple-Machines-Unit-Homework-120084" TargetMode="External"/><Relationship Id="rId7" Type="http://schemas.openxmlformats.org/officeDocument/2006/relationships/hyperlink" Target="http://www.teacherspayteachers.com/Product/Atoms-and-Periodic-Table-Homework-120000" TargetMode="External"/><Relationship Id="rId12" Type="http://schemas.openxmlformats.org/officeDocument/2006/relationships/hyperlink" Target="http://www.teacherspayteachers.com/Product/Physical-Science-Curriculum-596485" TargetMode="External"/><Relationship Id="rId2" Type="http://schemas.openxmlformats.org/officeDocument/2006/relationships/hyperlink" Target="http://www.teacherspayteachers.com/Product/Newtons-Laws-of-Motion-Forces-in-Motion-Simple-Machines-Unit-11009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Atoms-Molecules-Periodic-Table-of-the-Elements-Unit-110095" TargetMode="External"/><Relationship Id="rId11" Type="http://schemas.openxmlformats.org/officeDocument/2006/relationships/image" Target="../media/image50.jpeg"/><Relationship Id="rId5" Type="http://schemas.openxmlformats.org/officeDocument/2006/relationships/hyperlink" Target="http://www.teacherspayteachers.com/Product/Matter-Energy-and-the-Environment-Unit-Homework-120316" TargetMode="External"/><Relationship Id="rId10" Type="http://schemas.openxmlformats.org/officeDocument/2006/relationships/image" Target="../media/image49.jpeg"/><Relationship Id="rId4" Type="http://schemas.openxmlformats.org/officeDocument/2006/relationships/hyperlink" Target="http://www.teacherspayteachers.com/Product/Matter-Energy-and-the-Environment-Unit-110058" TargetMode="External"/><Relationship Id="rId9" Type="http://schemas.openxmlformats.org/officeDocument/2006/relationships/hyperlink" Target="http://www.teacherspayteachers.com/Product/Science-Skills-Unit-Homework-119990" TargetMode="External"/><Relationship Id="rId14" Type="http://schemas.openxmlformats.org/officeDocument/2006/relationships/image" Target="../media/image52.gif"/></Relationships>
</file>

<file path=ppt/slides/_rels/slide1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45.png"/></Relationships>
</file>

<file path=ppt/slides/_rels/slide16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9.png"/><Relationship Id="rId4" Type="http://schemas.openxmlformats.org/officeDocument/2006/relationships/image" Target="../media/image58.png"/></Relationships>
</file>

<file path=ppt/slides/_rels/slide1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teacherspayteachers.com/Product/Physical-Science-Curriculum-596485" TargetMode="External"/><Relationship Id="rId7" Type="http://schemas.openxmlformats.org/officeDocument/2006/relationships/hyperlink" Target="http://www.teacherspayteachers.com/Product/Earth-Science-Curriculum-590950" TargetMode="External"/><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teacherspayteachers.com/Product/Life-Science-Curriculum-601267" TargetMode="External"/><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www.teacherspayteachers.com/Product/Astronomy-Unit-237876" TargetMode="External"/><Relationship Id="rId7" Type="http://schemas.openxmlformats.org/officeDocument/2006/relationships/hyperlink" Target="http://www.teacherspayteachers.com/Product/Rivers-Lakes-Water-Quality-Unit-110106" TargetMode="External"/><Relationship Id="rId2" Type="http://schemas.openxmlformats.org/officeDocument/2006/relationships/hyperlink" Target="http://www.teacherspayteachers.com/Product/Geology-Unit-110104"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Water-Unit-110217" TargetMode="External"/><Relationship Id="rId11" Type="http://schemas.openxmlformats.org/officeDocument/2006/relationships/hyperlink" Target="http://www.teacherspayteachers.com/Product/Earth-Science-Curriculum-590950" TargetMode="External"/><Relationship Id="rId5" Type="http://schemas.openxmlformats.org/officeDocument/2006/relationships/hyperlink" Target="http://www.teacherspayteachers.com/Product/Weathering-Soil-Science-Erosion-Soil-Conservation-Ice-Ages-Glaciers-Unit-110228" TargetMode="External"/><Relationship Id="rId10" Type="http://schemas.openxmlformats.org/officeDocument/2006/relationships/image" Target="../media/image64.jpeg"/><Relationship Id="rId4" Type="http://schemas.openxmlformats.org/officeDocument/2006/relationships/hyperlink" Target="http://www.teacherspayteachers.com/Product/Weather-and-Climate-Unit-110223" TargetMode="External"/><Relationship Id="rId9" Type="http://schemas.openxmlformats.org/officeDocument/2006/relationships/image" Target="../media/image67.png"/></Relationships>
</file>

<file path=ppt/slides/_rels/slide173.xml.rels><?xml version="1.0" encoding="UTF-8" standalone="yes"?>
<Relationships xmlns="http://schemas.openxmlformats.org/package/2006/relationships"><Relationship Id="rId8" Type="http://schemas.openxmlformats.org/officeDocument/2006/relationships/hyperlink" Target="http://www.teacherspayteachers.com/Product/Ecology-Unit-Food-Chains-and-Food-Webs-117616" TargetMode="External"/><Relationship Id="rId13" Type="http://schemas.openxmlformats.org/officeDocument/2006/relationships/image" Target="../media/image67.png"/><Relationship Id="rId3" Type="http://schemas.openxmlformats.org/officeDocument/2006/relationships/hyperlink" Target="http://www.teacherspayteachers.com/Product/Cell-Biology-Unit-110344" TargetMode="External"/><Relationship Id="rId7" Type="http://schemas.openxmlformats.org/officeDocument/2006/relationships/hyperlink" Target="http://www.teacherspayteachers.com/Product/Botany-Unit-Plant-Unit-117629" TargetMode="External"/><Relationship Id="rId12" Type="http://schemas.openxmlformats.org/officeDocument/2006/relationships/image" Target="../media/image45.png"/><Relationship Id="rId2" Type="http://schemas.openxmlformats.org/officeDocument/2006/relationships/hyperlink" Target="http://www.teacherspayteachers.com/Product/DNA-and-Genetics-Unit-110347" TargetMode="External"/><Relationship Id="rId1" Type="http://schemas.openxmlformats.org/officeDocument/2006/relationships/slideLayout" Target="../slideLayouts/slideLayout2.xml"/><Relationship Id="rId6" Type="http://schemas.openxmlformats.org/officeDocument/2006/relationships/hyperlink" Target="http://www.teacherspayteachers.com/Product/Evolution-and-Natural-Selection-Unit-Change-Unit-110342" TargetMode="External"/><Relationship Id="rId11" Type="http://schemas.openxmlformats.org/officeDocument/2006/relationships/hyperlink" Target="http://www.teacherspayteachers.com/Product/Anatomy-Unit-Human-Body-Systems-and-Health-Topics-Unit-151580" TargetMode="External"/><Relationship Id="rId5" Type="http://schemas.openxmlformats.org/officeDocument/2006/relationships/hyperlink" Target="http://www.teacherspayteachers.com/Product/Taxonomy-and-Classification-Unit-121605" TargetMode="External"/><Relationship Id="rId15" Type="http://schemas.openxmlformats.org/officeDocument/2006/relationships/hyperlink" Target="http://www.teacherspayteachers.com/Product/Life-Science-Curriculum-601267" TargetMode="External"/><Relationship Id="rId10" Type="http://schemas.openxmlformats.org/officeDocument/2006/relationships/hyperlink" Target="http://www.teacherspayteachers.com/Product/Ecology-Unit-Nonliving-Factors-Cycles-117624" TargetMode="External"/><Relationship Id="rId4" Type="http://schemas.openxmlformats.org/officeDocument/2006/relationships/hyperlink" Target="http://www.teacherspayteachers.com/Product/Virus-Bacteria-Parasites-Diseases-Unit-841420" TargetMode="External"/><Relationship Id="rId9" Type="http://schemas.openxmlformats.org/officeDocument/2006/relationships/hyperlink" Target="http://www.teacherspayteachers.com/Product/Ecology-Unit-Animal-Interactions-117620" TargetMode="External"/><Relationship Id="rId14" Type="http://schemas.openxmlformats.org/officeDocument/2006/relationships/image" Target="../media/image63.jpeg"/></Relationships>
</file>

<file path=ppt/slides/_rels/slide17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http://www.teacherspayteachers.com/Product/Newtons-Laws-of-Motion-Forces-in-Motion-Simple-Machines-Unit-110094" TargetMode="External"/><Relationship Id="rId7" Type="http://schemas.openxmlformats.org/officeDocument/2006/relationships/image" Target="../media/image67.png"/><Relationship Id="rId2" Type="http://schemas.openxmlformats.org/officeDocument/2006/relationships/hyperlink" Target="http://www.teacherspayteachers.com/Product/Science-Skills-Unit-110098"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www.teacherspayteachers.com/Product/Atoms-Molecules-Periodic-Table-of-the-Elements-Unit-110095" TargetMode="External"/><Relationship Id="rId10" Type="http://schemas.openxmlformats.org/officeDocument/2006/relationships/hyperlink" Target="http://www.teacherspayteachers.com/Product/Physical-Science-Curriculum-596485" TargetMode="External"/><Relationship Id="rId4" Type="http://schemas.openxmlformats.org/officeDocument/2006/relationships/hyperlink" Target="http://www.teacherspayteachers.com/Product/Matter-Energy-and-the-Environment-Unit-110058" TargetMode="External"/><Relationship Id="rId9" Type="http://schemas.openxmlformats.org/officeDocument/2006/relationships/image" Target="../media/image50.jpeg"/></Relationships>
</file>

<file path=ppt/slides/_rels/slide175.xml.rels><?xml version="1.0" encoding="UTF-8" standalone="yes"?>
<Relationships xmlns="http://schemas.openxmlformats.org/package/2006/relationships"><Relationship Id="rId3" Type="http://schemas.openxmlformats.org/officeDocument/2006/relationships/hyperlink" Target="https://twitter.com/Science_Murf" TargetMode="External"/><Relationship Id="rId2" Type="http://schemas.openxmlformats.org/officeDocument/2006/relationships/hyperlink" Target="https://www.facebook.com/pages/Science-from-Murf/242814795851441?ref=hl%22%3e%20Facebook" TargetMode="Externa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hyperlink" Target="https://www.pinterest.com/SciencefromMurf/science-from-murf/"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mailto:ryemurf@gmail.com" TargetMode="External"/><Relationship Id="rId2" Type="http://schemas.openxmlformats.org/officeDocument/2006/relationships/hyperlink" Target="http://www.teacherspayteachers.com/Product/Science-from-Murf-Curriculum-Tour-148474" TargetMode="Externa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jpeg"/></Relationships>
</file>

<file path=ppt/slides/_rels/slide17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sciencepowerpoint.com/" TargetMode="External"/><Relationship Id="rId1" Type="http://schemas.openxmlformats.org/officeDocument/2006/relationships/slideLayout" Target="../slideLayouts/slideLayout2.xml"/><Relationship Id="rId4" Type="http://schemas.openxmlformats.org/officeDocument/2006/relationships/hyperlink" Target="http://www.teacherspayteachers.com/Product/Science-Curriculum-4-Years-20-Units-50000-Slides-HW-Much-More-11937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I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28600"/>
            <a:ext cx="7718781"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Science Skills Unit</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57200" y="5649686"/>
            <a:ext cx="468589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Review Game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761561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10243"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244"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125</a:t>
            </a:r>
          </a:p>
          <a:p>
            <a:pPr eaLnBrk="1" hangingPunct="1"/>
            <a:r>
              <a:rPr lang="en-US" sz="3600">
                <a:solidFill>
                  <a:srgbClr val="FF9900"/>
                </a:solidFill>
                <a:latin typeface="Times New Roman" pitchFamily="18" charset="0"/>
              </a:rPr>
              <a:t>Kilometers       </a:t>
            </a:r>
            <a:r>
              <a:rPr lang="en-US" sz="3600">
                <a:latin typeface="Times New Roman" pitchFamily="18" charset="0"/>
              </a:rPr>
              <a:t>.00125</a:t>
            </a:r>
          </a:p>
        </p:txBody>
      </p:sp>
      <p:sp>
        <p:nvSpPr>
          <p:cNvPr id="10240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2404"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102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25146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125</a:t>
            </a:r>
          </a:p>
          <a:p>
            <a:pPr eaLnBrk="1" hangingPunct="1"/>
            <a:r>
              <a:rPr lang="en-US" sz="3600">
                <a:solidFill>
                  <a:srgbClr val="FF9900"/>
                </a:solidFill>
                <a:latin typeface="Times New Roman" pitchFamily="18" charset="0"/>
              </a:rPr>
              <a:t>Kilometers       .00125</a:t>
            </a:r>
          </a:p>
        </p:txBody>
      </p:sp>
      <p:sp>
        <p:nvSpPr>
          <p:cNvPr id="10342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3428"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1034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25146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125</a:t>
            </a:r>
          </a:p>
          <a:p>
            <a:pPr eaLnBrk="1" hangingPunct="1"/>
            <a:r>
              <a:rPr lang="en-US" sz="3600">
                <a:solidFill>
                  <a:srgbClr val="FF9900"/>
                </a:solidFill>
                <a:latin typeface="Times New Roman" pitchFamily="18" charset="0"/>
              </a:rPr>
              <a:t>Kilometers       .00125</a:t>
            </a:r>
          </a:p>
        </p:txBody>
      </p:sp>
      <p:sp>
        <p:nvSpPr>
          <p:cNvPr id="10445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4452"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1044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King  </a:t>
            </a:r>
            <a:r>
              <a:rPr lang="en-US" sz="3200" dirty="0">
                <a:solidFill>
                  <a:srgbClr val="FFFF00"/>
                </a:solidFill>
                <a:effectLst>
                  <a:outerShdw blurRad="38100" dist="38100" dir="2700000" algn="tl">
                    <a:srgbClr val="FFFFFF"/>
                  </a:outerShdw>
                </a:effectLst>
              </a:rPr>
              <a:t>        			Kilometer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0547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5477"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054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57150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5479" name="Text Box 8"/>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pic>
        <p:nvPicPr>
          <p:cNvPr id="10548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410200"/>
            <a:ext cx="152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King  </a:t>
            </a:r>
            <a:r>
              <a:rPr lang="en-US" sz="3200" dirty="0">
                <a:solidFill>
                  <a:srgbClr val="FFFF00"/>
                </a:solidFill>
                <a:effectLst>
                  <a:outerShdw blurRad="38100" dist="38100" dir="2700000" algn="tl">
                    <a:srgbClr val="FFFFFF"/>
                  </a:outerShdw>
                </a:effectLst>
              </a:rPr>
              <a:t>        			Kilometer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0650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6501"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065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57150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6503" name="Text Box 8"/>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pic>
        <p:nvPicPr>
          <p:cNvPr id="106504"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410200"/>
            <a:ext cx="152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860476" y="1066800"/>
            <a:ext cx="3423053"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OWL +1pt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King  </a:t>
            </a:r>
            <a:r>
              <a:rPr lang="en-US" sz="3200" dirty="0">
                <a:solidFill>
                  <a:srgbClr val="FFFF00"/>
                </a:solidFill>
                <a:effectLst>
                  <a:outerShdw blurRad="38100" dist="38100" dir="2700000" algn="tl">
                    <a:srgbClr val="FFFFFF"/>
                  </a:outerShdw>
                </a:effectLst>
              </a:rPr>
              <a:t>        			Kilometer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0752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7525"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075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57150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7527" name="Text Box 8"/>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pic>
        <p:nvPicPr>
          <p:cNvPr id="107528"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410200"/>
            <a:ext cx="152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860476" y="1066800"/>
            <a:ext cx="3423053"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OWL +1pt</a:t>
            </a:r>
          </a:p>
        </p:txBody>
      </p:sp>
      <p:sp>
        <p:nvSpPr>
          <p:cNvPr id="10" name="Oval 9"/>
          <p:cNvSpPr/>
          <p:nvPr/>
        </p:nvSpPr>
        <p:spPr>
          <a:xfrm>
            <a:off x="6324600" y="5105400"/>
            <a:ext cx="1143000" cy="6858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FFFF00"/>
                </a:solidFill>
                <a:effectLst>
                  <a:outerShdw blurRad="38100" dist="38100" dir="2700000" algn="tl">
                    <a:srgbClr val="FFFFFF"/>
                  </a:outerShdw>
                </a:effectLst>
              </a:rPr>
              <a:t>King</a:t>
            </a:r>
            <a:r>
              <a:rPr lang="en-US" sz="3200" dirty="0">
                <a:solidFill>
                  <a:schemeClr val="bg1"/>
                </a:solidFill>
                <a:effectLst>
                  <a:outerShdw blurRad="38100" dist="38100" dir="2700000" algn="tl">
                    <a:srgbClr val="808080"/>
                  </a:outerShdw>
                </a:effectLst>
              </a:rPr>
              <a:t>  </a:t>
            </a:r>
            <a:r>
              <a:rPr lang="en-US" sz="3200" dirty="0">
                <a:solidFill>
                  <a:srgbClr val="FFFF00"/>
                </a:solidFill>
                <a:effectLst>
                  <a:outerShdw blurRad="38100" dist="38100" dir="2700000" algn="tl">
                    <a:srgbClr val="FFFFFF"/>
                  </a:outerShdw>
                </a:effectLst>
              </a:rPr>
              <a:t>        			Kilometer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0854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8549"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085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57150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8551"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FFFF00"/>
                </a:solidFill>
                <a:effectLst>
                  <a:outerShdw blurRad="38100" dist="38100" dir="2700000" algn="tl">
                    <a:srgbClr val="FFFFFF"/>
                  </a:outerShdw>
                </a:effectLst>
              </a:rPr>
              <a:t>King</a:t>
            </a:r>
            <a:r>
              <a:rPr lang="en-US" sz="3200" dirty="0">
                <a:solidFill>
                  <a:schemeClr val="bg1"/>
                </a:solidFill>
                <a:effectLst>
                  <a:outerShdw blurRad="38100" dist="38100" dir="2700000" algn="tl">
                    <a:srgbClr val="808080"/>
                  </a:outerShdw>
                </a:effectLst>
              </a:rPr>
              <a:t>  </a:t>
            </a:r>
            <a:r>
              <a:rPr lang="en-US" sz="3200" dirty="0">
                <a:solidFill>
                  <a:srgbClr val="FFFF00"/>
                </a:solidFill>
                <a:effectLst>
                  <a:outerShdw blurRad="38100" dist="38100" dir="2700000" algn="tl">
                    <a:srgbClr val="FFFFFF"/>
                  </a:outerShdw>
                </a:effectLst>
              </a:rPr>
              <a:t>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0957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9573"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095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667000"/>
            <a:ext cx="5715000" cy="3733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09575"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Hector -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059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0597"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05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667000"/>
            <a:ext cx="5715000" cy="3733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0599"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162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1621"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16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24200"/>
            <a:ext cx="5715000" cy="3276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1623"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rgbClr val="FF9900"/>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11267"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268"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Died -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264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2645"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26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24200"/>
            <a:ext cx="5715000" cy="3276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2647"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366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3669"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36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81400"/>
            <a:ext cx="5715000" cy="2819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3671"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While -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469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4693"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46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581400"/>
            <a:ext cx="5715000" cy="2819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4695"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While -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571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5717"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57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38600"/>
            <a:ext cx="5715000" cy="2362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5719"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Drinking -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674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6741"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67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38600"/>
            <a:ext cx="5715000" cy="2362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6743"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776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7765"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77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0"/>
            <a:ext cx="5715000" cy="1828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7767"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Chocolate -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878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8789"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87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0"/>
            <a:ext cx="5715000" cy="1828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Chocolate - 			Centi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11981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9813"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198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953000"/>
            <a:ext cx="5715000" cy="1447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19815"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Chocolate - 			Centi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Milk - 				Millimeter	</a:t>
            </a:r>
            <a:r>
              <a:rPr lang="en-US" dirty="0">
                <a:effectLst>
                  <a:outerShdw blurRad="38100" dist="38100" dir="2700000" algn="tl">
                    <a:srgbClr val="FFFFFF"/>
                  </a:outerShdw>
                </a:effectLst>
              </a:rPr>
              <a:t>	</a:t>
            </a:r>
          </a:p>
        </p:txBody>
      </p:sp>
      <p:sp>
        <p:nvSpPr>
          <p:cNvPr id="12083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0837"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1208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953000"/>
            <a:ext cx="5715000" cy="1447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20839"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Chocolate - 			Centi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FFFF00"/>
                </a:solidFill>
                <a:effectLst>
                  <a:outerShdw blurRad="38100" dist="38100" dir="2700000" algn="tl">
                    <a:srgbClr val="FFFFFF"/>
                  </a:outerShdw>
                </a:effectLst>
              </a:rPr>
              <a:t>Milk - 				Milli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r>
              <a:rPr lang="en-US" dirty="0">
                <a:effectLst>
                  <a:outerShdw blurRad="38100" dist="38100" dir="2700000" algn="tl">
                    <a:srgbClr val="FFFFFF"/>
                  </a:outerShdw>
                </a:effectLst>
              </a:rPr>
              <a:t>	</a:t>
            </a:r>
          </a:p>
        </p:txBody>
      </p:sp>
      <p:sp>
        <p:nvSpPr>
          <p:cNvPr id="12186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1861"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sp>
        <p:nvSpPr>
          <p:cNvPr id="121862" name="Text Box 7"/>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152400"/>
            <a:ext cx="43434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rgbClr val="FF9900"/>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solidFill>
                  <a:srgbClr val="CC3300"/>
                </a:solidFill>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12291"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292"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1229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rgbClr val="6699FF"/>
                </a:solidFill>
                <a:effectLst>
                  <a:outerShdw blurRad="38100" dist="38100" dir="2700000" algn="tl">
                    <a:srgbClr val="FFFFFF"/>
                  </a:outerShdw>
                </a:effectLst>
              </a:rPr>
              <a:t>King          			Kilo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Hector - 				Hecto</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Died - 				Deca</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While - 				Standard	</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Drinking - 			Deci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Chocolate - 			Centi</a:t>
            </a:r>
            <a:r>
              <a:rPr lang="en-US" sz="3200" dirty="0">
                <a:effectLst>
                  <a:outerShdw blurRad="38100" dist="38100" dir="2700000" algn="tl">
                    <a:srgbClr val="FFFFFF"/>
                  </a:outerShdw>
                </a:effectLst>
              </a:rPr>
              <a:t>meter</a:t>
            </a:r>
            <a:r>
              <a:rPr lang="en-US" sz="3200" dirty="0">
                <a:solidFill>
                  <a:srgbClr val="FFFF00"/>
                </a:solidFill>
                <a:effectLst>
                  <a:outerShdw blurRad="38100" dist="38100" dir="2700000" algn="tl">
                    <a:srgbClr val="FFFFFF"/>
                  </a:outerShdw>
                </a:effectLst>
              </a:rPr>
              <a:t>	</a:t>
            </a:r>
          </a:p>
          <a:p>
            <a:pPr>
              <a:defRPr/>
            </a:pPr>
            <a:r>
              <a:rPr lang="en-US" sz="3200" dirty="0">
                <a:solidFill>
                  <a:srgbClr val="6699FF"/>
                </a:solidFill>
                <a:effectLst>
                  <a:outerShdw blurRad="38100" dist="38100" dir="2700000" algn="tl">
                    <a:srgbClr val="FFFFFF"/>
                  </a:outerShdw>
                </a:effectLst>
              </a:rPr>
              <a:t>Milk - 				Milli</a:t>
            </a:r>
            <a:r>
              <a:rPr lang="en-US" sz="3200" dirty="0">
                <a:effectLst>
                  <a:outerShdw blurRad="38100" dist="38100" dir="2700000" algn="tl">
                    <a:srgbClr val="FFFFFF"/>
                  </a:outerShdw>
                </a:effectLst>
              </a:rPr>
              <a:t>meter</a:t>
            </a:r>
            <a:r>
              <a:rPr lang="en-US" sz="3200" dirty="0">
                <a:solidFill>
                  <a:srgbClr val="6699FF"/>
                </a:solidFill>
                <a:effectLst>
                  <a:outerShdw blurRad="38100" dist="38100" dir="2700000" algn="tl">
                    <a:srgbClr val="FFFFFF"/>
                  </a:outerShdw>
                </a:effectLst>
              </a:rPr>
              <a:t>	</a:t>
            </a:r>
            <a:r>
              <a:rPr lang="en-US" dirty="0">
                <a:effectLst>
                  <a:outerShdw blurRad="38100" dist="38100" dir="2700000" algn="tl">
                    <a:srgbClr val="FFFFFF"/>
                  </a:outerShdw>
                </a:effectLst>
              </a:rPr>
              <a:t>	</a:t>
            </a:r>
          </a:p>
        </p:txBody>
      </p:sp>
      <p:sp>
        <p:nvSpPr>
          <p:cNvPr id="12288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2885"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sp>
        <p:nvSpPr>
          <p:cNvPr id="122886" name="Text Box 6"/>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5043" name="Group 51"/>
          <p:cNvGraphicFramePr>
            <a:graphicFrameLocks noGrp="1"/>
          </p:cNvGraphicFramePr>
          <p:nvPr/>
        </p:nvGraphicFramePr>
        <p:xfrm>
          <a:off x="457200" y="838200"/>
          <a:ext cx="8305800" cy="5626100"/>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239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239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23953"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4"/>
          <p:cNvSpPr txBox="1">
            <a:spLocks noChangeArrowheads="1"/>
          </p:cNvSpPr>
          <p:nvPr/>
        </p:nvSpPr>
        <p:spPr bwMode="auto">
          <a:xfrm>
            <a:off x="381000" y="228600"/>
            <a:ext cx="746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base unit associated with weight? </a:t>
            </a:r>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pic>
        <p:nvPicPr>
          <p:cNvPr id="124931" name="Picture 6" descr="Balanc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4933" name="TextBox 7"/>
          <p:cNvSpPr txBox="1">
            <a:spLocks noChangeArrowheads="1"/>
          </p:cNvSpPr>
          <p:nvPr/>
        </p:nvSpPr>
        <p:spPr bwMode="auto">
          <a:xfrm>
            <a:off x="7391400" y="1143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16</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4"/>
          <p:cNvSpPr txBox="1">
            <a:spLocks noChangeArrowheads="1"/>
          </p:cNvSpPr>
          <p:nvPr/>
        </p:nvSpPr>
        <p:spPr bwMode="auto">
          <a:xfrm>
            <a:off x="381000" y="228600"/>
            <a:ext cx="746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base unit associated with weight? </a:t>
            </a:r>
            <a:r>
              <a:rPr lang="en-US" sz="3600">
                <a:solidFill>
                  <a:srgbClr val="FFFF00"/>
                </a:solidFill>
                <a:latin typeface="Times New Roman" pitchFamily="18" charset="0"/>
              </a:rPr>
              <a:t>Grams</a:t>
            </a:r>
          </a:p>
          <a:p>
            <a:pPr eaLnBrk="1" hangingPunct="1"/>
            <a:endParaRPr lang="en-US" sz="3600">
              <a:solidFill>
                <a:srgbClr val="FFFF00"/>
              </a:solidFill>
              <a:latin typeface="Times New Roman" pitchFamily="18" charset="0"/>
            </a:endParaRPr>
          </a:p>
        </p:txBody>
      </p:sp>
      <p:pic>
        <p:nvPicPr>
          <p:cNvPr id="125955" name="Picture 6" descr="Balanc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5957" name="TextBox 7"/>
          <p:cNvSpPr txBox="1">
            <a:spLocks noChangeArrowheads="1"/>
          </p:cNvSpPr>
          <p:nvPr/>
        </p:nvSpPr>
        <p:spPr bwMode="auto">
          <a:xfrm>
            <a:off x="7391400" y="1143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16</a:t>
            </a:r>
          </a:p>
        </p:txBody>
      </p:sp>
      <p:sp>
        <p:nvSpPr>
          <p:cNvPr id="6" name="Oval 5"/>
          <p:cNvSpPr/>
          <p:nvPr/>
        </p:nvSpPr>
        <p:spPr>
          <a:xfrm>
            <a:off x="990600" y="4419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676400" y="4419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95400" y="4038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781800" y="4419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467600" y="4419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7086600" y="4038600"/>
            <a:ext cx="762000" cy="533400"/>
          </a:xfrm>
          <a:prstGeom prst="ellipse">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304800" y="2286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base unit is shown here? Please measure this unit based on the fluid in this graduated cylinder. </a:t>
            </a:r>
            <a:endParaRPr lang="en-US" sz="3600">
              <a:solidFill>
                <a:srgbClr val="FFFF00"/>
              </a:solidFill>
              <a:latin typeface="Times New Roman" pitchFamily="18" charset="0"/>
            </a:endParaRPr>
          </a:p>
        </p:txBody>
      </p:sp>
      <p:pic>
        <p:nvPicPr>
          <p:cNvPr id="1269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419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26980" name="Line 7"/>
          <p:cNvSpPr>
            <a:spLocks noChangeShapeType="1"/>
          </p:cNvSpPr>
          <p:nvPr/>
        </p:nvSpPr>
        <p:spPr bwMode="auto">
          <a:xfrm>
            <a:off x="1524000" y="4495800"/>
            <a:ext cx="487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981"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6982" name="TextBox 8"/>
          <p:cNvSpPr txBox="1">
            <a:spLocks noChangeArrowheads="1"/>
          </p:cNvSpPr>
          <p:nvPr/>
        </p:nvSpPr>
        <p:spPr bwMode="auto">
          <a:xfrm>
            <a:off x="7391400" y="2286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17</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p:cNvSpPr txBox="1">
            <a:spLocks noChangeArrowheads="1"/>
          </p:cNvSpPr>
          <p:nvPr/>
        </p:nvSpPr>
        <p:spPr bwMode="auto">
          <a:xfrm>
            <a:off x="304800" y="2286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base unit is shown here? Please measure this unit based on the fluid in this graduated cylinder. </a:t>
            </a:r>
            <a:r>
              <a:rPr lang="en-US" sz="3600">
                <a:solidFill>
                  <a:srgbClr val="6699FF"/>
                </a:solidFill>
                <a:latin typeface="Times New Roman" pitchFamily="18" charset="0"/>
              </a:rPr>
              <a:t>Liters</a:t>
            </a:r>
          </a:p>
        </p:txBody>
      </p:sp>
      <p:pic>
        <p:nvPicPr>
          <p:cNvPr id="1280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419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28004" name="Line 7"/>
          <p:cNvSpPr>
            <a:spLocks noChangeShapeType="1"/>
          </p:cNvSpPr>
          <p:nvPr/>
        </p:nvSpPr>
        <p:spPr bwMode="auto">
          <a:xfrm>
            <a:off x="1524000" y="4495800"/>
            <a:ext cx="487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05"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8006" name="TextBox 8"/>
          <p:cNvSpPr txBox="1">
            <a:spLocks noChangeArrowheads="1"/>
          </p:cNvSpPr>
          <p:nvPr/>
        </p:nvSpPr>
        <p:spPr bwMode="auto">
          <a:xfrm>
            <a:off x="7391400" y="2286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17</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4"/>
          <p:cNvSpPr txBox="1">
            <a:spLocks noChangeArrowheads="1"/>
          </p:cNvSpPr>
          <p:nvPr/>
        </p:nvSpPr>
        <p:spPr bwMode="auto">
          <a:xfrm>
            <a:off x="304800" y="2286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base unit is shown here? Please measure this unit based on the fluid in this graduated cylinder. </a:t>
            </a:r>
            <a:r>
              <a:rPr lang="en-US" sz="3600">
                <a:solidFill>
                  <a:srgbClr val="6699FF"/>
                </a:solidFill>
                <a:latin typeface="Times New Roman" pitchFamily="18" charset="0"/>
              </a:rPr>
              <a:t>Liters / 6.8 milliliters</a:t>
            </a:r>
          </a:p>
        </p:txBody>
      </p:sp>
      <p:pic>
        <p:nvPicPr>
          <p:cNvPr id="1290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419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29028" name="Line 7"/>
          <p:cNvSpPr>
            <a:spLocks noChangeShapeType="1"/>
          </p:cNvSpPr>
          <p:nvPr/>
        </p:nvSpPr>
        <p:spPr bwMode="auto">
          <a:xfrm>
            <a:off x="1524000" y="4495800"/>
            <a:ext cx="487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29"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29030" name="TextBox 8"/>
          <p:cNvSpPr txBox="1">
            <a:spLocks noChangeArrowheads="1"/>
          </p:cNvSpPr>
          <p:nvPr/>
        </p:nvSpPr>
        <p:spPr bwMode="auto">
          <a:xfrm>
            <a:off x="7391400" y="2286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17</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4"/>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objects in this tank has a density of more than 1 g/cm3? </a:t>
            </a:r>
            <a:endParaRPr lang="en-US" sz="3600">
              <a:solidFill>
                <a:srgbClr val="FFFF00"/>
              </a:solidFill>
              <a:latin typeface="Times New Roman" pitchFamily="18" charset="0"/>
            </a:endParaRPr>
          </a:p>
        </p:txBody>
      </p:sp>
      <p:pic>
        <p:nvPicPr>
          <p:cNvPr id="1300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005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0053" name="TextBox 7"/>
          <p:cNvSpPr txBox="1">
            <a:spLocks noChangeArrowheads="1"/>
          </p:cNvSpPr>
          <p:nvPr/>
        </p:nvSpPr>
        <p:spPr bwMode="auto">
          <a:xfrm>
            <a:off x="7467600" y="144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18</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4"/>
          <p:cNvSpPr txBox="1">
            <a:spLocks noChangeArrowheads="1"/>
          </p:cNvSpPr>
          <p:nvPr/>
        </p:nvSpPr>
        <p:spPr bwMode="auto">
          <a:xfrm>
            <a:off x="228600" y="228600"/>
            <a:ext cx="8686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objects in this tank has a density of more than 1 g/cm3? </a:t>
            </a:r>
            <a:r>
              <a:rPr lang="en-US" sz="3600">
                <a:solidFill>
                  <a:srgbClr val="6699FF"/>
                </a:solidFill>
                <a:latin typeface="Times New Roman" pitchFamily="18" charset="0"/>
              </a:rPr>
              <a:t>Toy airplane</a:t>
            </a:r>
          </a:p>
        </p:txBody>
      </p:sp>
      <p:pic>
        <p:nvPicPr>
          <p:cNvPr id="1310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107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1077" name="TextBox 7"/>
          <p:cNvSpPr txBox="1">
            <a:spLocks noChangeArrowheads="1"/>
          </p:cNvSpPr>
          <p:nvPr/>
        </p:nvSpPr>
        <p:spPr bwMode="auto">
          <a:xfrm>
            <a:off x="7467600" y="144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18</a:t>
            </a:r>
          </a:p>
        </p:txBody>
      </p:sp>
      <p:sp>
        <p:nvSpPr>
          <p:cNvPr id="9" name="Oval 8"/>
          <p:cNvSpPr/>
          <p:nvPr/>
        </p:nvSpPr>
        <p:spPr>
          <a:xfrm>
            <a:off x="4572000" y="4038600"/>
            <a:ext cx="2133600" cy="9144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4"/>
          <p:cNvSpPr txBox="1">
            <a:spLocks noChangeArrowheads="1"/>
          </p:cNvSpPr>
          <p:nvPr/>
        </p:nvSpPr>
        <p:spPr bwMode="auto">
          <a:xfrm>
            <a:off x="381000" y="3048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Caution! </a:t>
            </a:r>
          </a:p>
          <a:p>
            <a:pPr eaLnBrk="1" hangingPunct="1"/>
            <a:r>
              <a:rPr lang="en-US" sz="3600">
                <a:solidFill>
                  <a:schemeClr val="bg1"/>
                </a:solidFill>
                <a:latin typeface="Times New Roman" pitchFamily="18" charset="0"/>
              </a:rPr>
              <a:t>Don’t answer quickly. What is the temperature outside in degrees Celsius? </a:t>
            </a:r>
          </a:p>
          <a:p>
            <a:pPr eaLnBrk="1" hangingPunct="1"/>
            <a:r>
              <a:rPr lang="en-US" sz="3600">
                <a:latin typeface="Times New Roman" pitchFamily="18" charset="0"/>
              </a:rPr>
              <a:t>2-4 degrees Celsius</a:t>
            </a:r>
          </a:p>
        </p:txBody>
      </p:sp>
      <p:pic>
        <p:nvPicPr>
          <p:cNvPr id="1320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458200" cy="3962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0" name="Line 7"/>
          <p:cNvSpPr>
            <a:spLocks noChangeShapeType="1"/>
          </p:cNvSpPr>
          <p:nvPr/>
        </p:nvSpPr>
        <p:spPr bwMode="auto">
          <a:xfrm flipH="1">
            <a:off x="4953000" y="3124200"/>
            <a:ext cx="2667000" cy="1676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2101"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2102" name="TextBox 8"/>
          <p:cNvSpPr txBox="1">
            <a:spLocks noChangeArrowheads="1"/>
          </p:cNvSpPr>
          <p:nvPr/>
        </p:nvSpPr>
        <p:spPr bwMode="auto">
          <a:xfrm>
            <a:off x="685800" y="2667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152400"/>
            <a:ext cx="4343400"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rgbClr val="FF9900"/>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solidFill>
                  <a:srgbClr val="CC3300"/>
                </a:solidFill>
                <a:latin typeface="Times New Roman" pitchFamily="18" charset="0"/>
              </a:rPr>
              <a:t>E.) All the above.</a:t>
            </a:r>
          </a:p>
          <a:p>
            <a:pPr eaLnBrk="1" hangingPunct="1"/>
            <a:r>
              <a:rPr lang="en-US" sz="3200">
                <a:solidFill>
                  <a:srgbClr val="FF0000"/>
                </a:solidFill>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13315"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316"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381000" y="3048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Caution! </a:t>
            </a:r>
          </a:p>
          <a:p>
            <a:pPr eaLnBrk="1" hangingPunct="1"/>
            <a:r>
              <a:rPr lang="en-US" sz="3600">
                <a:solidFill>
                  <a:schemeClr val="bg1"/>
                </a:solidFill>
                <a:latin typeface="Times New Roman" pitchFamily="18" charset="0"/>
              </a:rPr>
              <a:t>Don’t answer quickly. What is the temperature outside in degrees Celsius? </a:t>
            </a:r>
          </a:p>
          <a:p>
            <a:pPr eaLnBrk="1" hangingPunct="1"/>
            <a:r>
              <a:rPr lang="en-US" sz="3600">
                <a:solidFill>
                  <a:srgbClr val="6699FF"/>
                </a:solidFill>
                <a:latin typeface="Times New Roman" pitchFamily="18" charset="0"/>
              </a:rPr>
              <a:t>2-4 degrees Celsius</a:t>
            </a:r>
          </a:p>
        </p:txBody>
      </p:sp>
      <p:pic>
        <p:nvPicPr>
          <p:cNvPr id="1331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458200" cy="3962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24" name="Line 7"/>
          <p:cNvSpPr>
            <a:spLocks noChangeShapeType="1"/>
          </p:cNvSpPr>
          <p:nvPr/>
        </p:nvSpPr>
        <p:spPr bwMode="auto">
          <a:xfrm flipH="1">
            <a:off x="4953000" y="3124200"/>
            <a:ext cx="2667000" cy="1676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25"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3126" name="TextBox 8"/>
          <p:cNvSpPr txBox="1">
            <a:spLocks noChangeArrowheads="1"/>
          </p:cNvSpPr>
          <p:nvPr/>
        </p:nvSpPr>
        <p:spPr bwMode="auto">
          <a:xfrm>
            <a:off x="685800" y="2667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19</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4"/>
          <p:cNvSpPr txBox="1">
            <a:spLocks noChangeArrowheads="1"/>
          </p:cNvSpPr>
          <p:nvPr/>
        </p:nvSpPr>
        <p:spPr bwMode="auto">
          <a:xfrm>
            <a:off x="304800" y="3048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endParaRPr lang="en-US" sz="3600">
              <a:solidFill>
                <a:srgbClr val="FFFF00"/>
              </a:solidFill>
              <a:latin typeface="Times New Roman" pitchFamily="18" charset="0"/>
            </a:endParaRPr>
          </a:p>
        </p:txBody>
      </p:sp>
      <p:pic>
        <p:nvPicPr>
          <p:cNvPr id="134147"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noFill/>
          <a:ln w="76200" cmpd="tri">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34148"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4149"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4150" name="Picture 3" descr="a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5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4"/>
          <p:cNvSpPr txBox="1">
            <a:spLocks noChangeArrowheads="1"/>
          </p:cNvSpPr>
          <p:nvPr/>
        </p:nvSpPr>
        <p:spPr bwMode="auto">
          <a:xfrm>
            <a:off x="304800" y="3048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r>
              <a:rPr lang="en-US" sz="3600">
                <a:solidFill>
                  <a:schemeClr val="bg1"/>
                </a:solidFill>
                <a:latin typeface="Times New Roman" pitchFamily="18" charset="0"/>
              </a:rPr>
              <a:t>Absolute zero or zero degrees Kelvin.</a:t>
            </a:r>
          </a:p>
        </p:txBody>
      </p:sp>
      <p:pic>
        <p:nvPicPr>
          <p:cNvPr id="135171"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solidFill>
            <a:schemeClr val="bg1"/>
          </a:solidFill>
          <a:ln w="76200" cmpd="tri">
            <a:solidFill>
              <a:srgbClr val="00B0F0"/>
            </a:solidFill>
            <a:miter lim="800000"/>
            <a:headEnd/>
            <a:tailEnd/>
          </a:ln>
        </p:spPr>
      </p:pic>
      <p:sp>
        <p:nvSpPr>
          <p:cNvPr id="135172"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5173"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51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81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4"/>
          <p:cNvSpPr txBox="1">
            <a:spLocks noChangeArrowheads="1"/>
          </p:cNvSpPr>
          <p:nvPr/>
        </p:nvSpPr>
        <p:spPr bwMode="auto">
          <a:xfrm>
            <a:off x="304800" y="304800"/>
            <a:ext cx="8534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r>
              <a:rPr lang="en-US" sz="3600">
                <a:solidFill>
                  <a:srgbClr val="FF99FF"/>
                </a:solidFill>
                <a:latin typeface="Times New Roman" pitchFamily="18" charset="0"/>
              </a:rPr>
              <a:t>Warm Again</a:t>
            </a:r>
          </a:p>
          <a:p>
            <a:pPr eaLnBrk="1" hangingPunct="1"/>
            <a:endParaRPr lang="en-US" sz="3600">
              <a:solidFill>
                <a:srgbClr val="FFFF00"/>
              </a:solidFill>
              <a:latin typeface="Times New Roman" pitchFamily="18" charset="0"/>
            </a:endParaRPr>
          </a:p>
        </p:txBody>
      </p:sp>
      <p:pic>
        <p:nvPicPr>
          <p:cNvPr id="136195"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noFill/>
          <a:ln w="76200" cmpd="tri">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36196"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6197"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6198" name="Picture 3" descr="a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5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4"/>
          <p:cNvSpPr txBox="1">
            <a:spLocks noChangeArrowheads="1"/>
          </p:cNvSpPr>
          <p:nvPr/>
        </p:nvSpPr>
        <p:spPr bwMode="auto">
          <a:xfrm>
            <a:off x="304800" y="3048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r>
              <a:rPr lang="en-US" sz="3600">
                <a:solidFill>
                  <a:schemeClr val="bg1"/>
                </a:solidFill>
                <a:latin typeface="Times New Roman" pitchFamily="18" charset="0"/>
              </a:rPr>
              <a:t>Absolute zero or zero degrees Kelvin.</a:t>
            </a:r>
          </a:p>
        </p:txBody>
      </p:sp>
      <p:pic>
        <p:nvPicPr>
          <p:cNvPr id="137219"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solidFill>
            <a:schemeClr val="bg1"/>
          </a:solidFill>
          <a:ln w="76200" cmpd="tri">
            <a:solidFill>
              <a:srgbClr val="00B0F0"/>
            </a:solidFill>
            <a:miter lim="800000"/>
            <a:headEnd/>
            <a:tailEnd/>
          </a:ln>
        </p:spPr>
      </p:pic>
      <p:sp>
        <p:nvSpPr>
          <p:cNvPr id="137220"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7221"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72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81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4"/>
          <p:cNvSpPr txBox="1">
            <a:spLocks noChangeArrowheads="1"/>
          </p:cNvSpPr>
          <p:nvPr/>
        </p:nvSpPr>
        <p:spPr bwMode="auto">
          <a:xfrm>
            <a:off x="304800" y="304800"/>
            <a:ext cx="8534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r>
              <a:rPr lang="en-US" sz="3600">
                <a:solidFill>
                  <a:srgbClr val="FF99FF"/>
                </a:solidFill>
                <a:latin typeface="Times New Roman" pitchFamily="18" charset="0"/>
              </a:rPr>
              <a:t>Warm Again</a:t>
            </a:r>
          </a:p>
          <a:p>
            <a:pPr eaLnBrk="1" hangingPunct="1"/>
            <a:endParaRPr lang="en-US" sz="3600">
              <a:solidFill>
                <a:srgbClr val="FFFF00"/>
              </a:solidFill>
              <a:latin typeface="Times New Roman" pitchFamily="18" charset="0"/>
            </a:endParaRPr>
          </a:p>
        </p:txBody>
      </p:sp>
      <p:pic>
        <p:nvPicPr>
          <p:cNvPr id="138243"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noFill/>
          <a:ln w="76200" cmpd="tri">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38244"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8245"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8246" name="Picture 3" descr="a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5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4"/>
          <p:cNvSpPr txBox="1">
            <a:spLocks noChangeArrowheads="1"/>
          </p:cNvSpPr>
          <p:nvPr/>
        </p:nvSpPr>
        <p:spPr bwMode="auto">
          <a:xfrm>
            <a:off x="304800" y="304800"/>
            <a:ext cx="8534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all molecular motion stops? </a:t>
            </a:r>
          </a:p>
          <a:p>
            <a:pPr eaLnBrk="1" hangingPunct="1"/>
            <a:r>
              <a:rPr lang="en-US" sz="3600">
                <a:solidFill>
                  <a:schemeClr val="bg1"/>
                </a:solidFill>
                <a:latin typeface="Times New Roman" pitchFamily="18" charset="0"/>
              </a:rPr>
              <a:t>Absolute zero or zero degrees Kelvin.</a:t>
            </a:r>
          </a:p>
        </p:txBody>
      </p:sp>
      <p:pic>
        <p:nvPicPr>
          <p:cNvPr id="139267"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solidFill>
            <a:schemeClr val="bg1"/>
          </a:solidFill>
          <a:ln w="76200" cmpd="tri">
            <a:solidFill>
              <a:srgbClr val="00B0F0"/>
            </a:solidFill>
            <a:miter lim="800000"/>
            <a:headEnd/>
            <a:tailEnd/>
          </a:ln>
        </p:spPr>
      </p:pic>
      <p:sp>
        <p:nvSpPr>
          <p:cNvPr id="139268"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39269"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1392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81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7331" name="Group 51"/>
          <p:cNvGraphicFramePr>
            <a:graphicFrameLocks noGrp="1"/>
          </p:cNvGraphicFramePr>
          <p:nvPr/>
        </p:nvGraphicFramePr>
        <p:xfrm>
          <a:off x="457200" y="838200"/>
          <a:ext cx="8305800" cy="5626100"/>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-BONUS-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THINGS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bl>
          </a:graphicData>
        </a:graphic>
      </p:graphicFrame>
      <p:sp>
        <p:nvSpPr>
          <p:cNvPr id="14033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4033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40337"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4"/>
          <p:cNvSpPr txBox="1">
            <a:spLocks noChangeArrowheads="1"/>
          </p:cNvSpPr>
          <p:nvPr/>
        </p:nvSpPr>
        <p:spPr bwMode="auto">
          <a:xfrm>
            <a:off x="152400" y="457200"/>
            <a:ext cx="8763000" cy="4462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3200">
                <a:solidFill>
                  <a:schemeClr val="bg1"/>
                </a:solidFill>
              </a:rPr>
              <a:t>De Camptown ladies sing dis song, Doo-dah! Doo - dah! </a:t>
            </a:r>
          </a:p>
          <a:p>
            <a:pPr lvl="1" eaLnBrk="1" hangingPunct="1"/>
            <a:r>
              <a:rPr lang="en-US" sz="3200">
                <a:solidFill>
                  <a:schemeClr val="bg1"/>
                </a:solidFill>
              </a:rPr>
              <a:t>De Camptown race-track  </a:t>
            </a:r>
            <a:r>
              <a:rPr lang="en-US" sz="3200">
                <a:solidFill>
                  <a:srgbClr val="FFFF00"/>
                </a:solidFill>
              </a:rPr>
              <a:t>5 miles   </a:t>
            </a:r>
            <a:r>
              <a:rPr lang="en-US" sz="3200">
                <a:solidFill>
                  <a:schemeClr val="bg1"/>
                </a:solidFill>
              </a:rPr>
              <a:t> long, Oh, doo -dah day! </a:t>
            </a:r>
          </a:p>
          <a:p>
            <a:pPr lvl="1" eaLnBrk="1" hangingPunct="1"/>
            <a:r>
              <a:rPr lang="en-US" sz="3200">
                <a:solidFill>
                  <a:schemeClr val="bg1"/>
                </a:solidFill>
              </a:rPr>
              <a:t>I come down dah wid my hat caved in, Doo-dah! doo-dah! </a:t>
            </a:r>
          </a:p>
          <a:p>
            <a:pPr lvl="1" eaLnBrk="1" hangingPunct="1"/>
            <a:r>
              <a:rPr lang="en-US" sz="3200">
                <a:solidFill>
                  <a:schemeClr val="bg1"/>
                </a:solidFill>
              </a:rPr>
              <a:t>I go back home wid a pocket full of tin, Oh, doo-dah day! </a:t>
            </a:r>
          </a:p>
          <a:p>
            <a:pPr eaLnBrk="1" hangingPunct="1"/>
            <a:endParaRPr lang="en-US" sz="2800">
              <a:solidFill>
                <a:schemeClr val="bg1"/>
              </a:solidFill>
              <a:latin typeface="Times New Roman" pitchFamily="18" charset="0"/>
            </a:endParaRPr>
          </a:p>
        </p:txBody>
      </p:sp>
      <p:pic>
        <p:nvPicPr>
          <p:cNvPr id="141315" name="Picture 9" descr="Colin_P90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Rectangle 10"/>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p:nvPr/>
        </p:nvSpPr>
        <p:spPr>
          <a:xfrm>
            <a:off x="5257800" y="1447800"/>
            <a:ext cx="1752600" cy="533400"/>
          </a:xfrm>
          <a:prstGeom prst="rect">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1318" name="Picture 8" descr="Numbe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14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4"/>
          <p:cNvSpPr txBox="1">
            <a:spLocks noChangeArrowheads="1"/>
          </p:cNvSpPr>
          <p:nvPr/>
        </p:nvSpPr>
        <p:spPr bwMode="auto">
          <a:xfrm>
            <a:off x="152400" y="457200"/>
            <a:ext cx="8763000" cy="4462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3200">
                <a:solidFill>
                  <a:schemeClr val="bg1"/>
                </a:solidFill>
              </a:rPr>
              <a:t>De Camptown ladies sing dis song, Doo-dah! Doo - dah! </a:t>
            </a:r>
          </a:p>
          <a:p>
            <a:pPr lvl="1" eaLnBrk="1" hangingPunct="1"/>
            <a:r>
              <a:rPr lang="en-US" sz="3200">
                <a:solidFill>
                  <a:schemeClr val="bg1"/>
                </a:solidFill>
              </a:rPr>
              <a:t>De Camptown race-track  </a:t>
            </a:r>
            <a:r>
              <a:rPr lang="en-US" sz="3200">
                <a:solidFill>
                  <a:srgbClr val="FFFF00"/>
                </a:solidFill>
              </a:rPr>
              <a:t>5 miles   </a:t>
            </a:r>
            <a:r>
              <a:rPr lang="en-US" sz="3200">
                <a:solidFill>
                  <a:schemeClr val="bg1"/>
                </a:solidFill>
              </a:rPr>
              <a:t> long, Oh, doo -dah day! </a:t>
            </a:r>
          </a:p>
          <a:p>
            <a:pPr lvl="1" eaLnBrk="1" hangingPunct="1"/>
            <a:r>
              <a:rPr lang="en-US" sz="3200">
                <a:solidFill>
                  <a:schemeClr val="bg1"/>
                </a:solidFill>
              </a:rPr>
              <a:t>I come down dah wid my hat caved in, Doo-dah! doo-dah! </a:t>
            </a:r>
          </a:p>
          <a:p>
            <a:pPr lvl="1" eaLnBrk="1" hangingPunct="1"/>
            <a:r>
              <a:rPr lang="en-US" sz="3200">
                <a:solidFill>
                  <a:schemeClr val="bg1"/>
                </a:solidFill>
              </a:rPr>
              <a:t>I go back home wid a pocket full of tin, Oh, doo-dah day! </a:t>
            </a:r>
          </a:p>
          <a:p>
            <a:pPr eaLnBrk="1" hangingPunct="1"/>
            <a:endParaRPr lang="en-US" sz="2800">
              <a:solidFill>
                <a:schemeClr val="bg1"/>
              </a:solidFill>
              <a:latin typeface="Times New Roman" pitchFamily="18" charset="0"/>
            </a:endParaRPr>
          </a:p>
        </p:txBody>
      </p:sp>
      <p:pic>
        <p:nvPicPr>
          <p:cNvPr id="142339" name="Picture 9" descr="Colin_P90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Rectangle 10"/>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a:spLocks noChangeArrowheads="1"/>
          </p:cNvSpPr>
          <p:nvPr/>
        </p:nvSpPr>
        <p:spPr bwMode="auto">
          <a:xfrm>
            <a:off x="5257800" y="1447800"/>
            <a:ext cx="1752600" cy="533400"/>
          </a:xfrm>
          <a:prstGeom prst="rect">
            <a:avLst/>
          </a:prstGeom>
          <a:solidFill>
            <a:srgbClr val="A6A6A6"/>
          </a:solidFill>
          <a:ln w="38100" algn="ctr">
            <a:solidFill>
              <a:srgbClr val="6699FF"/>
            </a:solidFill>
            <a:miter lim="800000"/>
            <a:headEnd/>
            <a:tailEnd/>
          </a:ln>
        </p:spPr>
        <p:txBody>
          <a:bodyPr anchor="ctr"/>
          <a:lstStyle/>
          <a:p>
            <a:pPr algn="ctr">
              <a:defRPr/>
            </a:pPr>
            <a:endParaRPr lang="en-US">
              <a:solidFill>
                <a:schemeClr val="lt1"/>
              </a:solidFill>
              <a:latin typeface="+mn-lt"/>
            </a:endParaRPr>
          </a:p>
        </p:txBody>
      </p:sp>
      <p:pic>
        <p:nvPicPr>
          <p:cNvPr id="142342" name="Picture 5" descr="Numbe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14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04800" y="304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Never cut  </a:t>
            </a:r>
            <a:r>
              <a:rPr lang="en-US" sz="3600">
                <a:solidFill>
                  <a:srgbClr val="FFFF00"/>
                </a:solidFill>
                <a:latin typeface="Times New Roman" pitchFamily="18" charset="0"/>
              </a:rPr>
              <a:t>toward</a:t>
            </a:r>
            <a:r>
              <a:rPr lang="en-US" sz="3600">
                <a:solidFill>
                  <a:schemeClr val="bg1"/>
                </a:solidFill>
                <a:latin typeface="Times New Roman" pitchFamily="18" charset="0"/>
              </a:rPr>
              <a:t> 	  yourself or others.</a:t>
            </a:r>
          </a:p>
        </p:txBody>
      </p:sp>
      <p:pic>
        <p:nvPicPr>
          <p:cNvPr id="14339" name="Picture 6" descr="scalpel_in_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p:nvPr/>
        </p:nvSpPr>
        <p:spPr>
          <a:xfrm>
            <a:off x="2286000" y="304800"/>
            <a:ext cx="1828800" cy="609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8"/>
          <p:cNvSpPr txBox="1">
            <a:spLocks noChangeArrowheads="1"/>
          </p:cNvSpPr>
          <p:nvPr/>
        </p:nvSpPr>
        <p:spPr bwMode="auto">
          <a:xfrm>
            <a:off x="7772400" y="15240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3</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4"/>
          <p:cNvSpPr txBox="1">
            <a:spLocks noChangeArrowheads="1"/>
          </p:cNvSpPr>
          <p:nvPr/>
        </p:nvSpPr>
        <p:spPr bwMode="auto">
          <a:xfrm>
            <a:off x="152400" y="457200"/>
            <a:ext cx="8763000" cy="4418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3200">
                <a:solidFill>
                  <a:schemeClr val="bg1"/>
                </a:solidFill>
              </a:rPr>
              <a:t>De Camptown ladies sing dis song, Doo-dah! Doo - dah! </a:t>
            </a:r>
          </a:p>
          <a:p>
            <a:pPr lvl="1" eaLnBrk="1" hangingPunct="1"/>
            <a:r>
              <a:rPr lang="en-US" sz="3200">
                <a:solidFill>
                  <a:schemeClr val="bg1"/>
                </a:solidFill>
              </a:rPr>
              <a:t>De Camptown race-track  </a:t>
            </a:r>
            <a:r>
              <a:rPr lang="en-US" sz="3200">
                <a:solidFill>
                  <a:srgbClr val="6699FF"/>
                </a:solidFill>
              </a:rPr>
              <a:t>5 miles</a:t>
            </a:r>
            <a:r>
              <a:rPr lang="en-US" sz="3200">
                <a:solidFill>
                  <a:srgbClr val="FFFF00"/>
                </a:solidFill>
              </a:rPr>
              <a:t>   </a:t>
            </a:r>
            <a:r>
              <a:rPr lang="en-US" sz="3200">
                <a:solidFill>
                  <a:schemeClr val="bg1"/>
                </a:solidFill>
              </a:rPr>
              <a:t> long, Oh, doo -dah day! </a:t>
            </a:r>
          </a:p>
          <a:p>
            <a:pPr lvl="1" eaLnBrk="1" hangingPunct="1"/>
            <a:r>
              <a:rPr lang="en-US" sz="3200">
                <a:solidFill>
                  <a:schemeClr val="bg1"/>
                </a:solidFill>
              </a:rPr>
              <a:t>I come down dah wid my hat caved in, Doo-dah! doo-dah! </a:t>
            </a:r>
          </a:p>
          <a:p>
            <a:pPr lvl="1" eaLnBrk="1" hangingPunct="1"/>
            <a:r>
              <a:rPr lang="en-US" sz="3200">
                <a:solidFill>
                  <a:schemeClr val="bg1"/>
                </a:solidFill>
              </a:rPr>
              <a:t>I go back home wid a pocket full of tin, Oh, doo-dah day! </a:t>
            </a:r>
          </a:p>
          <a:p>
            <a:pPr eaLnBrk="1" hangingPunct="1"/>
            <a:endParaRPr lang="en-US" sz="2800">
              <a:solidFill>
                <a:schemeClr val="bg1"/>
              </a:solidFill>
              <a:latin typeface="Times New Roman" pitchFamily="18" charset="0"/>
            </a:endParaRPr>
          </a:p>
        </p:txBody>
      </p:sp>
      <p:pic>
        <p:nvPicPr>
          <p:cNvPr id="143363" name="Picture 9" descr="Colin_P90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Rectangle 10"/>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pic>
        <p:nvPicPr>
          <p:cNvPr id="143365" name="Picture 5" descr="Numbe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14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4"/>
          <p:cNvSpPr txBox="1">
            <a:spLocks noChangeArrowheads="1"/>
          </p:cNvSpPr>
          <p:nvPr/>
        </p:nvSpPr>
        <p:spPr bwMode="auto">
          <a:xfrm>
            <a:off x="152400" y="457200"/>
            <a:ext cx="8763000" cy="44180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3200">
                <a:solidFill>
                  <a:schemeClr val="bg1"/>
                </a:solidFill>
              </a:rPr>
              <a:t>De Camptown ladies sing dis song, Doo-dah! Doo - dah! </a:t>
            </a:r>
          </a:p>
          <a:p>
            <a:pPr lvl="1" eaLnBrk="1" hangingPunct="1"/>
            <a:r>
              <a:rPr lang="en-US" sz="3200">
                <a:solidFill>
                  <a:schemeClr val="bg1"/>
                </a:solidFill>
              </a:rPr>
              <a:t>De Camptown race-track  </a:t>
            </a:r>
            <a:r>
              <a:rPr lang="en-US" sz="3200">
                <a:solidFill>
                  <a:srgbClr val="6699FF"/>
                </a:solidFill>
              </a:rPr>
              <a:t>5 miles</a:t>
            </a:r>
            <a:r>
              <a:rPr lang="en-US" sz="3200">
                <a:solidFill>
                  <a:srgbClr val="FFFF00"/>
                </a:solidFill>
              </a:rPr>
              <a:t>   </a:t>
            </a:r>
            <a:r>
              <a:rPr lang="en-US" sz="3200">
                <a:solidFill>
                  <a:schemeClr val="bg1"/>
                </a:solidFill>
              </a:rPr>
              <a:t> long, Oh, doo -dah day! </a:t>
            </a:r>
          </a:p>
          <a:p>
            <a:pPr lvl="1" eaLnBrk="1" hangingPunct="1"/>
            <a:r>
              <a:rPr lang="en-US" sz="3200">
                <a:solidFill>
                  <a:schemeClr val="bg1"/>
                </a:solidFill>
              </a:rPr>
              <a:t>I come down dah wid my hat caved in, Doo-dah! doo-dah! </a:t>
            </a:r>
          </a:p>
          <a:p>
            <a:pPr lvl="1" eaLnBrk="1" hangingPunct="1"/>
            <a:r>
              <a:rPr lang="en-US" sz="3200">
                <a:solidFill>
                  <a:schemeClr val="bg1"/>
                </a:solidFill>
              </a:rPr>
              <a:t>I go back home wid a pocket full of tin, Oh, doo-dah day! </a:t>
            </a:r>
          </a:p>
          <a:p>
            <a:pPr eaLnBrk="1" hangingPunct="1"/>
            <a:endParaRPr lang="en-US" sz="2800">
              <a:solidFill>
                <a:schemeClr val="bg1"/>
              </a:solidFill>
              <a:latin typeface="Times New Roman" pitchFamily="18" charset="0"/>
            </a:endParaRPr>
          </a:p>
        </p:txBody>
      </p:sp>
      <p:pic>
        <p:nvPicPr>
          <p:cNvPr id="144387" name="Picture 9" descr="Colin_P90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Rectangle 10"/>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pic>
        <p:nvPicPr>
          <p:cNvPr id="144389" name="Picture 5" descr="Numbe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14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miley Face 5"/>
          <p:cNvSpPr/>
          <p:nvPr/>
        </p:nvSpPr>
        <p:spPr>
          <a:xfrm>
            <a:off x="6858000" y="1066800"/>
            <a:ext cx="1905000" cy="1600200"/>
          </a:xfrm>
          <a:prstGeom prst="smileyFace">
            <a:avLst>
              <a:gd name="adj" fmla="val -4653"/>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228600" y="3048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famous U.S. Track and Field Star has won 10 Olympic medals including 9 gold? Many in the 100meter dash. </a:t>
            </a:r>
            <a:endParaRPr lang="en-US" sz="3600">
              <a:solidFill>
                <a:srgbClr val="FFFF00"/>
              </a:solidFill>
              <a:latin typeface="Times New Roman" pitchFamily="18" charset="0"/>
            </a:endParaRPr>
          </a:p>
        </p:txBody>
      </p:sp>
      <p:pic>
        <p:nvPicPr>
          <p:cNvPr id="145411" name="Picture 7" descr="carl_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343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5412"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45413" name="TextBox 7"/>
          <p:cNvSpPr txBox="1">
            <a:spLocks noChangeArrowheads="1"/>
          </p:cNvSpPr>
          <p:nvPr/>
        </p:nvSpPr>
        <p:spPr bwMode="auto">
          <a:xfrm flipH="1">
            <a:off x="5867400" y="24384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*22</a:t>
            </a:r>
          </a:p>
        </p:txBody>
      </p:sp>
      <p:sp>
        <p:nvSpPr>
          <p:cNvPr id="145414" name="WordArt 6"/>
          <p:cNvSpPr>
            <a:spLocks noChangeArrowheads="1" noChangeShapeType="1" noTextEdit="1"/>
          </p:cNvSpPr>
          <p:nvPr/>
        </p:nvSpPr>
        <p:spPr bwMode="auto">
          <a:xfrm>
            <a:off x="457200" y="2438400"/>
            <a:ext cx="283845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Carl L_ _ _ _</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4"/>
          <p:cNvSpPr txBox="1">
            <a:spLocks noChangeArrowheads="1"/>
          </p:cNvSpPr>
          <p:nvPr/>
        </p:nvSpPr>
        <p:spPr bwMode="auto">
          <a:xfrm>
            <a:off x="228600" y="3048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famous U.S. Track and Field Star has won 10 Olympic medals including 9 gold? Many in the 100meter dash. </a:t>
            </a:r>
            <a:endParaRPr lang="en-US" sz="3600">
              <a:solidFill>
                <a:srgbClr val="FFFF00"/>
              </a:solidFill>
              <a:latin typeface="Times New Roman" pitchFamily="18" charset="0"/>
            </a:endParaRPr>
          </a:p>
        </p:txBody>
      </p:sp>
      <p:pic>
        <p:nvPicPr>
          <p:cNvPr id="146435" name="Picture 7" descr="carl_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343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643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46437" name="TextBox 7"/>
          <p:cNvSpPr txBox="1">
            <a:spLocks noChangeArrowheads="1"/>
          </p:cNvSpPr>
          <p:nvPr/>
        </p:nvSpPr>
        <p:spPr bwMode="auto">
          <a:xfrm flipH="1">
            <a:off x="5867400" y="24384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*22</a:t>
            </a:r>
          </a:p>
        </p:txBody>
      </p:sp>
      <p:sp>
        <p:nvSpPr>
          <p:cNvPr id="146438" name="WordArt 6"/>
          <p:cNvSpPr>
            <a:spLocks noChangeArrowheads="1" noChangeShapeType="1" noTextEdit="1"/>
          </p:cNvSpPr>
          <p:nvPr/>
        </p:nvSpPr>
        <p:spPr bwMode="auto">
          <a:xfrm>
            <a:off x="457200" y="2438400"/>
            <a:ext cx="283845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Carl L_ _ _ _</a:t>
            </a:r>
          </a:p>
        </p:txBody>
      </p:sp>
      <p:sp>
        <p:nvSpPr>
          <p:cNvPr id="146439" name="WordArt 7"/>
          <p:cNvSpPr>
            <a:spLocks noChangeArrowheads="1" noChangeShapeType="1" noTextEdit="1"/>
          </p:cNvSpPr>
          <p:nvPr/>
        </p:nvSpPr>
        <p:spPr bwMode="auto">
          <a:xfrm>
            <a:off x="1905000" y="2362200"/>
            <a:ext cx="1447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ewis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28600" y="152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called a Royal with Cheese because the French use the Metric System?</a:t>
            </a:r>
          </a:p>
        </p:txBody>
      </p:sp>
      <p:pic>
        <p:nvPicPr>
          <p:cNvPr id="147459" name="Picture 4" descr="quarter_pounder_che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7460"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47461" name="TextBox 7"/>
          <p:cNvSpPr txBox="1">
            <a:spLocks noChangeArrowheads="1"/>
          </p:cNvSpPr>
          <p:nvPr/>
        </p:nvSpPr>
        <p:spPr bwMode="auto">
          <a:xfrm>
            <a:off x="7162800" y="21336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*23</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228600" y="1524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called a Royal with Cheese because the French use the Metric System?</a:t>
            </a:r>
          </a:p>
          <a:p>
            <a:pPr eaLnBrk="1" hangingPunct="1"/>
            <a:r>
              <a:rPr lang="en-US" sz="3600">
                <a:solidFill>
                  <a:srgbClr val="6699FF"/>
                </a:solidFill>
                <a:latin typeface="Times New Roman" pitchFamily="18" charset="0"/>
              </a:rPr>
              <a:t>Quarter Pounder with Cheese</a:t>
            </a:r>
          </a:p>
        </p:txBody>
      </p:sp>
      <p:pic>
        <p:nvPicPr>
          <p:cNvPr id="148483" name="Picture 4" descr="quarter_pounder_che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148484"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48485" name="TextBox 7"/>
          <p:cNvSpPr txBox="1">
            <a:spLocks noChangeArrowheads="1"/>
          </p:cNvSpPr>
          <p:nvPr/>
        </p:nvSpPr>
        <p:spPr bwMode="auto">
          <a:xfrm>
            <a:off x="7162800" y="21336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*23</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3" descr="hermione-g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421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AutoShape 4"/>
          <p:cNvSpPr>
            <a:spLocks noChangeArrowheads="1"/>
          </p:cNvSpPr>
          <p:nvPr/>
        </p:nvSpPr>
        <p:spPr bwMode="auto">
          <a:xfrm>
            <a:off x="4495800" y="0"/>
            <a:ext cx="4343400" cy="3429000"/>
          </a:xfrm>
          <a:prstGeom prst="wedgeRoundRectCallout">
            <a:avLst>
              <a:gd name="adj1" fmla="val -60588"/>
              <a:gd name="adj2" fmla="val 19505"/>
              <a:gd name="adj3" fmla="val 16667"/>
            </a:avLst>
          </a:prstGeom>
          <a:solidFill>
            <a:schemeClr val="bg1"/>
          </a:solidFill>
          <a:ln w="9525">
            <a:solidFill>
              <a:schemeClr val="tx1"/>
            </a:solidFill>
            <a:miter lim="800000"/>
            <a:headEnd/>
            <a:tailEnd/>
          </a:ln>
        </p:spPr>
        <p:txBody>
          <a:bodyPr/>
          <a:lstStyle/>
          <a:p>
            <a:pPr algn="ctr"/>
            <a:r>
              <a:rPr lang="en-US" sz="4000"/>
              <a:t>“Who am I?”</a:t>
            </a:r>
          </a:p>
          <a:p>
            <a:pPr algn="ctr"/>
            <a:r>
              <a:rPr lang="en-US" sz="4000"/>
              <a:t>“I come from a country that uses the Metric System”</a:t>
            </a:r>
            <a:r>
              <a:rPr lang="en-US"/>
              <a:t> </a:t>
            </a:r>
          </a:p>
        </p:txBody>
      </p:sp>
      <p:sp>
        <p:nvSpPr>
          <p:cNvPr id="149508"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49509" name="TextBox 7"/>
          <p:cNvSpPr txBox="1">
            <a:spLocks noChangeArrowheads="1"/>
          </p:cNvSpPr>
          <p:nvPr/>
        </p:nvSpPr>
        <p:spPr bwMode="auto">
          <a:xfrm>
            <a:off x="6934200" y="45720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*24</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7" descr="hermione-g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421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AutoShape 8"/>
          <p:cNvSpPr>
            <a:spLocks noChangeArrowheads="1"/>
          </p:cNvSpPr>
          <p:nvPr/>
        </p:nvSpPr>
        <p:spPr bwMode="auto">
          <a:xfrm>
            <a:off x="4495800" y="762000"/>
            <a:ext cx="4419600" cy="1524000"/>
          </a:xfrm>
          <a:prstGeom prst="wedgeRoundRectCallout">
            <a:avLst>
              <a:gd name="adj1" fmla="val -61458"/>
              <a:gd name="adj2" fmla="val 44481"/>
              <a:gd name="adj3" fmla="val 16667"/>
            </a:avLst>
          </a:prstGeom>
          <a:solidFill>
            <a:schemeClr val="bg1"/>
          </a:solidFill>
          <a:ln w="9525">
            <a:solidFill>
              <a:schemeClr val="tx1"/>
            </a:solidFill>
            <a:miter lim="800000"/>
            <a:headEnd/>
            <a:tailEnd/>
          </a:ln>
        </p:spPr>
        <p:txBody>
          <a:bodyPr/>
          <a:lstStyle/>
          <a:p>
            <a:pPr algn="ctr"/>
            <a:r>
              <a:rPr lang="en-US" sz="4000"/>
              <a:t>“I’m Hermione Granger.” </a:t>
            </a:r>
            <a:r>
              <a:rPr lang="en-US" b="1" i="1">
                <a:hlinkClick r:id="rId3"/>
              </a:rPr>
              <a:t>granger</a:t>
            </a:r>
            <a:r>
              <a:rPr lang="en-US"/>
              <a:t>  </a:t>
            </a:r>
          </a:p>
        </p:txBody>
      </p:sp>
      <p:sp>
        <p:nvSpPr>
          <p:cNvPr id="150532"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50533" name="TextBox 7"/>
          <p:cNvSpPr txBox="1">
            <a:spLocks noChangeArrowheads="1"/>
          </p:cNvSpPr>
          <p:nvPr/>
        </p:nvSpPr>
        <p:spPr bwMode="auto">
          <a:xfrm>
            <a:off x="6934200" y="45720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*24</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7" descr="hermione-g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421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AutoShape 8"/>
          <p:cNvSpPr>
            <a:spLocks noChangeArrowheads="1"/>
          </p:cNvSpPr>
          <p:nvPr/>
        </p:nvSpPr>
        <p:spPr bwMode="auto">
          <a:xfrm>
            <a:off x="4495800" y="0"/>
            <a:ext cx="4419600" cy="1600200"/>
          </a:xfrm>
          <a:prstGeom prst="wedgeRoundRectCallout">
            <a:avLst>
              <a:gd name="adj1" fmla="val -55639"/>
              <a:gd name="adj2" fmla="val 50097"/>
              <a:gd name="adj3" fmla="val 16667"/>
            </a:avLst>
          </a:prstGeom>
          <a:solidFill>
            <a:schemeClr val="bg1"/>
          </a:solidFill>
          <a:ln w="9525">
            <a:solidFill>
              <a:schemeClr val="tx1"/>
            </a:solidFill>
            <a:miter lim="800000"/>
            <a:headEnd/>
            <a:tailEnd/>
          </a:ln>
        </p:spPr>
        <p:txBody>
          <a:bodyPr/>
          <a:lstStyle/>
          <a:p>
            <a:pPr algn="ctr"/>
            <a:r>
              <a:rPr lang="en-US" sz="4000"/>
              <a:t>“A metricus a bettericus!”</a:t>
            </a:r>
          </a:p>
          <a:p>
            <a:pPr algn="ctr"/>
            <a:r>
              <a:rPr lang="en-US" b="1" i="1">
                <a:hlinkClick r:id="rId3"/>
              </a:rPr>
              <a:t>granger</a:t>
            </a:r>
            <a:r>
              <a:rPr lang="en-US"/>
              <a:t>  </a:t>
            </a:r>
          </a:p>
        </p:txBody>
      </p:sp>
      <p:sp>
        <p:nvSpPr>
          <p:cNvPr id="151556"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51557" name="TextBox 7"/>
          <p:cNvSpPr txBox="1">
            <a:spLocks noChangeArrowheads="1"/>
          </p:cNvSpPr>
          <p:nvPr/>
        </p:nvSpPr>
        <p:spPr bwMode="auto">
          <a:xfrm>
            <a:off x="6934200" y="45720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*24</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52400" y="152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name of this famous Highway system in Germany that uses the metric system? </a:t>
            </a:r>
            <a:endParaRPr lang="en-US" sz="3600">
              <a:solidFill>
                <a:srgbClr val="FFFF00"/>
              </a:solidFill>
              <a:latin typeface="Times New Roman" pitchFamily="18" charset="0"/>
            </a:endParaRPr>
          </a:p>
        </p:txBody>
      </p:sp>
      <p:pic>
        <p:nvPicPr>
          <p:cNvPr id="152579" name="Picture 4" descr="germany-autoba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52580"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52581" name="TextBox 7"/>
          <p:cNvSpPr txBox="1">
            <a:spLocks noChangeArrowheads="1"/>
          </p:cNvSpPr>
          <p:nvPr/>
        </p:nvSpPr>
        <p:spPr bwMode="auto">
          <a:xfrm>
            <a:off x="7010400" y="2590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810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Where are these two items located in the lab? </a:t>
            </a:r>
            <a:endParaRPr lang="en-US" sz="3600">
              <a:solidFill>
                <a:srgbClr val="FFFF00"/>
              </a:solidFill>
              <a:latin typeface="Times New Roman" pitchFamily="18" charset="0"/>
            </a:endParaRPr>
          </a:p>
        </p:txBody>
      </p:sp>
      <p:pic>
        <p:nvPicPr>
          <p:cNvPr id="15363" name="Picture 6" descr="Emergency_EyeW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038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7" descr="FireExtinguisher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19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5"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5366" name="TextBox 8"/>
          <p:cNvSpPr txBox="1">
            <a:spLocks noChangeArrowheads="1"/>
          </p:cNvSpPr>
          <p:nvPr/>
        </p:nvSpPr>
        <p:spPr bwMode="auto">
          <a:xfrm>
            <a:off x="7620000" y="19050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4</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52400" y="152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name of this famous Highway system in Germany that uses the metric system? </a:t>
            </a:r>
            <a:endParaRPr lang="en-US" sz="3600">
              <a:solidFill>
                <a:srgbClr val="FFFF00"/>
              </a:solidFill>
              <a:latin typeface="Times New Roman" pitchFamily="18" charset="0"/>
            </a:endParaRPr>
          </a:p>
        </p:txBody>
      </p:sp>
      <p:pic>
        <p:nvPicPr>
          <p:cNvPr id="153603" name="Picture 4" descr="germany-autoba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53604"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53605" name="TextBox 7"/>
          <p:cNvSpPr txBox="1">
            <a:spLocks noChangeArrowheads="1"/>
          </p:cNvSpPr>
          <p:nvPr/>
        </p:nvSpPr>
        <p:spPr bwMode="auto">
          <a:xfrm>
            <a:off x="7010400" y="2590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*25</a:t>
            </a:r>
          </a:p>
        </p:txBody>
      </p:sp>
      <p:sp>
        <p:nvSpPr>
          <p:cNvPr id="7" name="Rectangle 6"/>
          <p:cNvSpPr/>
          <p:nvPr/>
        </p:nvSpPr>
        <p:spPr>
          <a:xfrm>
            <a:off x="457200" y="1600200"/>
            <a:ext cx="5822961" cy="923330"/>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Autobahn</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213" name="Group 165"/>
          <p:cNvGraphicFramePr>
            <a:graphicFrameLocks noGrp="1"/>
          </p:cNvGraphicFramePr>
          <p:nvPr/>
        </p:nvGraphicFramePr>
        <p:xfrm>
          <a:off x="457200" y="838200"/>
          <a:ext cx="8305800" cy="5194300"/>
        </p:xfrm>
        <a:graphic>
          <a:graphicData uri="http://schemas.openxmlformats.org/drawingml/2006/table">
            <a:tbl>
              <a:tblPr/>
              <a:tblGrid>
                <a:gridCol w="1661160"/>
                <a:gridCol w="1661160"/>
                <a:gridCol w="1661160"/>
                <a:gridCol w="1661160"/>
                <a:gridCol w="1661160"/>
              </a:tblGrid>
              <a:tr h="9692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METRIC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SYSTEM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UNITS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BONUS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THINGS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MEASURED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4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4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546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546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54673"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
        <p:nvSpPr>
          <p:cNvPr id="154674" name="TextBox 6"/>
          <p:cNvSpPr txBox="1">
            <a:spLocks noChangeArrowheads="1"/>
          </p:cNvSpPr>
          <p:nvPr/>
        </p:nvSpPr>
        <p:spPr bwMode="auto">
          <a:xfrm>
            <a:off x="838200" y="61722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99FFCC"/>
                </a:solidFill>
              </a:rPr>
              <a:t>Final Question___________</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304800" y="990600"/>
            <a:ext cx="4724400" cy="2667000"/>
          </a:xfrm>
          <a:prstGeom prst="wedgeRoundRectCallout">
            <a:avLst>
              <a:gd name="adj1" fmla="val 57759"/>
              <a:gd name="adj2" fmla="val 4653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457200" y="1143000"/>
            <a:ext cx="4343400" cy="1938338"/>
          </a:xfrm>
          <a:prstGeom prst="rect">
            <a:avLst/>
          </a:prstGeom>
          <a:noFill/>
        </p:spPr>
        <p:txBody>
          <a:bodyPr>
            <a:spAutoFit/>
          </a:bodyPr>
          <a:lstStyle/>
          <a:p>
            <a:pPr>
              <a:defRPr/>
            </a:pPr>
            <a:r>
              <a:rPr lang="en-US" sz="4000" dirty="0">
                <a:solidFill>
                  <a:schemeClr val="tx1">
                    <a:lumMod val="95000"/>
                    <a:lumOff val="5000"/>
                  </a:schemeClr>
                </a:solidFill>
              </a:rPr>
              <a:t>“You could wager up to 5pts for this final question”</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0" y="304800"/>
            <a:ext cx="5257800" cy="1676400"/>
          </a:xfrm>
          <a:prstGeom prst="wedgeRoundRectCallout">
            <a:avLst>
              <a:gd name="adj1" fmla="val 36714"/>
              <a:gd name="adj2" fmla="val 9145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228600" y="381000"/>
            <a:ext cx="5257800" cy="1323975"/>
          </a:xfrm>
          <a:prstGeom prst="rect">
            <a:avLst/>
          </a:prstGeom>
          <a:noFill/>
        </p:spPr>
        <p:txBody>
          <a:bodyPr>
            <a:spAutoFit/>
          </a:bodyPr>
          <a:lstStyle/>
          <a:p>
            <a:pPr algn="ctr">
              <a:defRPr/>
            </a:pPr>
            <a:r>
              <a:rPr lang="en-US" sz="4000" dirty="0">
                <a:solidFill>
                  <a:schemeClr val="tx1">
                    <a:lumMod val="95000"/>
                    <a:lumOff val="5000"/>
                  </a:schemeClr>
                </a:solidFill>
              </a:rPr>
              <a:t>“ Peace, Love, and the Metric System”</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body" idx="1"/>
          </p:nvPr>
        </p:nvSpPr>
        <p:spPr>
          <a:xfrm>
            <a:off x="228600" y="381000"/>
            <a:ext cx="8458200" cy="5745163"/>
          </a:xfrm>
        </p:spPr>
        <p:txBody>
          <a:bodyPr/>
          <a:lstStyle/>
          <a:p>
            <a:pPr eaLnBrk="1" hangingPunct="1"/>
            <a:r>
              <a:rPr lang="en-US" smtClean="0"/>
              <a:t>Final Question.</a:t>
            </a:r>
          </a:p>
          <a:p>
            <a:pPr lvl="1" eaLnBrk="1" hangingPunct="1"/>
            <a:r>
              <a:rPr lang="en-US" sz="3200" smtClean="0"/>
              <a:t>Jupiter is about 629,000,000 Kilometers from Earth.  Please put the above distance into scientific notation. </a:t>
            </a:r>
            <a:endParaRPr lang="en-US" sz="2400" smtClean="0">
              <a:solidFill>
                <a:srgbClr val="6699FF"/>
              </a:solidFill>
            </a:endParaRPr>
          </a:p>
        </p:txBody>
      </p:sp>
      <p:pic>
        <p:nvPicPr>
          <p:cNvPr id="157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9829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body" idx="4294967295"/>
          </p:nvPr>
        </p:nvSpPr>
        <p:spPr>
          <a:xfrm>
            <a:off x="228600" y="381000"/>
            <a:ext cx="8458200" cy="5745163"/>
          </a:xfrm>
        </p:spPr>
        <p:txBody>
          <a:bodyPr/>
          <a:lstStyle/>
          <a:p>
            <a:pPr eaLnBrk="1" hangingPunct="1"/>
            <a:r>
              <a:rPr lang="en-US" smtClean="0"/>
              <a:t>Final Question.</a:t>
            </a:r>
          </a:p>
          <a:p>
            <a:pPr lvl="1" eaLnBrk="1" hangingPunct="1"/>
            <a:r>
              <a:rPr lang="en-US" sz="3200" smtClean="0"/>
              <a:t>Jupiter is about 629,000,000 Kilometers from Earth.  Please put the above distance into scientific notation. </a:t>
            </a:r>
            <a:r>
              <a:rPr lang="en-US" sz="3200" smtClean="0">
                <a:solidFill>
                  <a:srgbClr val="FF99FF"/>
                </a:solidFill>
              </a:rPr>
              <a:t>6.29 x 10</a:t>
            </a:r>
            <a:r>
              <a:rPr lang="en-US" sz="2400" smtClean="0">
                <a:solidFill>
                  <a:srgbClr val="FF99FF"/>
                </a:solidFill>
              </a:rPr>
              <a:t>8</a:t>
            </a:r>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9829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4" name="Oval 4"/>
          <p:cNvSpPr>
            <a:spLocks noChangeArrowheads="1"/>
          </p:cNvSpPr>
          <p:nvPr/>
        </p:nvSpPr>
        <p:spPr bwMode="auto">
          <a:xfrm>
            <a:off x="3962400" y="1905000"/>
            <a:ext cx="2362200" cy="685800"/>
          </a:xfrm>
          <a:prstGeom prst="ellipse">
            <a:avLst/>
          </a:prstGeom>
          <a:noFill/>
          <a:ln w="38100">
            <a:solidFill>
              <a:srgbClr val="FF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725" name="Line 5"/>
          <p:cNvSpPr>
            <a:spLocks noChangeShapeType="1"/>
          </p:cNvSpPr>
          <p:nvPr/>
        </p:nvSpPr>
        <p:spPr bwMode="auto">
          <a:xfrm>
            <a:off x="3886200" y="1447800"/>
            <a:ext cx="1828800" cy="0"/>
          </a:xfrm>
          <a:prstGeom prst="line">
            <a:avLst/>
          </a:prstGeom>
          <a:noFill/>
          <a:ln w="9525">
            <a:solidFill>
              <a:srgbClr val="FF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6" name="Line 6"/>
          <p:cNvSpPr>
            <a:spLocks noChangeShapeType="1"/>
          </p:cNvSpPr>
          <p:nvPr/>
        </p:nvSpPr>
        <p:spPr bwMode="auto">
          <a:xfrm>
            <a:off x="5181600" y="1447800"/>
            <a:ext cx="533400" cy="609600"/>
          </a:xfrm>
          <a:prstGeom prst="line">
            <a:avLst/>
          </a:prstGeom>
          <a:noFill/>
          <a:ln w="9525">
            <a:solidFill>
              <a:srgbClr val="FF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3600">
                <a:solidFill>
                  <a:schemeClr val="bg1"/>
                </a:solidFill>
              </a:rPr>
              <a:t>Find the Owl =      + 1pt</a:t>
            </a:r>
          </a:p>
          <a:p>
            <a:pPr algn="ctr" eaLnBrk="1" hangingPunct="1"/>
            <a:r>
              <a:rPr lang="en-US" sz="3600">
                <a:solidFill>
                  <a:schemeClr val="bg1"/>
                </a:solidFill>
              </a:rPr>
              <a:t> Secretly write “Owl” in the correct box worth 1pt.</a:t>
            </a:r>
          </a:p>
        </p:txBody>
      </p:sp>
      <p:pic>
        <p:nvPicPr>
          <p:cNvPr id="159747"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I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228600"/>
            <a:ext cx="7718781"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Science Skills Unit</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228600" y="5638800"/>
            <a:ext cx="834074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1, 2, 3 Review Game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25877219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WordArt 8"/>
          <p:cNvSpPr>
            <a:spLocks noChangeArrowheads="1" noChangeShapeType="1" noTextEdit="1"/>
          </p:cNvSpPr>
          <p:nvPr/>
        </p:nvSpPr>
        <p:spPr bwMode="auto">
          <a:xfrm>
            <a:off x="425450" y="228600"/>
            <a:ext cx="8305800" cy="10668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Science Skills Unit</a:t>
            </a:r>
          </a:p>
        </p:txBody>
      </p:sp>
    </p:spTree>
    <p:extLst>
      <p:ext uri="{BB962C8B-B14F-4D97-AF65-F5344CB8AC3E}">
        <p14:creationId xmlns:p14="http://schemas.microsoft.com/office/powerpoint/2010/main" val="10410869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WordArt 8"/>
          <p:cNvSpPr>
            <a:spLocks noChangeArrowheads="1" noChangeShapeType="1" noTextEdit="1"/>
          </p:cNvSpPr>
          <p:nvPr/>
        </p:nvSpPr>
        <p:spPr bwMode="auto">
          <a:xfrm>
            <a:off x="425450" y="228600"/>
            <a:ext cx="8305800" cy="10668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Science Skills Unit</a:t>
            </a:r>
          </a:p>
        </p:txBody>
      </p:sp>
      <p:sp>
        <p:nvSpPr>
          <p:cNvPr id="8" name="Rounded Rectangle 7"/>
          <p:cNvSpPr/>
          <p:nvPr/>
        </p:nvSpPr>
        <p:spPr>
          <a:xfrm>
            <a:off x="304800" y="1524000"/>
            <a:ext cx="8610600" cy="50292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5" name="TextBox 1"/>
          <p:cNvSpPr txBox="1">
            <a:spLocks noChangeArrowheads="1"/>
          </p:cNvSpPr>
          <p:nvPr/>
        </p:nvSpPr>
        <p:spPr bwMode="auto">
          <a:xfrm>
            <a:off x="609600" y="1669473"/>
            <a:ext cx="76962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9999FF"/>
                </a:solidFill>
              </a:rPr>
              <a:t>Areas of Focus within The Science Skills Unit:</a:t>
            </a:r>
            <a:r>
              <a:rPr lang="en-US" sz="1400" dirty="0"/>
              <a:t/>
            </a:r>
            <a:br>
              <a:rPr lang="en-US" sz="1400" dirty="0"/>
            </a:br>
            <a:r>
              <a:rPr lang="en-US" sz="1400" dirty="0">
                <a:solidFill>
                  <a:srgbClr val="FFFF99"/>
                </a:solidFill>
              </a:rPr>
              <a:t>Lab Safety, Lab Safety Equipment, Magnification, Microscopes, Stereoscopes, Hand Lenses, Electron Microscopes, Compound Light Microscopes, Parts of a Compound Microscope, Metric System, International System of Units, Scientific Notation, Base </a:t>
            </a:r>
            <a:br>
              <a:rPr lang="en-US" sz="1400" dirty="0">
                <a:solidFill>
                  <a:srgbClr val="FFFF99"/>
                </a:solidFill>
              </a:rPr>
            </a:br>
            <a:r>
              <a:rPr lang="en-US" sz="1400" dirty="0">
                <a:solidFill>
                  <a:srgbClr val="FFFF99"/>
                </a:solidFill>
              </a:rPr>
              <a:t>Units, Mass, Volume, Density, Temperature, Time, Other SI Units, Observation, Inferences, Scientific Method, What is Science? What makes a good scientist? Types of Scientists, Branches of Science, Scientific Method, Hypothesis, Observations, Inferences</a:t>
            </a:r>
            <a:r>
              <a:rPr lang="en-US" sz="1400" dirty="0" smtClean="0">
                <a:solidFill>
                  <a:srgbClr val="FFFF99"/>
                </a:solidFill>
              </a:rPr>
              <a:t>.</a:t>
            </a:r>
          </a:p>
          <a:p>
            <a:pPr eaLnBrk="1" hangingPunct="1"/>
            <a:endParaRPr lang="en-US" sz="1600" dirty="0">
              <a:solidFill>
                <a:srgbClr val="FFFF99"/>
              </a:solidFill>
            </a:endParaRPr>
          </a:p>
          <a:p>
            <a:pPr eaLnBrk="1" hangingPunct="1"/>
            <a:r>
              <a:rPr lang="en-US" sz="1600" dirty="0">
                <a:hlinkClick r:id="rId6"/>
              </a:rPr>
              <a:t>Science Skills Unit on </a:t>
            </a:r>
            <a:r>
              <a:rPr lang="en-US" sz="1600" dirty="0" err="1">
                <a:hlinkClick r:id="rId6"/>
              </a:rPr>
              <a:t>TpT</a:t>
            </a:r>
            <a:endParaRPr lang="en-US" sz="1600" dirty="0"/>
          </a:p>
          <a:p>
            <a:pPr eaLnBrk="1" hangingPunct="1"/>
            <a:endParaRPr lang="en-US" sz="1600" dirty="0">
              <a:solidFill>
                <a:schemeClr val="accent2">
                  <a:lumMod val="40000"/>
                  <a:lumOff val="60000"/>
                </a:schemeClr>
              </a:solidFill>
            </a:endParaRPr>
          </a:p>
          <a:p>
            <a:pPr eaLnBrk="1" hangingPunct="1"/>
            <a:r>
              <a:rPr lang="en-US" sz="1600" dirty="0">
                <a:solidFill>
                  <a:schemeClr val="accent2">
                    <a:lumMod val="40000"/>
                    <a:lumOff val="60000"/>
                  </a:schemeClr>
                </a:solidFill>
              </a:rPr>
              <a:t>Hundreds of PowerPoint samples, the bundled homework package, unit notes, and much more can be previewed at…</a:t>
            </a:r>
          </a:p>
          <a:p>
            <a:pPr eaLnBrk="1" hangingPunct="1"/>
            <a:r>
              <a:rPr lang="en-US" sz="1600" dirty="0">
                <a:hlinkClick r:id="rId7"/>
              </a:rPr>
              <a:t>Science Skills Unit Preview Link</a:t>
            </a:r>
            <a:endParaRPr lang="en-US" sz="1600" dirty="0"/>
          </a:p>
          <a:p>
            <a:pPr eaLnBrk="1" hangingPunct="1"/>
            <a:endParaRPr lang="en-US" sz="1400" dirty="0" smtClean="0">
              <a:solidFill>
                <a:srgbClr val="FFFF99"/>
              </a:solidFill>
            </a:endParaRPr>
          </a:p>
        </p:txBody>
      </p:sp>
    </p:spTree>
    <p:extLst>
      <p:ext uri="{BB962C8B-B14F-4D97-AF65-F5344CB8AC3E}">
        <p14:creationId xmlns:p14="http://schemas.microsoft.com/office/powerpoint/2010/main" val="54249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228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check </a:t>
            </a:r>
            <a:r>
              <a:rPr lang="en-US" sz="3600">
                <a:solidFill>
                  <a:srgbClr val="FFFF00"/>
                </a:solidFill>
                <a:latin typeface="Times New Roman" pitchFamily="18" charset="0"/>
              </a:rPr>
              <a:t>glassware     </a:t>
            </a:r>
            <a:r>
              <a:rPr lang="en-US" sz="3600">
                <a:solidFill>
                  <a:schemeClr val="bg1"/>
                </a:solidFill>
                <a:latin typeface="Times New Roman" pitchFamily="18" charset="0"/>
              </a:rPr>
              <a:t> for cracks and to make sure it is clean.</a:t>
            </a:r>
          </a:p>
        </p:txBody>
      </p:sp>
      <p:sp>
        <p:nvSpPr>
          <p:cNvPr id="16387" name="Rectangle 6"/>
          <p:cNvSpPr>
            <a:spLocks noChangeArrowheads="1"/>
          </p:cNvSpPr>
          <p:nvPr/>
        </p:nvSpPr>
        <p:spPr bwMode="auto">
          <a:xfrm>
            <a:off x="1620838" y="3246438"/>
            <a:ext cx="590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Tx/>
              <a:buChar char="•"/>
            </a:pPr>
            <a:r>
              <a:rPr lang="en-US"/>
              <a:t>Please check glassware for cracks or chips prior to use.</a:t>
            </a:r>
          </a:p>
        </p:txBody>
      </p:sp>
      <p:pic>
        <p:nvPicPr>
          <p:cNvPr id="16388" name="Picture 8" descr="752538567_6649668a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6738"/>
            <a:ext cx="75438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 name="Rectangle 8"/>
          <p:cNvSpPr/>
          <p:nvPr/>
        </p:nvSpPr>
        <p:spPr>
          <a:xfrm>
            <a:off x="2819400" y="381000"/>
            <a:ext cx="2438400" cy="4572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1" name="TextBox 9"/>
          <p:cNvSpPr txBox="1">
            <a:spLocks noChangeArrowheads="1"/>
          </p:cNvSpPr>
          <p:nvPr/>
        </p:nvSpPr>
        <p:spPr bwMode="auto">
          <a:xfrm>
            <a:off x="7543800" y="1295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5</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WordArt 8"/>
          <p:cNvSpPr>
            <a:spLocks noChangeArrowheads="1" noChangeShapeType="1" noTextEdit="1"/>
          </p:cNvSpPr>
          <p:nvPr/>
        </p:nvSpPr>
        <p:spPr bwMode="auto">
          <a:xfrm>
            <a:off x="425450" y="228600"/>
            <a:ext cx="8305800" cy="10668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Science Skills Unit</a:t>
            </a:r>
          </a:p>
        </p:txBody>
      </p:sp>
      <p:sp>
        <p:nvSpPr>
          <p:cNvPr id="8" name="Rounded Rectangle 7"/>
          <p:cNvSpPr/>
          <p:nvPr/>
        </p:nvSpPr>
        <p:spPr>
          <a:xfrm>
            <a:off x="304800" y="1524000"/>
            <a:ext cx="8610600" cy="5029200"/>
          </a:xfrm>
          <a:prstGeom prst="roundRect">
            <a:avLst/>
          </a:prstGeom>
          <a:solidFill>
            <a:schemeClr val="tx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85" name="TextBox 1"/>
          <p:cNvSpPr txBox="1">
            <a:spLocks noChangeArrowheads="1"/>
          </p:cNvSpPr>
          <p:nvPr/>
        </p:nvSpPr>
        <p:spPr bwMode="auto">
          <a:xfrm>
            <a:off x="609600" y="1669473"/>
            <a:ext cx="7696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solidFill>
                  <a:srgbClr val="9999FF"/>
                </a:solidFill>
              </a:rPr>
              <a:t>Areas of Focus within The Science Skills Unit:</a:t>
            </a:r>
            <a:r>
              <a:rPr lang="en-US" sz="1400" dirty="0"/>
              <a:t/>
            </a:r>
            <a:br>
              <a:rPr lang="en-US" sz="1400" dirty="0"/>
            </a:br>
            <a:r>
              <a:rPr lang="en-US" sz="1400" dirty="0">
                <a:solidFill>
                  <a:srgbClr val="FFFF99"/>
                </a:solidFill>
              </a:rPr>
              <a:t>Lab Safety, Lab Safety Equipment, Magnification, Microscopes, Stereoscopes, Hand Lenses, Electron Microscopes, Compound Light Microscopes, Parts of a Compound Microscope, Metric System, International System of Units, Scientific Notation, Base </a:t>
            </a:r>
            <a:br>
              <a:rPr lang="en-US" sz="1400" dirty="0">
                <a:solidFill>
                  <a:srgbClr val="FFFF99"/>
                </a:solidFill>
              </a:rPr>
            </a:br>
            <a:r>
              <a:rPr lang="en-US" sz="1400" dirty="0">
                <a:solidFill>
                  <a:srgbClr val="FFFF99"/>
                </a:solidFill>
              </a:rPr>
              <a:t>Units, Mass, Volume, Density, Temperature, Time, Other SI Units, Observation, Inferences, Scientific Method, What is Science? What makes a good scientist? Types of Scientists, Branches of Science, Scientific Method, Hypothesis, Observations, Inferences</a:t>
            </a:r>
            <a:r>
              <a:rPr lang="en-US" sz="1400" dirty="0" smtClean="0">
                <a:solidFill>
                  <a:srgbClr val="FFFF99"/>
                </a:solidFill>
              </a:rPr>
              <a:t>.</a:t>
            </a:r>
          </a:p>
          <a:p>
            <a:pPr eaLnBrk="1" hangingPunct="1"/>
            <a:endParaRPr lang="en-US" sz="1400" dirty="0">
              <a:solidFill>
                <a:srgbClr val="FFFF99"/>
              </a:solidFill>
            </a:endParaRPr>
          </a:p>
          <a:p>
            <a:pPr eaLnBrk="1" hangingPunct="1"/>
            <a:r>
              <a:rPr lang="en-US" sz="1600" dirty="0">
                <a:hlinkClick r:id="rId6"/>
              </a:rPr>
              <a:t>Lab Safety Lesson Bundle</a:t>
            </a:r>
            <a:endParaRPr lang="en-US" sz="1600" dirty="0" smtClean="0">
              <a:hlinkClick r:id="rId7"/>
            </a:endParaRPr>
          </a:p>
          <a:p>
            <a:pPr eaLnBrk="1" hangingPunct="1"/>
            <a:r>
              <a:rPr lang="en-US" sz="1600" dirty="0" smtClean="0">
                <a:hlinkClick r:id="rId7"/>
              </a:rPr>
              <a:t>Microscopes </a:t>
            </a:r>
            <a:r>
              <a:rPr lang="en-US" sz="1600" dirty="0">
                <a:hlinkClick r:id="rId7"/>
              </a:rPr>
              <a:t>and Magnification Lesson </a:t>
            </a:r>
            <a:r>
              <a:rPr lang="en-US" sz="1600" dirty="0" smtClean="0">
                <a:hlinkClick r:id="rId7"/>
              </a:rPr>
              <a:t>Bundle</a:t>
            </a:r>
            <a:endParaRPr lang="en-US" sz="1600" dirty="0" smtClean="0"/>
          </a:p>
          <a:p>
            <a:pPr eaLnBrk="1" hangingPunct="1"/>
            <a:r>
              <a:rPr lang="en-US" sz="1600" dirty="0">
                <a:hlinkClick r:id="rId8"/>
              </a:rPr>
              <a:t>Metric System / SI Lesson </a:t>
            </a:r>
            <a:r>
              <a:rPr lang="en-US" sz="1600" dirty="0" smtClean="0">
                <a:hlinkClick r:id="rId8"/>
              </a:rPr>
              <a:t>Bundle</a:t>
            </a:r>
            <a:endParaRPr lang="en-US" sz="1600" dirty="0" smtClean="0"/>
          </a:p>
          <a:p>
            <a:pPr eaLnBrk="1" hangingPunct="1"/>
            <a:r>
              <a:rPr lang="en-US" sz="1600" dirty="0">
                <a:hlinkClick r:id="rId9"/>
              </a:rPr>
              <a:t>Scientific Notation Lesson </a:t>
            </a:r>
            <a:r>
              <a:rPr lang="en-US" sz="1600" dirty="0" smtClean="0">
                <a:hlinkClick r:id="rId9"/>
              </a:rPr>
              <a:t>Bundle</a:t>
            </a:r>
            <a:endParaRPr lang="en-US" sz="1600" dirty="0" smtClean="0"/>
          </a:p>
          <a:p>
            <a:pPr eaLnBrk="1" hangingPunct="1"/>
            <a:r>
              <a:rPr lang="en-US" sz="1600" dirty="0">
                <a:hlinkClick r:id="rId10"/>
              </a:rPr>
              <a:t>Volume and Density Lesson </a:t>
            </a:r>
            <a:r>
              <a:rPr lang="en-US" sz="1600" dirty="0" smtClean="0">
                <a:hlinkClick r:id="rId10"/>
              </a:rPr>
              <a:t>Bundle</a:t>
            </a:r>
            <a:endParaRPr lang="en-US" sz="1600" dirty="0" smtClean="0"/>
          </a:p>
          <a:p>
            <a:pPr eaLnBrk="1" hangingPunct="1"/>
            <a:r>
              <a:rPr lang="en-US" sz="1600" dirty="0">
                <a:hlinkClick r:id="rId11"/>
              </a:rPr>
              <a:t>Scientific Method, Observation Skills Lesson </a:t>
            </a:r>
            <a:r>
              <a:rPr lang="en-US" sz="1600" dirty="0" smtClean="0">
                <a:hlinkClick r:id="rId11"/>
              </a:rPr>
              <a:t>Bundle</a:t>
            </a:r>
            <a:endParaRPr lang="en-US" sz="1600" dirty="0" smtClean="0"/>
          </a:p>
          <a:p>
            <a:pPr eaLnBrk="1" hangingPunct="1"/>
            <a:r>
              <a:rPr lang="en-US" sz="1600" dirty="0">
                <a:hlinkClick r:id="rId12"/>
              </a:rPr>
              <a:t>Science Skills Unit Flash </a:t>
            </a:r>
            <a:r>
              <a:rPr lang="en-US" sz="1600" dirty="0" smtClean="0">
                <a:hlinkClick r:id="rId12"/>
              </a:rPr>
              <a:t>Cards</a:t>
            </a:r>
            <a:endParaRPr lang="en-US" sz="1600" dirty="0" smtClean="0"/>
          </a:p>
          <a:p>
            <a:pPr eaLnBrk="1" hangingPunct="1"/>
            <a:r>
              <a:rPr lang="en-US" sz="1600" dirty="0">
                <a:hlinkClick r:id="rId13"/>
              </a:rPr>
              <a:t>Science Skills Unit Crossword Puzzle</a:t>
            </a:r>
            <a:endParaRPr lang="en-US" sz="1600" dirty="0" smtClean="0"/>
          </a:p>
          <a:p>
            <a:pPr eaLnBrk="1" hangingPunct="1"/>
            <a:r>
              <a:rPr lang="en-US" sz="1600" dirty="0">
                <a:hlinkClick r:id="rId14"/>
              </a:rPr>
              <a:t>Science Skills Unit Review </a:t>
            </a:r>
            <a:r>
              <a:rPr lang="en-US" sz="1600" dirty="0" smtClean="0">
                <a:hlinkClick r:id="rId14"/>
              </a:rPr>
              <a:t>Game</a:t>
            </a:r>
            <a:endParaRPr lang="en-US" sz="1600" dirty="0" smtClean="0"/>
          </a:p>
          <a:p>
            <a:pPr eaLnBrk="1" hangingPunct="1"/>
            <a:r>
              <a:rPr lang="en-US" sz="1600" dirty="0">
                <a:hlinkClick r:id="rId15"/>
              </a:rPr>
              <a:t>Science Skills Unit Preview, Homework Bundle, </a:t>
            </a:r>
            <a:r>
              <a:rPr lang="en-US" sz="1600" dirty="0" smtClean="0">
                <a:hlinkClick r:id="rId15"/>
              </a:rPr>
              <a:t>Notes</a:t>
            </a:r>
            <a:endParaRPr lang="en-US" sz="1600" dirty="0" smtClean="0"/>
          </a:p>
          <a:p>
            <a:pPr eaLnBrk="1" hangingPunct="1"/>
            <a:r>
              <a:rPr lang="en-US" sz="1600" dirty="0">
                <a:hlinkClick r:id="rId16"/>
              </a:rPr>
              <a:t>Science Skills Unit Notes, Standards and Curriculum</a:t>
            </a:r>
            <a:endParaRPr lang="en-US" sz="1600" dirty="0">
              <a:solidFill>
                <a:srgbClr val="FFFF99"/>
              </a:solidFill>
            </a:endParaRPr>
          </a:p>
        </p:txBody>
      </p:sp>
    </p:spTree>
    <p:extLst>
      <p:ext uri="{BB962C8B-B14F-4D97-AF65-F5344CB8AC3E}">
        <p14:creationId xmlns:p14="http://schemas.microsoft.com/office/powerpoint/2010/main" val="4207050005"/>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86312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2944813"/>
            <a:ext cx="57737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838200"/>
            <a:ext cx="8577262" cy="1838325"/>
          </a:xfrm>
          <a:prstGeom prst="rect">
            <a:avLst/>
          </a:prstGeom>
          <a:noFill/>
          <a:ln w="57150">
            <a:solidFill>
              <a:srgbClr val="CC99FF"/>
            </a:solidFill>
            <a:miter lim="800000"/>
            <a:headEnd/>
            <a:tailEnd/>
          </a:ln>
          <a:extLst>
            <a:ext uri="{909E8E84-426E-40DD-AFC4-6F175D3DCCD1}">
              <a14:hiddenFill xmlns:a14="http://schemas.microsoft.com/office/drawing/2010/main">
                <a:solidFill>
                  <a:schemeClr val="accent1"/>
                </a:solidFill>
              </a14:hiddenFill>
            </a:ext>
          </a:extLst>
        </p:spPr>
      </p:pic>
      <p:pic>
        <p:nvPicPr>
          <p:cNvPr id="2560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3" y="3635375"/>
            <a:ext cx="8763000" cy="2638425"/>
          </a:xfrm>
          <a:prstGeom prst="rect">
            <a:avLst/>
          </a:prstGeom>
          <a:noFill/>
          <a:ln w="38100">
            <a:solidFill>
              <a:srgbClr val="FFCC99"/>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33082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19138"/>
            <a:ext cx="8736012" cy="5995987"/>
          </a:xfrm>
          <a:prstGeom prst="rect">
            <a:avLst/>
          </a:prstGeom>
          <a:noFill/>
          <a:ln w="57150">
            <a:solidFill>
              <a:srgbClr val="FF66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883380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0"/>
            <a:ext cx="8509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708025"/>
            <a:ext cx="8780462" cy="5905500"/>
          </a:xfrm>
          <a:prstGeom prst="rect">
            <a:avLst/>
          </a:prstGeom>
          <a:noFill/>
          <a:ln w="38100">
            <a:solidFill>
              <a:srgbClr val="6600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4470573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149588"/>
            <a:ext cx="8229600" cy="3447219"/>
          </a:xfrm>
        </p:spPr>
        <p:txBody>
          <a:bodyPr/>
          <a:lstStyle/>
          <a:p>
            <a:r>
              <a:rPr lang="en-US" sz="2400" dirty="0">
                <a:hlinkClick r:id="rId2"/>
              </a:rPr>
              <a:t>Newton's Laws of Motion, Forces in Motion and Simple Machines </a:t>
            </a:r>
            <a:r>
              <a:rPr lang="en-US" sz="2400" dirty="0" smtClean="0">
                <a:hlinkClick r:id="rId2"/>
              </a:rPr>
              <a:t>Unit</a:t>
            </a:r>
            <a:endParaRPr lang="en-US" sz="2400" dirty="0" smtClean="0"/>
          </a:p>
          <a:p>
            <a:pPr lvl="1"/>
            <a:r>
              <a:rPr lang="en-US" sz="1800" dirty="0">
                <a:hlinkClick r:id="rId3"/>
              </a:rPr>
              <a:t>Laws of Motion and Simple Machines Unit Preview </a:t>
            </a:r>
            <a:r>
              <a:rPr lang="en-US" sz="1800" dirty="0" smtClean="0">
                <a:hlinkClick r:id="rId3"/>
              </a:rPr>
              <a:t>Link</a:t>
            </a:r>
            <a:endParaRPr lang="en-US" sz="1800" dirty="0" smtClean="0"/>
          </a:p>
          <a:p>
            <a:r>
              <a:rPr lang="en-US" sz="2400" dirty="0">
                <a:hlinkClick r:id="rId4"/>
              </a:rPr>
              <a:t>Matter, Energy, and the Environment </a:t>
            </a:r>
            <a:r>
              <a:rPr lang="en-US" sz="2400" dirty="0" smtClean="0">
                <a:hlinkClick r:id="rId4"/>
              </a:rPr>
              <a:t>Unit</a:t>
            </a:r>
            <a:endParaRPr lang="en-US" sz="2400" dirty="0" smtClean="0"/>
          </a:p>
          <a:p>
            <a:pPr lvl="1"/>
            <a:r>
              <a:rPr lang="en-US" sz="1800" dirty="0">
                <a:hlinkClick r:id="rId5"/>
              </a:rPr>
              <a:t>Matter, Energy, and the Environment Unit </a:t>
            </a:r>
            <a:r>
              <a:rPr lang="en-US" sz="1800" dirty="0" smtClean="0">
                <a:hlinkClick r:id="rId5"/>
              </a:rPr>
              <a:t>Preview</a:t>
            </a:r>
            <a:endParaRPr lang="en-US" sz="1800" dirty="0" smtClean="0"/>
          </a:p>
          <a:p>
            <a:r>
              <a:rPr lang="en-US" sz="2400" dirty="0">
                <a:hlinkClick r:id="rId6"/>
              </a:rPr>
              <a:t>Atoms and Periodic Table of the Elements Unit on </a:t>
            </a:r>
            <a:r>
              <a:rPr lang="en-US" sz="2400" dirty="0" err="1" smtClean="0">
                <a:hlinkClick r:id="rId6"/>
              </a:rPr>
              <a:t>TpT</a:t>
            </a:r>
            <a:endParaRPr lang="en-US" sz="2400" dirty="0" smtClean="0"/>
          </a:p>
          <a:p>
            <a:pPr lvl="1"/>
            <a:r>
              <a:rPr lang="en-US" sz="1800" dirty="0">
                <a:hlinkClick r:id="rId7"/>
              </a:rPr>
              <a:t>Atoms and Periodic Table of the Elements Unit Preview </a:t>
            </a:r>
            <a:r>
              <a:rPr lang="en-US" sz="1800" dirty="0" smtClean="0">
                <a:hlinkClick r:id="rId7"/>
              </a:rPr>
              <a:t>Link</a:t>
            </a:r>
            <a:endParaRPr lang="en-US" sz="1800" dirty="0" smtClean="0"/>
          </a:p>
          <a:p>
            <a:r>
              <a:rPr lang="en-US" sz="2400" dirty="0">
                <a:hlinkClick r:id="rId8"/>
              </a:rPr>
              <a:t>Science Skills Unit on </a:t>
            </a:r>
            <a:r>
              <a:rPr lang="en-US" sz="2400" dirty="0" err="1" smtClean="0">
                <a:hlinkClick r:id="rId8"/>
              </a:rPr>
              <a:t>TpT</a:t>
            </a:r>
            <a:endParaRPr lang="en-US" sz="2400" dirty="0" smtClean="0"/>
          </a:p>
          <a:p>
            <a:pPr lvl="1"/>
            <a:r>
              <a:rPr lang="en-US" sz="1800" dirty="0">
                <a:hlinkClick r:id="rId9"/>
              </a:rPr>
              <a:t>Science Skills Unit Preview Link</a:t>
            </a:r>
            <a:endParaRPr lang="en-US" sz="1800" dirty="0"/>
          </a:p>
          <a:p>
            <a:pPr lvl="1"/>
            <a:endParaRPr lang="en-US" dirty="0"/>
          </a:p>
          <a:p>
            <a:endParaRPr lang="en-US" dirty="0"/>
          </a:p>
          <a:p>
            <a:endParaRPr lang="en-US" dirty="0"/>
          </a:p>
          <a:p>
            <a:endParaRPr lang="en-US" dirty="0"/>
          </a:p>
          <a:p>
            <a:endParaRPr lang="en-US" dirty="0"/>
          </a:p>
        </p:txBody>
      </p:sp>
      <p:sp>
        <p:nvSpPr>
          <p:cNvPr id="4" name="Rectangle 3"/>
          <p:cNvSpPr/>
          <p:nvPr/>
        </p:nvSpPr>
        <p:spPr>
          <a:xfrm>
            <a:off x="252715" y="139112"/>
            <a:ext cx="8645315" cy="830997"/>
          </a:xfrm>
          <a:prstGeom prst="rect">
            <a:avLst/>
          </a:prstGeom>
          <a:noFill/>
        </p:spPr>
        <p:txBody>
          <a:bodyPr wrap="none" lIns="91440" tIns="45720" rIns="91440" bIns="45720">
            <a:spAutoFit/>
          </a:bodyPr>
          <a:lstStyle/>
          <a:p>
            <a:pPr algn="ctr"/>
            <a:r>
              <a:rPr lang="en-US" sz="4800" b="1" cap="none" spc="0" dirty="0" smtClean="0">
                <a:ln w="9525">
                  <a:solidFill>
                    <a:srgbClr val="CC99FF"/>
                  </a:solidFill>
                  <a:prstDash val="solid"/>
                </a:ln>
                <a:solidFill>
                  <a:srgbClr val="FFFFCC"/>
                </a:solidFill>
                <a:effectLst>
                  <a:glow rad="101600">
                    <a:srgbClr val="FF00FF">
                      <a:alpha val="67000"/>
                    </a:srgbClr>
                  </a:glow>
                  <a:outerShdw blurRad="12700" dist="38100" dir="2700000" algn="tl" rotWithShape="0">
                    <a:schemeClr val="bg1">
                      <a:lumMod val="50000"/>
                    </a:schemeClr>
                  </a:outerShdw>
                </a:effectLst>
              </a:rPr>
              <a:t>Physical Science Curriculum</a:t>
            </a:r>
            <a:endParaRPr lang="en-US" sz="4800" b="1" cap="none" spc="0" dirty="0">
              <a:ln w="9525">
                <a:solidFill>
                  <a:srgbClr val="CC99FF"/>
                </a:solidFill>
                <a:prstDash val="solid"/>
              </a:ln>
              <a:solidFill>
                <a:srgbClr val="FFFFCC"/>
              </a:solidFill>
              <a:effectLst>
                <a:glow rad="101600">
                  <a:srgbClr val="FF00FF">
                    <a:alpha val="67000"/>
                  </a:srgbClr>
                </a:glow>
                <a:outerShdw blurRad="12700" dist="38100" dir="2700000" algn="tl" rotWithShape="0">
                  <a:schemeClr val="bg1">
                    <a:lumMod val="50000"/>
                  </a:schemeClr>
                </a:outerShdw>
              </a:effectLst>
            </a:endParaRPr>
          </a:p>
        </p:txBody>
      </p:sp>
      <p:pic>
        <p:nvPicPr>
          <p:cNvPr id="3074" name="Picture 2" descr="http://www.cretin-derhamhall.org/files/cdh/images/Jamieson/plasma_bal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970109"/>
            <a:ext cx="8593229" cy="2179479"/>
          </a:xfrm>
          <a:prstGeom prst="rect">
            <a:avLst/>
          </a:prstGeom>
          <a:ln>
            <a:noFill/>
          </a:ln>
          <a:effectLst>
            <a:outerShdw blurRad="292100" dist="139700" dir="2700000" algn="tl" rotWithShape="0">
              <a:srgbClr val="333333">
                <a:alpha val="65000"/>
              </a:srgbClr>
            </a:outerShdw>
          </a:effectLst>
          <a:extLst/>
        </p:spPr>
      </p:pic>
      <p:pic>
        <p:nvPicPr>
          <p:cNvPr id="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396301"/>
            <a:ext cx="1893888" cy="160388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181600" y="916026"/>
            <a:ext cx="4267200" cy="701731"/>
          </a:xfrm>
          <a:prstGeom prst="rect">
            <a:avLst/>
          </a:prstGeom>
          <a:noFill/>
        </p:spPr>
        <p:txBody>
          <a:bodyPr wrap="square" rtlCol="0">
            <a:spAutoFit/>
          </a:bodyPr>
          <a:lstStyle/>
          <a:p>
            <a:pPr algn="ctr"/>
            <a:r>
              <a:rPr lang="en-US" sz="1800" dirty="0">
                <a:hlinkClick r:id="rId12"/>
              </a:rPr>
              <a:t>Physical Science Curriculum Link</a:t>
            </a:r>
            <a:endParaRPr lang="en-US" sz="1800" dirty="0"/>
          </a:p>
          <a:p>
            <a:endParaRPr lang="en-US" sz="1800" dirty="0"/>
          </a:p>
        </p:txBody>
      </p:sp>
      <p:pic>
        <p:nvPicPr>
          <p:cNvPr id="3076" name="Picture 4" descr="http://www.xtremepapers.com/images/gcse/chemistry/bonding_structures/ionic_bondic_animation.gif"/>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743701" y="3581400"/>
            <a:ext cx="2362200" cy="15686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mcybernetics.com/images/main/pyhsics/wave.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20683574">
            <a:off x="6460372" y="5732090"/>
            <a:ext cx="2680969" cy="121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131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0"/>
            <a:ext cx="6284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722313"/>
            <a:ext cx="8701087" cy="1657350"/>
          </a:xfrm>
          <a:prstGeom prst="rect">
            <a:avLst/>
          </a:prstGeom>
          <a:noFill/>
          <a:ln w="38100">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214312" y="2590800"/>
            <a:ext cx="8701087" cy="3962400"/>
          </a:xfrm>
          <a:prstGeom prst="rect">
            <a:avLst/>
          </a:prstGeom>
        </p:spPr>
      </p:pic>
    </p:spTree>
    <p:extLst>
      <p:ext uri="{BB962C8B-B14F-4D97-AF65-F5344CB8AC3E}">
        <p14:creationId xmlns:p14="http://schemas.microsoft.com/office/powerpoint/2010/main" val="74730543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3249613"/>
            <a:ext cx="62785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038600"/>
            <a:ext cx="8699500" cy="2438400"/>
          </a:xfrm>
          <a:prstGeom prst="rect">
            <a:avLst/>
          </a:prstGeom>
          <a:noFill/>
          <a:ln w="57150">
            <a:solidFill>
              <a:srgbClr val="2970FF"/>
            </a:solidFill>
            <a:miter lim="800000"/>
            <a:headEnd/>
            <a:tailEnd/>
          </a:ln>
          <a:extLst>
            <a:ext uri="{909E8E84-426E-40DD-AFC4-6F175D3DCCD1}">
              <a14:hiddenFill xmlns:a14="http://schemas.microsoft.com/office/drawing/2010/main">
                <a:solidFill>
                  <a:schemeClr val="accent1"/>
                </a:solidFill>
              </a14:hiddenFill>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838200"/>
            <a:ext cx="8636000" cy="1981200"/>
          </a:xfrm>
          <a:prstGeom prst="rect">
            <a:avLst/>
          </a:prstGeom>
          <a:noFill/>
          <a:ln w="57150">
            <a:solidFill>
              <a:srgbClr val="FFCC99"/>
            </a:solidFill>
            <a:miter lim="800000"/>
            <a:headEnd/>
            <a:tailEnd/>
          </a:ln>
          <a:extLst>
            <a:ext uri="{909E8E84-426E-40DD-AFC4-6F175D3DCCD1}">
              <a14:hiddenFill xmlns:a14="http://schemas.microsoft.com/office/drawing/2010/main">
                <a:solidFill>
                  <a:schemeClr val="accent1"/>
                </a:solidFill>
              </a14:hiddenFill>
            </a:ext>
          </a:extLst>
        </p:spPr>
      </p:pic>
      <p:pic>
        <p:nvPicPr>
          <p:cNvPr id="10245" name="Rectangl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103188"/>
            <a:ext cx="4425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32104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6096000" cy="584775"/>
          </a:xfrm>
          <a:prstGeom prst="rect">
            <a:avLst/>
          </a:prstGeom>
          <a:noFill/>
        </p:spPr>
        <p:txBody>
          <a:bodyPr>
            <a:spAutoFit/>
          </a:bodyPr>
          <a:lstStyle/>
          <a:p>
            <a:pPr>
              <a:defRPr/>
            </a:pPr>
            <a:r>
              <a:rPr lang="en-US" sz="3200" b="1" dirty="0">
                <a:ln w="17780" cmpd="sng">
                  <a:solidFill>
                    <a:srgbClr val="FFFFFF"/>
                  </a:solidFill>
                  <a:prstDash val="solid"/>
                  <a:miter lim="800000"/>
                </a:ln>
                <a:solidFill>
                  <a:srgbClr val="99FFCC"/>
                </a:solidFill>
                <a:effectLst>
                  <a:outerShdw blurRad="50800" algn="tl" rotWithShape="0">
                    <a:srgbClr val="000000"/>
                  </a:outerShdw>
                </a:effectLst>
                <a:latin typeface="Arial" charset="0"/>
                <a:cs typeface="Arial" charset="0"/>
              </a:rPr>
              <a:t>NGSS Standards HS</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838200"/>
            <a:ext cx="8669337" cy="3686175"/>
          </a:xfrm>
          <a:prstGeom prst="rect">
            <a:avLst/>
          </a:prstGeom>
          <a:noFill/>
          <a:ln w="57150">
            <a:solidFill>
              <a:srgbClr val="99FFCC"/>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52400" y="4724399"/>
            <a:ext cx="8686800" cy="1990725"/>
          </a:xfrm>
          <a:prstGeom prst="rect">
            <a:avLst/>
          </a:prstGeom>
        </p:spPr>
      </p:pic>
    </p:spTree>
    <p:extLst>
      <p:ext uri="{BB962C8B-B14F-4D97-AF65-F5344CB8AC3E}">
        <p14:creationId xmlns:p14="http://schemas.microsoft.com/office/powerpoint/2010/main" val="357974908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 y="32657"/>
            <a:ext cx="840807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solidFill>
                  <a:srgbClr val="FF66FF"/>
                </a:solidFill>
                <a:effectLst>
                  <a:outerShdw blurRad="50800" algn="tl" rotWithShape="0">
                    <a:srgbClr val="000000"/>
                  </a:outerShdw>
                </a:effectLst>
                <a:latin typeface="Arial" charset="0"/>
                <a:cs typeface="Arial" charset="0"/>
              </a:rPr>
              <a:t>Additional Standards Addressed</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9775"/>
            <a:ext cx="8736012" cy="5889625"/>
          </a:xfrm>
          <a:prstGeom prst="rect">
            <a:avLst/>
          </a:prstGeom>
          <a:noFill/>
          <a:ln w="57150">
            <a:solidFill>
              <a:srgbClr val="FF99FF"/>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81169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94" y="2815936"/>
            <a:ext cx="3006305" cy="2867605"/>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1" name="Rectangle 1"/>
          <p:cNvSpPr>
            <a:spLocks noChangeArrowheads="1"/>
          </p:cNvSpPr>
          <p:nvPr/>
        </p:nvSpPr>
        <p:spPr bwMode="auto">
          <a:xfrm>
            <a:off x="154133" y="5887678"/>
            <a:ext cx="3008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hlinkClick r:id="rId3"/>
              </a:rPr>
              <a:t>Physical Science Curriculum Link</a:t>
            </a:r>
            <a:endParaRPr lang="en-US" sz="1800" dirty="0"/>
          </a:p>
        </p:txBody>
      </p:sp>
      <p:pic>
        <p:nvPicPr>
          <p:cNvPr id="314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415" y="0"/>
            <a:ext cx="3142833" cy="296805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3" name="Rectangle 2"/>
          <p:cNvSpPr>
            <a:spLocks noChangeArrowheads="1"/>
          </p:cNvSpPr>
          <p:nvPr/>
        </p:nvSpPr>
        <p:spPr bwMode="auto">
          <a:xfrm>
            <a:off x="3233027" y="3200400"/>
            <a:ext cx="2590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5"/>
              </a:rPr>
              <a:t>Life Science Curriculum Link</a:t>
            </a:r>
            <a:endParaRPr lang="en-US" sz="1800" dirty="0"/>
          </a:p>
        </p:txBody>
      </p:sp>
      <p:pic>
        <p:nvPicPr>
          <p:cNvPr id="31437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955560"/>
            <a:ext cx="3200400" cy="2932117"/>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14375" name="Rectangle 3"/>
          <p:cNvSpPr>
            <a:spLocks noChangeArrowheads="1"/>
          </p:cNvSpPr>
          <p:nvPr/>
        </p:nvSpPr>
        <p:spPr bwMode="auto">
          <a:xfrm>
            <a:off x="6146078" y="6053067"/>
            <a:ext cx="2741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hlinkClick r:id="rId7"/>
              </a:rPr>
              <a:t>Earth Science Curriculum Link</a:t>
            </a:r>
            <a:endParaRPr lang="en-US" sz="1800" dirty="0"/>
          </a:p>
        </p:txBody>
      </p:sp>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1704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56371"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99FF"/>
                          </a:solidFill>
                          <a:effectLst/>
                          <a:latin typeface="Times New Roman" pitchFamily="18" charset="0"/>
                        </a:rPr>
                        <a:t>M</a:t>
                      </a:r>
                      <a:r>
                        <a:rPr kumimoji="0" lang="en-US" sz="1800" b="1" i="0" u="none" strike="noStrike" cap="none" normalizeH="0" baseline="0" dirty="0" smtClean="0">
                          <a:ln>
                            <a:noFill/>
                          </a:ln>
                          <a:solidFill>
                            <a:srgbClr val="6699FF"/>
                          </a:solidFill>
                          <a:effectLst/>
                          <a:latin typeface="Times New Roman" pitchFamily="18" charset="0"/>
                        </a:rPr>
                        <a:t>A</a:t>
                      </a:r>
                      <a:r>
                        <a:rPr kumimoji="0" lang="en-US" sz="3200" b="1" i="0" u="none" strike="noStrike" cap="none" normalizeH="0" baseline="0" dirty="0" smtClean="0">
                          <a:ln>
                            <a:noFill/>
                          </a:ln>
                          <a:solidFill>
                            <a:srgbClr val="6699FF"/>
                          </a:solidFill>
                          <a:effectLst/>
                          <a:latin typeface="Times New Roman" pitchFamily="18" charset="0"/>
                        </a:rPr>
                        <a:t>G</a:t>
                      </a:r>
                      <a:r>
                        <a:rPr kumimoji="0" lang="en-US" sz="2800" b="1" i="0" u="none" strike="noStrike" cap="none" normalizeH="0" baseline="0" dirty="0" smtClean="0">
                          <a:ln>
                            <a:noFill/>
                          </a:ln>
                          <a:solidFill>
                            <a:srgbClr val="6699FF"/>
                          </a:solidFill>
                          <a:effectLst/>
                          <a:latin typeface="Times New Roman" pitchFamily="18" charset="0"/>
                        </a:rPr>
                        <a:t>N</a:t>
                      </a:r>
                      <a:r>
                        <a:rPr kumimoji="0" lang="en-US" sz="2400" b="1" i="0" u="none" strike="noStrike" cap="none" normalizeH="0" baseline="0" dirty="0" smtClean="0">
                          <a:ln>
                            <a:noFill/>
                          </a:ln>
                          <a:solidFill>
                            <a:srgbClr val="6699FF"/>
                          </a:solidFill>
                          <a:effectLst/>
                          <a:latin typeface="Times New Roman" pitchFamily="18" charset="0"/>
                        </a:rPr>
                        <a:t>I</a:t>
                      </a:r>
                      <a:r>
                        <a:rPr kumimoji="0" lang="en-US" sz="1800" b="1" i="0" u="none" strike="noStrike" cap="none" normalizeH="0" baseline="0" dirty="0" smtClean="0">
                          <a:ln>
                            <a:noFill/>
                          </a:ln>
                          <a:solidFill>
                            <a:srgbClr val="6699FF"/>
                          </a:solidFill>
                          <a:effectLst/>
                          <a:latin typeface="Times New Roman" pitchFamily="18" charset="0"/>
                        </a:rPr>
                        <a:t>F</a:t>
                      </a:r>
                      <a:r>
                        <a:rPr kumimoji="0" lang="en-US" sz="1400" b="1" i="0" u="none" strike="noStrike" cap="none" normalizeH="0" baseline="0" dirty="0" smtClean="0">
                          <a:ln>
                            <a:noFill/>
                          </a:ln>
                          <a:solidFill>
                            <a:srgbClr val="6699FF"/>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 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4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174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17457"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w="57150">
            <a:solidFill>
              <a:srgbClr val="9999FF"/>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6480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19850"/>
          </a:xfrm>
          <a:prstGeom prst="roundRect">
            <a:avLst>
              <a:gd name="adj" fmla="val 8594"/>
            </a:avLst>
          </a:prstGeom>
          <a:solidFill>
            <a:srgbClr val="FFFFFF">
              <a:shade val="85000"/>
            </a:srgbClr>
          </a:solidFill>
          <a:ln w="38100">
            <a:solidFill>
              <a:srgbClr val="FF00FF"/>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409144265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2928553"/>
              </p:ext>
            </p:extLst>
          </p:nvPr>
        </p:nvGraphicFramePr>
        <p:xfrm>
          <a:off x="171360" y="1317882"/>
          <a:ext cx="8763000" cy="4444206"/>
        </p:xfrm>
        <a:graphic>
          <a:graphicData uri="http://schemas.openxmlformats.org/drawingml/2006/table">
            <a:tbl>
              <a:tblPr firstRow="1" bandRow="1">
                <a:tableStyleId>{5C22544A-7EE6-4342-B048-85BDC9FD1C3A}</a:tableStyleId>
              </a:tblPr>
              <a:tblGrid>
                <a:gridCol w="3886200"/>
                <a:gridCol w="4876800"/>
              </a:tblGrid>
              <a:tr h="367842">
                <a:tc>
                  <a:txBody>
                    <a:bodyPr/>
                    <a:lstStyle/>
                    <a:p>
                      <a:r>
                        <a:rPr lang="en-US" sz="1800" dirty="0" smtClean="0"/>
                        <a:t>Earth Science Units</a:t>
                      </a:r>
                      <a:endParaRPr lang="en-US" sz="1800" dirty="0"/>
                    </a:p>
                  </a:txBody>
                  <a:tcPr marT="45706" marB="45706">
                    <a:solidFill>
                      <a:schemeClr val="bg1">
                        <a:lumMod val="50000"/>
                      </a:schemeClr>
                    </a:solidFill>
                  </a:tcPr>
                </a:tc>
                <a:tc>
                  <a:txBody>
                    <a:bodyPr/>
                    <a:lstStyle/>
                    <a:p>
                      <a:r>
                        <a:rPr lang="en-US" sz="1800" dirty="0" smtClean="0"/>
                        <a:t>Purchase</a:t>
                      </a:r>
                      <a:r>
                        <a:rPr lang="en-US" sz="1800" baseline="0" dirty="0" smtClean="0"/>
                        <a:t> Individual Unit Link on </a:t>
                      </a:r>
                      <a:r>
                        <a:rPr lang="en-US" sz="1800" baseline="0" dirty="0" err="1" smtClean="0"/>
                        <a:t>TpT</a:t>
                      </a:r>
                      <a:endParaRPr lang="en-US" sz="1800" dirty="0"/>
                    </a:p>
                  </a:txBody>
                  <a:tcPr marT="45706" marB="45706">
                    <a:solidFill>
                      <a:schemeClr val="bg1">
                        <a:lumMod val="50000"/>
                      </a:schemeClr>
                    </a:solidFill>
                  </a:tcPr>
                </a:tc>
              </a:tr>
              <a:tr h="706250">
                <a:tc>
                  <a:txBody>
                    <a:bodyPr/>
                    <a:lstStyle/>
                    <a:p>
                      <a:r>
                        <a:rPr lang="en-US" sz="1800" dirty="0" smtClean="0">
                          <a:solidFill>
                            <a:schemeClr val="tx1"/>
                          </a:solidFill>
                        </a:rPr>
                        <a:t>Geology Topics Unit</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2"/>
                        </a:rPr>
                        <a:t>Geology Unit on </a:t>
                      </a:r>
                      <a:r>
                        <a:rPr lang="en-US" sz="1400" dirty="0" err="1" smtClean="0">
                          <a:hlinkClick r:id="rId2"/>
                        </a:rPr>
                        <a:t>TpT</a:t>
                      </a:r>
                      <a:endParaRPr lang="en-US" sz="1400" dirty="0" smtClean="0"/>
                    </a:p>
                  </a:txBody>
                  <a:tcPr marT="45706" marB="45706">
                    <a:solidFill>
                      <a:schemeClr val="bg1">
                        <a:lumMod val="50000"/>
                      </a:schemeClr>
                    </a:solidFill>
                  </a:tcPr>
                </a:tc>
              </a:tr>
              <a:tr h="652538">
                <a:tc>
                  <a:txBody>
                    <a:bodyPr/>
                    <a:lstStyle/>
                    <a:p>
                      <a:r>
                        <a:rPr lang="en-US" sz="1800" dirty="0" smtClean="0">
                          <a:solidFill>
                            <a:schemeClr val="tx1"/>
                          </a:solidFill>
                        </a:rPr>
                        <a:t>Astronomy Topics Unit</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3"/>
                        </a:rPr>
                        <a:t>Astronomy Unit on </a:t>
                      </a:r>
                      <a:r>
                        <a:rPr lang="en-US" sz="1400" dirty="0" err="1" smtClean="0">
                          <a:hlinkClick r:id="rId3"/>
                        </a:rPr>
                        <a:t>TpT</a:t>
                      </a:r>
                      <a:endParaRPr lang="en-US" sz="1400" dirty="0" smtClean="0"/>
                    </a:p>
                  </a:txBody>
                  <a:tcPr marT="45706" marB="45706">
                    <a:solidFill>
                      <a:schemeClr val="bg1">
                        <a:lumMod val="50000"/>
                      </a:schemeClr>
                    </a:solidFill>
                  </a:tcPr>
                </a:tc>
              </a:tr>
              <a:tr h="706250">
                <a:tc>
                  <a:txBody>
                    <a:bodyPr/>
                    <a:lstStyle/>
                    <a:p>
                      <a:r>
                        <a:rPr lang="en-US" sz="1800" dirty="0" smtClean="0">
                          <a:solidFill>
                            <a:schemeClr val="tx1"/>
                          </a:solidFill>
                        </a:rPr>
                        <a:t>Weather and Climate Unit</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4"/>
                        </a:rPr>
                        <a:t>Weather and Climate Unit on </a:t>
                      </a:r>
                      <a:r>
                        <a:rPr lang="en-US" sz="1400" dirty="0" err="1" smtClean="0">
                          <a:hlinkClick r:id="rId4"/>
                        </a:rPr>
                        <a:t>TpT</a:t>
                      </a:r>
                      <a:endParaRPr lang="en-US" sz="1400" dirty="0" smtClean="0"/>
                    </a:p>
                  </a:txBody>
                  <a:tcPr marT="45706" marB="45706">
                    <a:solidFill>
                      <a:schemeClr val="bg1">
                        <a:lumMod val="50000"/>
                      </a:schemeClr>
                    </a:solidFill>
                  </a:tcPr>
                </a:tc>
              </a:tr>
              <a:tr h="706250">
                <a:tc>
                  <a:txBody>
                    <a:bodyPr/>
                    <a:lstStyle/>
                    <a:p>
                      <a:r>
                        <a:rPr lang="en-US" sz="1800" dirty="0" smtClean="0">
                          <a:solidFill>
                            <a:schemeClr val="tx1"/>
                          </a:solidFill>
                        </a:rPr>
                        <a:t>Soil Science,</a:t>
                      </a:r>
                      <a:r>
                        <a:rPr lang="en-US" sz="1800" baseline="0" dirty="0" smtClean="0">
                          <a:solidFill>
                            <a:schemeClr val="tx1"/>
                          </a:solidFill>
                        </a:rPr>
                        <a:t> Weathering, More</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hlinkClick r:id="rId5"/>
                        </a:rPr>
                        <a:t>Weathering, Soil Science, Ice-Ages, Glaciers Unit on </a:t>
                      </a:r>
                      <a:r>
                        <a:rPr lang="en-US" sz="1400" dirty="0" err="1" smtClean="0">
                          <a:hlinkClick r:id="rId5"/>
                        </a:rPr>
                        <a:t>TpT</a:t>
                      </a:r>
                      <a:endParaRPr lang="en-US" sz="1400" dirty="0" smtClean="0"/>
                    </a:p>
                  </a:txBody>
                  <a:tcPr marT="45706" marB="45706">
                    <a:solidFill>
                      <a:schemeClr val="bg1">
                        <a:lumMod val="50000"/>
                      </a:schemeClr>
                    </a:solidFill>
                  </a:tcPr>
                </a:tc>
              </a:tr>
              <a:tr h="652538">
                <a:tc>
                  <a:txBody>
                    <a:bodyPr/>
                    <a:lstStyle/>
                    <a:p>
                      <a:r>
                        <a:rPr lang="en-US" sz="1800" dirty="0" smtClean="0">
                          <a:solidFill>
                            <a:schemeClr val="tx1"/>
                          </a:solidFill>
                        </a:rPr>
                        <a:t>Water</a:t>
                      </a:r>
                      <a:r>
                        <a:rPr lang="en-US" sz="1800" baseline="0" dirty="0" smtClean="0">
                          <a:solidFill>
                            <a:schemeClr val="tx1"/>
                          </a:solidFill>
                        </a:rPr>
                        <a:t> Unit</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6"/>
                        </a:rPr>
                        <a:t>Water Unit on </a:t>
                      </a:r>
                      <a:r>
                        <a:rPr lang="en-US" sz="1200" dirty="0" err="1" smtClean="0">
                          <a:hlinkClick r:id="rId6"/>
                        </a:rPr>
                        <a:t>TpT</a:t>
                      </a:r>
                      <a:endParaRPr lang="en-US" sz="1200" dirty="0" smtClean="0"/>
                    </a:p>
                  </a:txBody>
                  <a:tcPr marT="45706" marB="45706">
                    <a:solidFill>
                      <a:schemeClr val="bg1">
                        <a:lumMod val="50000"/>
                      </a:schemeClr>
                    </a:solidFill>
                  </a:tcPr>
                </a:tc>
              </a:tr>
              <a:tr h="652538">
                <a:tc>
                  <a:txBody>
                    <a:bodyPr/>
                    <a:lstStyle/>
                    <a:p>
                      <a:r>
                        <a:rPr lang="en-US" sz="1800" dirty="0" smtClean="0">
                          <a:solidFill>
                            <a:schemeClr val="tx1"/>
                          </a:solidFill>
                        </a:rPr>
                        <a:t>Rivers Unit</a:t>
                      </a:r>
                      <a:endParaRPr lang="en-US" sz="1800" dirty="0">
                        <a:solidFill>
                          <a:schemeClr val="tx1"/>
                        </a:solidFill>
                      </a:endParaRPr>
                    </a:p>
                  </a:txBody>
                  <a:tcPr marT="45706" marB="45706">
                    <a:solidFill>
                      <a:schemeClr val="bg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7"/>
                        </a:rPr>
                        <a:t>Rivers, Lakes, and Water Quality Unit on </a:t>
                      </a:r>
                      <a:r>
                        <a:rPr lang="en-US" sz="1200" dirty="0" err="1" smtClean="0">
                          <a:hlinkClick r:id="rId7"/>
                        </a:rPr>
                        <a:t>TpT</a:t>
                      </a:r>
                      <a:endParaRPr lang="en-US" sz="1200" dirty="0" smtClean="0"/>
                    </a:p>
                  </a:txBody>
                  <a:tcPr marT="45706" marB="45706">
                    <a:solidFill>
                      <a:schemeClr val="bg1">
                        <a:lumMod val="50000"/>
                      </a:schemeClr>
                    </a:solidFill>
                  </a:tcPr>
                </a:tc>
              </a:tr>
            </a:tbl>
          </a:graphicData>
        </a:graphic>
      </p:graphicFrame>
      <p:sp>
        <p:nvSpPr>
          <p:cNvPr id="312349" name="TextBox 1"/>
          <p:cNvSpPr txBox="1">
            <a:spLocks noChangeArrowheads="1"/>
          </p:cNvSpPr>
          <p:nvPr/>
        </p:nvSpPr>
        <p:spPr bwMode="auto">
          <a:xfrm>
            <a:off x="228600" y="58674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None/>
            </a:pPr>
            <a:r>
              <a:rPr lang="en-US" dirty="0" smtClean="0"/>
              <a:t> </a:t>
            </a:r>
            <a:r>
              <a:rPr lang="en-US" dirty="0"/>
              <a:t>	</a:t>
            </a:r>
          </a:p>
        </p:txBody>
      </p:sp>
      <p:sp>
        <p:nvSpPr>
          <p:cNvPr id="16" name="Rectangle 15"/>
          <p:cNvSpPr/>
          <p:nvPr/>
        </p:nvSpPr>
        <p:spPr>
          <a:xfrm>
            <a:off x="3587351" y="3800372"/>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3587351" y="3824138"/>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9"/>
          <a:stretch>
            <a:fillRect/>
          </a:stretch>
        </p:blipFill>
        <p:spPr>
          <a:xfrm>
            <a:off x="174171" y="5863020"/>
            <a:ext cx="8832057" cy="774318"/>
          </a:xfrm>
          <a:prstGeom prst="rect">
            <a:avLst/>
          </a:prstGeom>
        </p:spPr>
      </p:pic>
      <p:sp>
        <p:nvSpPr>
          <p:cNvPr id="2" name="Rectangle 1"/>
          <p:cNvSpPr/>
          <p:nvPr/>
        </p:nvSpPr>
        <p:spPr>
          <a:xfrm>
            <a:off x="285839" y="33627"/>
            <a:ext cx="8648521" cy="923330"/>
          </a:xfrm>
          <a:prstGeom prst="rect">
            <a:avLst/>
          </a:prstGeom>
          <a:noFill/>
        </p:spPr>
        <p:txBody>
          <a:bodyPr wrap="none" lIns="91440" tIns="45720" rIns="91440" bIns="45720">
            <a:spAutoFit/>
          </a:bodyPr>
          <a:lstStyle/>
          <a:p>
            <a:pPr algn="ctr"/>
            <a:r>
              <a:rPr lang="en-US" sz="5400" b="1" cap="none" spc="0" dirty="0" smtClean="0">
                <a:ln w="9525">
                  <a:solidFill>
                    <a:schemeClr val="tx1"/>
                  </a:solidFill>
                  <a:prstDash val="solid"/>
                </a:ln>
                <a:solidFill>
                  <a:srgbClr val="FFCC66"/>
                </a:solidFill>
                <a:effectLst>
                  <a:glow rad="139700">
                    <a:schemeClr val="accent3">
                      <a:satMod val="175000"/>
                      <a:alpha val="40000"/>
                    </a:schemeClr>
                  </a:glow>
                  <a:outerShdw blurRad="12700" dist="38100" dir="2700000" algn="tl" rotWithShape="0">
                    <a:schemeClr val="bg1">
                      <a:lumMod val="50000"/>
                    </a:schemeClr>
                  </a:outerShdw>
                </a:effectLst>
              </a:rPr>
              <a:t>Earth Science Curriculum</a:t>
            </a:r>
            <a:endParaRPr lang="en-US" sz="5400" b="1" cap="none" spc="0" dirty="0">
              <a:ln w="9525">
                <a:solidFill>
                  <a:schemeClr val="tx1"/>
                </a:solidFill>
                <a:prstDash val="solid"/>
              </a:ln>
              <a:solidFill>
                <a:srgbClr val="FFCC66"/>
              </a:solidFill>
              <a:effectLst>
                <a:glow rad="139700">
                  <a:schemeClr val="accent3">
                    <a:satMod val="175000"/>
                    <a:alpha val="40000"/>
                  </a:schemeClr>
                </a:glow>
                <a:outerShdw blurRad="12700" dist="38100" dir="2700000" algn="tl" rotWithShape="0">
                  <a:schemeClr val="bg1">
                    <a:lumMod val="50000"/>
                  </a:schemeClr>
                </a:outerShdw>
              </a:effectLst>
            </a:endParaRPr>
          </a:p>
        </p:txBody>
      </p:sp>
      <p:pic>
        <p:nvPicPr>
          <p:cNvPr id="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59" y="1524000"/>
            <a:ext cx="1971341" cy="1676400"/>
          </a:xfrm>
          <a:prstGeom prst="ellipse">
            <a:avLst/>
          </a:prstGeom>
          <a:ln w="63500" cap="rnd">
            <a:solidFill>
              <a:srgbClr val="333333"/>
            </a:solidFill>
          </a:ln>
          <a:effectLst>
            <a:glow rad="190500">
              <a:srgbClr val="FFC000"/>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627621" y="871146"/>
            <a:ext cx="3325399" cy="369332"/>
          </a:xfrm>
          <a:prstGeom prst="rect">
            <a:avLst/>
          </a:prstGeom>
        </p:spPr>
        <p:txBody>
          <a:bodyPr wrap="none">
            <a:spAutoFit/>
          </a:bodyPr>
          <a:lstStyle/>
          <a:p>
            <a:pPr algn="ctr"/>
            <a:r>
              <a:rPr lang="en-US" sz="1800" dirty="0">
                <a:hlinkClick r:id="rId11"/>
              </a:rPr>
              <a:t>Earth Science Curriculum Link</a:t>
            </a:r>
            <a:endParaRPr lang="en-US" sz="1800" dirty="0"/>
          </a:p>
        </p:txBody>
      </p:sp>
      <p:sp>
        <p:nvSpPr>
          <p:cNvPr id="24" name="Oval 23"/>
          <p:cNvSpPr/>
          <p:nvPr/>
        </p:nvSpPr>
        <p:spPr>
          <a:xfrm>
            <a:off x="3607768" y="4519205"/>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3587351" y="3098045"/>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87748" y="2424934"/>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3587351" y="1776186"/>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607768" y="5144187"/>
            <a:ext cx="407194" cy="41622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607768" y="5156070"/>
            <a:ext cx="407194" cy="3924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84306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8527" y="1337445"/>
          <a:ext cx="8763000" cy="4348168"/>
        </p:xfrm>
        <a:graphic>
          <a:graphicData uri="http://schemas.openxmlformats.org/drawingml/2006/table">
            <a:tbl>
              <a:tblPr firstRow="1" bandRow="1">
                <a:tableStyleId>{5C22544A-7EE6-4342-B048-85BDC9FD1C3A}</a:tableStyleId>
              </a:tblPr>
              <a:tblGrid>
                <a:gridCol w="3962400"/>
                <a:gridCol w="4800600"/>
              </a:tblGrid>
              <a:tr h="370760">
                <a:tc>
                  <a:txBody>
                    <a:bodyPr/>
                    <a:lstStyle/>
                    <a:p>
                      <a:r>
                        <a:rPr lang="en-US" sz="1800" dirty="0" smtClean="0">
                          <a:solidFill>
                            <a:schemeClr val="tx1"/>
                          </a:solidFill>
                        </a:rPr>
                        <a:t>Life Science Units</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smtClean="0"/>
                        <a:t>Purchase</a:t>
                      </a:r>
                      <a:r>
                        <a:rPr lang="en-US" sz="1800" baseline="0" smtClean="0"/>
                        <a:t> Individual Unit Link on TpT</a:t>
                      </a:r>
                      <a:endParaRPr lang="en-US" sz="1800" dirty="0" smtClean="0"/>
                    </a:p>
                  </a:txBody>
                  <a:tcPr marT="45712" marB="45712">
                    <a:solidFill>
                      <a:srgbClr val="006666"/>
                    </a:solidFill>
                  </a:tcPr>
                </a:tc>
              </a:tr>
              <a:tr h="396224">
                <a:tc>
                  <a:txBody>
                    <a:bodyPr/>
                    <a:lstStyle/>
                    <a:p>
                      <a:r>
                        <a:rPr lang="en-US" sz="1800" dirty="0" smtClean="0">
                          <a:solidFill>
                            <a:schemeClr val="tx1"/>
                          </a:solidFill>
                        </a:rPr>
                        <a:t>DNA</a:t>
                      </a:r>
                      <a:r>
                        <a:rPr lang="en-US" sz="1800" baseline="0" dirty="0" smtClean="0">
                          <a:solidFill>
                            <a:schemeClr val="tx1"/>
                          </a:solidFill>
                        </a:rPr>
                        <a:t> and Genetics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DNA and Genetics Unit on </a:t>
                      </a:r>
                      <a:r>
                        <a:rPr lang="en-US" sz="1000" dirty="0" err="1" smtClean="0">
                          <a:hlinkClick r:id="rId2"/>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Cel</a:t>
                      </a:r>
                      <a:r>
                        <a:rPr lang="en-US" sz="1800" baseline="0" dirty="0" smtClean="0">
                          <a:solidFill>
                            <a:schemeClr val="tx1"/>
                          </a:solidFill>
                        </a:rPr>
                        <a:t>l Biology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Cell Biology Unit on </a:t>
                      </a:r>
                      <a:r>
                        <a:rPr lang="en-US" sz="1000" dirty="0" err="1" smtClean="0">
                          <a:hlinkClick r:id="rId3"/>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Infectious</a:t>
                      </a:r>
                      <a:r>
                        <a:rPr lang="en-US" sz="1800" baseline="0" dirty="0" smtClean="0">
                          <a:solidFill>
                            <a:schemeClr val="tx1"/>
                          </a:solidFill>
                        </a:rPr>
                        <a:t> Diseases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800" dirty="0" smtClean="0">
                          <a:hlinkClick r:id="rId4"/>
                        </a:rPr>
                        <a:t>Virus, Bacteria, Parasites, Diseases Unit</a:t>
                      </a:r>
                      <a:endParaRPr lang="en-US" sz="800" dirty="0" smtClean="0"/>
                    </a:p>
                  </a:txBody>
                  <a:tcPr marT="45712" marB="45712">
                    <a:solidFill>
                      <a:srgbClr val="006666"/>
                    </a:solidFill>
                  </a:tcPr>
                </a:tc>
              </a:tr>
              <a:tr h="396224">
                <a:tc>
                  <a:txBody>
                    <a:bodyPr/>
                    <a:lstStyle/>
                    <a:p>
                      <a:r>
                        <a:rPr lang="en-US" sz="1800" dirty="0" smtClean="0">
                          <a:solidFill>
                            <a:schemeClr val="tx1"/>
                          </a:solidFill>
                        </a:rPr>
                        <a:t>Taxonomy</a:t>
                      </a:r>
                      <a:r>
                        <a:rPr lang="en-US" sz="1800" baseline="0" dirty="0" smtClean="0">
                          <a:solidFill>
                            <a:schemeClr val="tx1"/>
                          </a:solidFill>
                        </a:rPr>
                        <a:t> and Classification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Taxonomy and Classification Unit</a:t>
                      </a:r>
                      <a:endParaRPr lang="en-US" sz="1000" dirty="0" smtClean="0"/>
                    </a:p>
                  </a:txBody>
                  <a:tcPr marT="45712" marB="45712">
                    <a:solidFill>
                      <a:srgbClr val="006666"/>
                    </a:solidFill>
                  </a:tcPr>
                </a:tc>
              </a:tr>
              <a:tr h="396224">
                <a:tc>
                  <a:txBody>
                    <a:bodyPr/>
                    <a:lstStyle/>
                    <a:p>
                      <a:r>
                        <a:rPr lang="en-US" sz="1800" dirty="0" smtClean="0">
                          <a:solidFill>
                            <a:schemeClr val="tx1"/>
                          </a:solidFill>
                        </a:rPr>
                        <a:t>Evolution</a:t>
                      </a:r>
                      <a:r>
                        <a:rPr lang="en-US" sz="1800" baseline="0" dirty="0" smtClean="0">
                          <a:solidFill>
                            <a:schemeClr val="tx1"/>
                          </a:solidFill>
                        </a:rPr>
                        <a:t> / Natural Selection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Evolution and Natural Selection Unit on </a:t>
                      </a:r>
                      <a:r>
                        <a:rPr lang="en-US" sz="1000" dirty="0" err="1" smtClean="0">
                          <a:hlinkClick r:id="rId6"/>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Botany</a:t>
                      </a:r>
                      <a:r>
                        <a:rPr lang="en-US" sz="1800" baseline="0" dirty="0" smtClean="0">
                          <a:solidFill>
                            <a:schemeClr val="tx1"/>
                          </a:solidFill>
                        </a:rPr>
                        <a:t> Topics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Botany Unit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Feeding Levels</a:t>
                      </a:r>
                      <a:r>
                        <a:rPr lang="en-US" sz="1800" baseline="0" dirty="0" smtClean="0">
                          <a:solidFill>
                            <a:schemeClr val="tx1"/>
                          </a:solidFill>
                        </a:rPr>
                        <a:t>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Ecology Feeding Levels Unit on </a:t>
                      </a:r>
                      <a:r>
                        <a:rPr lang="en-US" sz="1000" dirty="0" err="1" smtClean="0">
                          <a:hlinkClick r:id="rId8"/>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Interactions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Ecology Interactions Unit on </a:t>
                      </a:r>
                      <a:r>
                        <a:rPr lang="en-US" sz="1000" dirty="0" err="1" smtClean="0">
                          <a:hlinkClick r:id="rId9"/>
                        </a:rPr>
                        <a:t>TpT</a:t>
                      </a:r>
                      <a:endParaRPr lang="en-US" sz="1000" dirty="0" smtClean="0"/>
                    </a:p>
                  </a:txBody>
                  <a:tcPr marT="45712" marB="45712">
                    <a:solidFill>
                      <a:srgbClr val="006666"/>
                    </a:solidFill>
                  </a:tcPr>
                </a:tc>
              </a:tr>
              <a:tr h="396224">
                <a:tc>
                  <a:txBody>
                    <a:bodyPr/>
                    <a:lstStyle/>
                    <a:p>
                      <a:r>
                        <a:rPr lang="en-US" sz="1800" dirty="0" smtClean="0">
                          <a:solidFill>
                            <a:schemeClr val="tx1"/>
                          </a:solidFill>
                        </a:rPr>
                        <a:t>Ecology Abiotic Factors</a:t>
                      </a:r>
                      <a:r>
                        <a:rPr lang="en-US" sz="1800" baseline="0" dirty="0" smtClean="0">
                          <a:solidFill>
                            <a:schemeClr val="tx1"/>
                          </a:solidFill>
                        </a:rPr>
                        <a:t> Unit</a:t>
                      </a:r>
                      <a:endParaRPr lang="en-US" sz="1800"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Ecology Abiotic Factors Unit on </a:t>
                      </a:r>
                      <a:r>
                        <a:rPr lang="en-US" sz="1000" dirty="0" err="1" smtClean="0">
                          <a:hlinkClick r:id="rId10"/>
                        </a:rPr>
                        <a:t>TpT</a:t>
                      </a:r>
                      <a:endParaRPr lang="en-US" sz="1000" dirty="0" smtClean="0"/>
                    </a:p>
                  </a:txBody>
                  <a:tcPr marT="45712" marB="45712">
                    <a:solidFill>
                      <a:srgbClr val="006666"/>
                    </a:solidFill>
                  </a:tcPr>
                </a:tc>
              </a:tr>
              <a:tr h="411392">
                <a:tc>
                  <a:txBody>
                    <a:bodyPr/>
                    <a:lstStyle/>
                    <a:p>
                      <a:r>
                        <a:rPr lang="en-US" dirty="0" smtClean="0">
                          <a:solidFill>
                            <a:schemeClr val="tx1"/>
                          </a:solidFill>
                        </a:rPr>
                        <a:t>Anatomy,</a:t>
                      </a:r>
                      <a:r>
                        <a:rPr lang="en-US" baseline="0" dirty="0" smtClean="0">
                          <a:solidFill>
                            <a:schemeClr val="tx1"/>
                          </a:solidFill>
                        </a:rPr>
                        <a:t> Human Body Systems</a:t>
                      </a:r>
                      <a:endParaRPr lang="en-US" dirty="0">
                        <a:solidFill>
                          <a:schemeClr val="tx1"/>
                        </a:solidFill>
                      </a:endParaRPr>
                    </a:p>
                  </a:txBody>
                  <a:tcPr marT="45712" marB="45712">
                    <a:solidFill>
                      <a:srgbClr val="0066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Human Body Systems and Health Topics Unit</a:t>
                      </a:r>
                      <a:endParaRPr lang="en-US" sz="1000" dirty="0" smtClean="0"/>
                    </a:p>
                  </a:txBody>
                  <a:tcPr marT="45712" marB="45712">
                    <a:solidFill>
                      <a:srgbClr val="006666"/>
                    </a:solidFill>
                  </a:tcPr>
                </a:tc>
              </a:tr>
            </a:tbl>
          </a:graphicData>
        </a:graphic>
      </p:graphicFrame>
      <p:sp>
        <p:nvSpPr>
          <p:cNvPr id="11" name="Rectangle 10"/>
          <p:cNvSpPr/>
          <p:nvPr/>
        </p:nvSpPr>
        <p:spPr>
          <a:xfrm>
            <a:off x="3785393" y="5302259"/>
            <a:ext cx="315913" cy="31905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Diamond 21"/>
          <p:cNvSpPr/>
          <p:nvPr/>
        </p:nvSpPr>
        <p:spPr>
          <a:xfrm>
            <a:off x="3784601" y="2133600"/>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3737944" y="4143572"/>
            <a:ext cx="314061" cy="29475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757012" y="4159587"/>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63500"/>
            <a:ext cx="8109913" cy="923330"/>
          </a:xfrm>
          <a:prstGeom prst="rect">
            <a:avLst/>
          </a:prstGeom>
          <a:noFill/>
          <a:effectLst>
            <a:glow rad="228600">
              <a:schemeClr val="accent2">
                <a:satMod val="175000"/>
                <a:alpha val="40000"/>
              </a:schemeClr>
            </a:glow>
          </a:effectLst>
        </p:spPr>
        <p:txBody>
          <a:bodyPr wrap="none" lIns="91440" tIns="45720" rIns="91440" bIns="45720">
            <a:spAutoFit/>
          </a:bodyPr>
          <a:lstStyle/>
          <a:p>
            <a:pPr algn="ctr"/>
            <a:r>
              <a:rPr lang="en-US" sz="5400" b="1" cap="none" spc="0" dirty="0" smtClean="0">
                <a:ln w="9525">
                  <a:solidFill>
                    <a:schemeClr val="tx1"/>
                  </a:solidFill>
                  <a:prstDash val="solid"/>
                </a:ln>
                <a:solidFill>
                  <a:srgbClr val="99FFCC"/>
                </a:solidFill>
                <a:effectLst>
                  <a:glow rad="139700">
                    <a:srgbClr val="CC99FF">
                      <a:alpha val="70000"/>
                    </a:srgbClr>
                  </a:glow>
                  <a:outerShdw blurRad="12700" dist="38100" dir="2700000" algn="tl" rotWithShape="0">
                    <a:schemeClr val="bg1">
                      <a:lumMod val="50000"/>
                    </a:schemeClr>
                  </a:outerShdw>
                </a:effectLst>
              </a:rPr>
              <a:t>Life Science Curriculum</a:t>
            </a:r>
            <a:endParaRPr lang="en-US" sz="5400" b="1" cap="none" spc="0" dirty="0">
              <a:ln w="9525">
                <a:solidFill>
                  <a:schemeClr val="tx1"/>
                </a:solidFill>
                <a:prstDash val="solid"/>
              </a:ln>
              <a:solidFill>
                <a:srgbClr val="99FFCC"/>
              </a:solidFill>
              <a:effectLst>
                <a:glow rad="139700">
                  <a:srgbClr val="CC99FF">
                    <a:alpha val="70000"/>
                  </a:srgbClr>
                </a:glow>
                <a:outerShdw blurRad="12700" dist="38100" dir="2700000" algn="tl" rotWithShape="0">
                  <a:schemeClr val="bg1">
                    <a:lumMod val="50000"/>
                  </a:schemeClr>
                </a:outerShdw>
              </a:effectLst>
            </a:endParaRPr>
          </a:p>
        </p:txBody>
      </p:sp>
      <p:pic>
        <p:nvPicPr>
          <p:cNvPr id="29" name="Picture 28"/>
          <p:cNvPicPr>
            <a:picLocks noChangeAspect="1"/>
          </p:cNvPicPr>
          <p:nvPr/>
        </p:nvPicPr>
        <p:blipFill>
          <a:blip r:embed="rId13"/>
          <a:stretch>
            <a:fillRect/>
          </a:stretch>
        </p:blipFill>
        <p:spPr>
          <a:xfrm>
            <a:off x="174171" y="5863020"/>
            <a:ext cx="8832057" cy="774318"/>
          </a:xfrm>
          <a:prstGeom prst="rect">
            <a:avLst/>
          </a:prstGeom>
        </p:spPr>
      </p:pic>
      <p:pic>
        <p:nvPicPr>
          <p:cNvPr id="30"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2615" y="1692940"/>
            <a:ext cx="2293613" cy="1868870"/>
          </a:xfrm>
          <a:prstGeom prst="ellipse">
            <a:avLst/>
          </a:prstGeom>
          <a:ln w="9525">
            <a:solidFill>
              <a:schemeClr val="tx1"/>
            </a:solidFill>
            <a:miter lim="800000"/>
            <a:headEnd/>
            <a:tailEnd/>
          </a:ln>
          <a:effectLst>
            <a:glow rad="228600">
              <a:srgbClr val="99FFCC"/>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4" name="Rectangle 3"/>
          <p:cNvSpPr/>
          <p:nvPr/>
        </p:nvSpPr>
        <p:spPr>
          <a:xfrm>
            <a:off x="5771835" y="891268"/>
            <a:ext cx="3147273" cy="369332"/>
          </a:xfrm>
          <a:prstGeom prst="rect">
            <a:avLst/>
          </a:prstGeom>
        </p:spPr>
        <p:txBody>
          <a:bodyPr wrap="none">
            <a:spAutoFit/>
          </a:bodyPr>
          <a:lstStyle/>
          <a:p>
            <a:pPr algn="ctr"/>
            <a:r>
              <a:rPr lang="en-US" sz="1800" dirty="0">
                <a:hlinkClick r:id="rId15"/>
              </a:rPr>
              <a:t>Life Science Curriculum Link</a:t>
            </a:r>
            <a:endParaRPr lang="en-US" sz="1800" dirty="0"/>
          </a:p>
        </p:txBody>
      </p:sp>
      <p:sp>
        <p:nvSpPr>
          <p:cNvPr id="32" name="Rectangle 31"/>
          <p:cNvSpPr/>
          <p:nvPr/>
        </p:nvSpPr>
        <p:spPr>
          <a:xfrm>
            <a:off x="3746498" y="3733257"/>
            <a:ext cx="314061" cy="294759"/>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761226" y="3749610"/>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750354" y="4534433"/>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3764620" y="4944781"/>
            <a:ext cx="277813" cy="25876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Diamond 35"/>
          <p:cNvSpPr/>
          <p:nvPr/>
        </p:nvSpPr>
        <p:spPr>
          <a:xfrm>
            <a:off x="3769253" y="1725922"/>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Diamond 36"/>
          <p:cNvSpPr/>
          <p:nvPr/>
        </p:nvSpPr>
        <p:spPr>
          <a:xfrm>
            <a:off x="3773000" y="2525750"/>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Diamond 39"/>
          <p:cNvSpPr/>
          <p:nvPr/>
        </p:nvSpPr>
        <p:spPr>
          <a:xfrm>
            <a:off x="3818709" y="5276707"/>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3745569" y="3343537"/>
            <a:ext cx="315913" cy="319057"/>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737961" y="2942304"/>
            <a:ext cx="337328" cy="33147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Diamond 42"/>
          <p:cNvSpPr/>
          <p:nvPr/>
        </p:nvSpPr>
        <p:spPr>
          <a:xfrm>
            <a:off x="3784601" y="2920854"/>
            <a:ext cx="249279" cy="37016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194690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6071" y="1220175"/>
          <a:ext cx="8763000" cy="18542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solidFill>
                            <a:schemeClr val="tx1"/>
                          </a:solidFill>
                        </a:rPr>
                        <a:t>Physical Science Units</a:t>
                      </a:r>
                      <a:endParaRPr lang="en-US" dirty="0">
                        <a:solidFill>
                          <a:schemeClr val="tx1"/>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Purchase</a:t>
                      </a:r>
                      <a:r>
                        <a:rPr lang="en-US" sz="1800" baseline="0" dirty="0" smtClean="0">
                          <a:solidFill>
                            <a:schemeClr val="tx1"/>
                          </a:solidFill>
                        </a:rPr>
                        <a:t> Individual Unit Link on </a:t>
                      </a:r>
                      <a:r>
                        <a:rPr lang="en-US" sz="1800" baseline="0" dirty="0" err="1" smtClean="0">
                          <a:solidFill>
                            <a:schemeClr val="tx1"/>
                          </a:solidFill>
                        </a:rPr>
                        <a:t>TpT</a:t>
                      </a:r>
                      <a:endParaRPr lang="en-US" sz="1800" dirty="0" smtClean="0">
                        <a:solidFill>
                          <a:schemeClr val="tx1"/>
                        </a:solidFill>
                      </a:endParaRPr>
                    </a:p>
                  </a:txBody>
                  <a:tcPr>
                    <a:solidFill>
                      <a:srgbClr val="660066"/>
                    </a:solidFill>
                  </a:tcPr>
                </a:tc>
              </a:tr>
              <a:tr h="370840">
                <a:tc>
                  <a:txBody>
                    <a:bodyPr/>
                    <a:lstStyle/>
                    <a:p>
                      <a:r>
                        <a:rPr lang="en-US" dirty="0" smtClean="0">
                          <a:solidFill>
                            <a:srgbClr val="FFFFCC"/>
                          </a:solidFill>
                        </a:rPr>
                        <a:t>Science</a:t>
                      </a:r>
                      <a:r>
                        <a:rPr lang="en-US" baseline="0" dirty="0" smtClean="0">
                          <a:solidFill>
                            <a:srgbClr val="FFFFCC"/>
                          </a:solidFill>
                        </a:rPr>
                        <a:t> Skills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Science Skills Unit on </a:t>
                      </a:r>
                      <a:r>
                        <a:rPr lang="en-US" sz="1000" dirty="0" err="1" smtClean="0">
                          <a:hlinkClick r:id="rId2"/>
                        </a:rPr>
                        <a:t>TpT</a:t>
                      </a:r>
                      <a:endParaRPr lang="en-US" sz="1000" dirty="0" smtClean="0"/>
                    </a:p>
                  </a:txBody>
                  <a:tcPr>
                    <a:solidFill>
                      <a:srgbClr val="660066"/>
                    </a:solidFill>
                  </a:tcPr>
                </a:tc>
              </a:tr>
              <a:tr h="370840">
                <a:tc>
                  <a:txBody>
                    <a:bodyPr/>
                    <a:lstStyle/>
                    <a:p>
                      <a:r>
                        <a:rPr lang="en-US" dirty="0" smtClean="0">
                          <a:solidFill>
                            <a:srgbClr val="FFFFCC"/>
                          </a:solidFill>
                        </a:rPr>
                        <a:t>Motion</a:t>
                      </a:r>
                      <a:r>
                        <a:rPr lang="en-US" baseline="0" dirty="0" smtClean="0">
                          <a:solidFill>
                            <a:srgbClr val="FFFFCC"/>
                          </a:solidFill>
                        </a:rPr>
                        <a:t> and Machines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Newton's Laws of Motion, Forces in Motion and Simple Machines Unit</a:t>
                      </a:r>
                      <a:endParaRPr lang="en-US" sz="1000" dirty="0" smtClean="0"/>
                    </a:p>
                  </a:txBody>
                  <a:tcPr>
                    <a:solidFill>
                      <a:srgbClr val="660066"/>
                    </a:solidFill>
                  </a:tcPr>
                </a:tc>
              </a:tr>
              <a:tr h="370840">
                <a:tc>
                  <a:txBody>
                    <a:bodyPr/>
                    <a:lstStyle/>
                    <a:p>
                      <a:r>
                        <a:rPr lang="en-US" dirty="0" smtClean="0">
                          <a:solidFill>
                            <a:srgbClr val="FFFFCC"/>
                          </a:solidFill>
                        </a:rPr>
                        <a:t>Matter,</a:t>
                      </a:r>
                      <a:r>
                        <a:rPr lang="en-US" baseline="0" dirty="0" smtClean="0">
                          <a:solidFill>
                            <a:srgbClr val="FFFFCC"/>
                          </a:solidFill>
                        </a:rPr>
                        <a:t> Energy, </a:t>
                      </a:r>
                      <a:r>
                        <a:rPr lang="en-US" baseline="0" dirty="0" err="1" smtClean="0">
                          <a:solidFill>
                            <a:srgbClr val="FFFFCC"/>
                          </a:solidFill>
                        </a:rPr>
                        <a:t>Envs</a:t>
                      </a:r>
                      <a:r>
                        <a:rPr lang="en-US" baseline="0" dirty="0" smtClean="0">
                          <a:solidFill>
                            <a:srgbClr val="FFFFCC"/>
                          </a:solidFill>
                        </a:rPr>
                        <a:t>. </a:t>
                      </a:r>
                      <a:r>
                        <a:rPr lang="en-US" dirty="0" smtClean="0">
                          <a:solidFill>
                            <a:srgbClr val="FFFFCC"/>
                          </a:solidFill>
                        </a:rPr>
                        <a:t>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Matter, Energy, and the Environment Unit</a:t>
                      </a:r>
                      <a:endParaRPr lang="en-US" sz="1000" dirty="0" smtClean="0"/>
                    </a:p>
                  </a:txBody>
                  <a:tcPr>
                    <a:solidFill>
                      <a:srgbClr val="660066"/>
                    </a:solidFill>
                  </a:tcPr>
                </a:tc>
              </a:tr>
              <a:tr h="370840">
                <a:tc>
                  <a:txBody>
                    <a:bodyPr/>
                    <a:lstStyle/>
                    <a:p>
                      <a:r>
                        <a:rPr lang="en-US" dirty="0" smtClean="0">
                          <a:solidFill>
                            <a:srgbClr val="FFFFCC"/>
                          </a:solidFill>
                        </a:rPr>
                        <a:t>Atoms</a:t>
                      </a:r>
                      <a:r>
                        <a:rPr lang="en-US" baseline="0" dirty="0" smtClean="0">
                          <a:solidFill>
                            <a:srgbClr val="FFFFCC"/>
                          </a:solidFill>
                        </a:rPr>
                        <a:t> and Periodic Table Unit</a:t>
                      </a:r>
                      <a:endParaRPr lang="en-US" dirty="0">
                        <a:solidFill>
                          <a:srgbClr val="FFFFCC"/>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Atoms and Periodic Table of the Elements Unit on </a:t>
                      </a:r>
                      <a:r>
                        <a:rPr lang="en-US" sz="1000" dirty="0" err="1" smtClean="0">
                          <a:hlinkClick r:id="rId5"/>
                        </a:rPr>
                        <a:t>TpT</a:t>
                      </a:r>
                      <a:endParaRPr lang="en-US" sz="1000" dirty="0" smtClean="0"/>
                    </a:p>
                  </a:txBody>
                  <a:tcPr>
                    <a:solidFill>
                      <a:srgbClr val="660066"/>
                    </a:solidFill>
                  </a:tcPr>
                </a:tc>
              </a:tr>
            </a:tbl>
          </a:graphicData>
        </a:graphic>
      </p:graphicFrame>
      <p:sp>
        <p:nvSpPr>
          <p:cNvPr id="10" name="Rectangle 9"/>
          <p:cNvSpPr/>
          <p:nvPr/>
        </p:nvSpPr>
        <p:spPr>
          <a:xfrm>
            <a:off x="3792538" y="1632459"/>
            <a:ext cx="292100" cy="2667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817930" y="1977356"/>
            <a:ext cx="257175"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825875" y="2339307"/>
            <a:ext cx="258763"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829042" y="2701258"/>
            <a:ext cx="258763" cy="3429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6136" y="237516"/>
            <a:ext cx="8645315" cy="830997"/>
          </a:xfrm>
          <a:prstGeom prst="rect">
            <a:avLst/>
          </a:prstGeom>
          <a:noFill/>
        </p:spPr>
        <p:txBody>
          <a:bodyPr wrap="none" lIns="91440" tIns="45720" rIns="91440" bIns="45720">
            <a:spAutoFit/>
          </a:bodyPr>
          <a:lstStyle/>
          <a:p>
            <a:pPr algn="ctr"/>
            <a:r>
              <a:rPr lang="en-US" sz="4800" b="1" cap="none" spc="0" dirty="0" smtClean="0">
                <a:ln w="9525">
                  <a:solidFill>
                    <a:srgbClr val="660066"/>
                  </a:solidFill>
                  <a:prstDash val="solid"/>
                </a:ln>
                <a:solidFill>
                  <a:srgbClr val="FFFFCC"/>
                </a:solidFill>
                <a:effectLst>
                  <a:glow rad="139700">
                    <a:srgbClr val="FFFFCC">
                      <a:alpha val="40000"/>
                    </a:srgbClr>
                  </a:glow>
                  <a:outerShdw blurRad="12700" dist="38100" dir="2700000" algn="tl" rotWithShape="0">
                    <a:schemeClr val="bg1">
                      <a:lumMod val="50000"/>
                    </a:schemeClr>
                  </a:outerShdw>
                </a:effectLst>
              </a:rPr>
              <a:t>Physical Science Curriculum</a:t>
            </a:r>
            <a:endParaRPr lang="en-US" sz="4800" b="1" cap="none" spc="0" dirty="0">
              <a:ln w="9525">
                <a:solidFill>
                  <a:srgbClr val="660066"/>
                </a:solidFill>
                <a:prstDash val="solid"/>
              </a:ln>
              <a:solidFill>
                <a:srgbClr val="FFFFCC"/>
              </a:solidFill>
              <a:effectLst>
                <a:glow rad="139700">
                  <a:srgbClr val="FFFFCC">
                    <a:alpha val="40000"/>
                  </a:srgbClr>
                </a:glow>
                <a:outerShdw blurRad="12700" dist="38100" dir="2700000" algn="tl" rotWithShape="0">
                  <a:schemeClr val="bg1">
                    <a:lumMod val="50000"/>
                  </a:schemeClr>
                </a:outerShdw>
              </a:effectLst>
            </a:endParaRPr>
          </a:p>
        </p:txBody>
      </p:sp>
      <p:pic>
        <p:nvPicPr>
          <p:cNvPr id="32" name="Picture 31"/>
          <p:cNvPicPr>
            <a:picLocks noChangeAspect="1"/>
          </p:cNvPicPr>
          <p:nvPr/>
        </p:nvPicPr>
        <p:blipFill>
          <a:blip r:embed="rId7"/>
          <a:stretch>
            <a:fillRect/>
          </a:stretch>
        </p:blipFill>
        <p:spPr>
          <a:xfrm>
            <a:off x="174171" y="5863020"/>
            <a:ext cx="8832057" cy="774318"/>
          </a:xfrm>
          <a:prstGeom prst="rect">
            <a:avLst/>
          </a:prstGeom>
        </p:spPr>
      </p:pic>
      <p:pic>
        <p:nvPicPr>
          <p:cNvPr id="3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171" y="3200400"/>
            <a:ext cx="8686800" cy="2662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3523449"/>
            <a:ext cx="2590800" cy="2203179"/>
          </a:xfrm>
          <a:prstGeom prst="ellipse">
            <a:avLst/>
          </a:prstGeom>
          <a:ln w="63500" cap="rnd">
            <a:solidFill>
              <a:srgbClr val="333333"/>
            </a:solidFill>
          </a:ln>
          <a:effectLst>
            <a:glow rad="165100">
              <a:srgbClr val="FF00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413578" y="3096434"/>
            <a:ext cx="3589444" cy="369332"/>
          </a:xfrm>
          <a:prstGeom prst="rect">
            <a:avLst/>
          </a:prstGeom>
        </p:spPr>
        <p:txBody>
          <a:bodyPr wrap="none">
            <a:spAutoFit/>
          </a:bodyPr>
          <a:lstStyle/>
          <a:p>
            <a:pPr algn="ctr"/>
            <a:r>
              <a:rPr lang="en-US" sz="1800" dirty="0">
                <a:hlinkClick r:id="rId10"/>
              </a:rPr>
              <a:t>Physical Science Curriculum Link</a:t>
            </a:r>
            <a:endParaRPr lang="en-US" sz="1800" dirty="0"/>
          </a:p>
        </p:txBody>
      </p:sp>
    </p:spTree>
    <p:extLst>
      <p:ext uri="{BB962C8B-B14F-4D97-AF65-F5344CB8AC3E}">
        <p14:creationId xmlns:p14="http://schemas.microsoft.com/office/powerpoint/2010/main" val="4700944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5897563"/>
          </a:xfrm>
        </p:spPr>
        <p:txBody>
          <a:bodyPr/>
          <a:lstStyle/>
          <a:p>
            <a:pPr marL="0" indent="0">
              <a:buNone/>
            </a:pPr>
            <a:r>
              <a:rPr lang="en-US" dirty="0" smtClean="0"/>
              <a:t>Follow </a:t>
            </a:r>
            <a:r>
              <a:rPr lang="en-US" dirty="0"/>
              <a:t>my </a:t>
            </a:r>
            <a:r>
              <a:rPr lang="en-US" dirty="0" err="1"/>
              <a:t>TpT</a:t>
            </a:r>
            <a:r>
              <a:rPr lang="en-US" dirty="0"/>
              <a:t> </a:t>
            </a:r>
            <a:r>
              <a:rPr lang="en-US" dirty="0" smtClean="0"/>
              <a:t>store</a:t>
            </a:r>
            <a:r>
              <a:rPr lang="en-US" dirty="0"/>
              <a:t>, </a:t>
            </a:r>
            <a:r>
              <a:rPr lang="en-US" dirty="0" smtClean="0"/>
              <a:t>get </a:t>
            </a:r>
            <a:r>
              <a:rPr lang="en-US" dirty="0"/>
              <a:t>notifications about flash freebies, curriculum updates, great classroom ideas, </a:t>
            </a:r>
            <a:r>
              <a:rPr lang="en-US" dirty="0" smtClean="0"/>
              <a:t>pins</a:t>
            </a:r>
            <a:r>
              <a:rPr lang="en-US" dirty="0"/>
              <a:t>, and much more by following me </a:t>
            </a:r>
            <a:r>
              <a:rPr lang="en-US" dirty="0" smtClean="0"/>
              <a:t>on </a:t>
            </a:r>
            <a:r>
              <a:rPr lang="en-US" dirty="0">
                <a:hlinkClick r:id="rId2"/>
              </a:rPr>
              <a:t>Facebook</a:t>
            </a:r>
            <a:r>
              <a:rPr lang="en-US" dirty="0" smtClean="0"/>
              <a:t> ,</a:t>
            </a:r>
            <a:r>
              <a:rPr lang="en-US" dirty="0">
                <a:hlinkClick r:id="rId3"/>
              </a:rPr>
              <a:t> Twitter</a:t>
            </a:r>
            <a:r>
              <a:rPr lang="en-US" dirty="0" smtClean="0"/>
              <a:t>, and </a:t>
            </a:r>
            <a:r>
              <a:rPr lang="en-US" dirty="0">
                <a:hlinkClick r:id="rId4"/>
              </a:rPr>
              <a:t>Pinterest</a:t>
            </a:r>
            <a:r>
              <a:rPr lang="en-US" dirty="0" smtClean="0"/>
              <a:t>.</a:t>
            </a:r>
            <a:endParaRPr lang="en-US" dirty="0"/>
          </a:p>
        </p:txBody>
      </p:sp>
      <p:pic>
        <p:nvPicPr>
          <p:cNvPr id="1026" name="Picture 2" descr="Social media strategie voor bedrijven: hoe doen we d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850444"/>
            <a:ext cx="8534400" cy="330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0876343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800" dirty="0" smtClean="0">
                <a:hlinkClick r:id="rId2"/>
              </a:rPr>
              <a:t>Curriculum </a:t>
            </a:r>
            <a:r>
              <a:rPr lang="en-US" sz="2800" dirty="0">
                <a:hlinkClick r:id="rId2"/>
              </a:rPr>
              <a:t>Tour </a:t>
            </a:r>
            <a:r>
              <a:rPr lang="en-US" sz="2800" dirty="0" smtClean="0">
                <a:hlinkClick r:id="rId2"/>
              </a:rPr>
              <a:t>Link</a:t>
            </a:r>
            <a:r>
              <a:rPr lang="en-US" sz="2800" dirty="0" smtClean="0"/>
              <a:t> (190mb)</a:t>
            </a:r>
            <a:endParaRPr lang="en-US" sz="2800" dirty="0">
              <a:solidFill>
                <a:srgbClr val="FFCCFF"/>
              </a:solidFill>
            </a:endParaRPr>
          </a:p>
          <a:p>
            <a:pPr eaLnBrk="1" hangingPunct="1">
              <a:defRPr/>
            </a:pPr>
            <a:r>
              <a:rPr lang="en-US" sz="2800" dirty="0" smtClean="0">
                <a:solidFill>
                  <a:srgbClr val="FFCCFF"/>
                </a:solidFill>
              </a:rPr>
              <a:t>Thank you for your time and interest in this curriculum.  The link above will take you to my curriculum tour that includes many PowerPoint previews, unit notes, bundled homework packages, curriculum information and much more.  Please feel free to contact me with questions.  Thanks again and best wishes.</a:t>
            </a:r>
          </a:p>
          <a:p>
            <a:pPr eaLnBrk="1" hangingPunct="1">
              <a:defRPr/>
            </a:pPr>
            <a:endParaRPr lang="en-US" sz="2800" dirty="0" smtClean="0">
              <a:solidFill>
                <a:srgbClr val="CC99FF"/>
              </a:solidFill>
            </a:endParaRPr>
          </a:p>
          <a:p>
            <a:pPr eaLnBrk="1" hangingPunct="1">
              <a:defRPr/>
            </a:pPr>
            <a:r>
              <a:rPr lang="en-US" sz="2800" dirty="0" smtClean="0">
                <a:solidFill>
                  <a:srgbClr val="CC99FF"/>
                </a:solidFill>
              </a:rPr>
              <a:t>Sincerely,</a:t>
            </a:r>
          </a:p>
          <a:p>
            <a:pPr eaLnBrk="1" hangingPunct="1">
              <a:defRPr/>
            </a:pPr>
            <a:r>
              <a:rPr lang="en-US" sz="2800" dirty="0" smtClean="0">
                <a:solidFill>
                  <a:srgbClr val="CC99FF"/>
                </a:solidFill>
              </a:rPr>
              <a:t>Ryan Murphy </a:t>
            </a:r>
            <a:r>
              <a:rPr lang="en-US" sz="2800" dirty="0" err="1" smtClean="0">
                <a:solidFill>
                  <a:srgbClr val="CC99FF"/>
                </a:solidFill>
              </a:rPr>
              <a:t>M.Ed</a:t>
            </a:r>
            <a:endParaRPr lang="en-US" sz="2800" dirty="0" smtClean="0">
              <a:solidFill>
                <a:srgbClr val="CC99FF"/>
              </a:solidFill>
            </a:endParaRPr>
          </a:p>
          <a:p>
            <a:pPr eaLnBrk="1" hangingPunct="1">
              <a:defRPr/>
            </a:pPr>
            <a:r>
              <a:rPr lang="en-US" sz="2800" dirty="0" smtClean="0">
                <a:hlinkClick r:id="rId3"/>
              </a:rPr>
              <a:t>ryemurf@gmail.com</a:t>
            </a:r>
            <a:endParaRPr lang="en-US" sz="2800" dirty="0" smtClean="0"/>
          </a:p>
          <a:p>
            <a:pPr lvl="1" eaLnBrk="1" hangingPunct="1">
              <a:defRPr/>
            </a:pPr>
            <a:endParaRPr lang="en-US" sz="2400" dirty="0" smtClean="0"/>
          </a:p>
          <a:p>
            <a:pPr lvl="2" eaLnBrk="1" hangingPunct="1">
              <a:buFontTx/>
              <a:buNone/>
              <a:defRPr/>
            </a:pPr>
            <a:endParaRPr lang="en-US" sz="2000" dirty="0" smtClean="0"/>
          </a:p>
        </p:txBody>
      </p:sp>
      <p:pic>
        <p:nvPicPr>
          <p:cNvPr id="1026" name="Picture 2"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29000"/>
            <a:ext cx="428513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2" y="6715125"/>
            <a:ext cx="923925" cy="1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30270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3"/>
          <p:cNvSpPr>
            <a:spLocks noGrp="1" noChangeArrowheads="1"/>
          </p:cNvSpPr>
          <p:nvPr>
            <p:ph type="body" idx="1"/>
          </p:nvPr>
        </p:nvSpPr>
        <p:spPr>
          <a:xfrm>
            <a:off x="228600" y="6096000"/>
            <a:ext cx="8686799" cy="487363"/>
          </a:xfrm>
        </p:spPr>
        <p:txBody>
          <a:bodyPr>
            <a:prstTxWarp prst="textDeflateTop">
              <a:avLst/>
            </a:prstTxWarp>
          </a:bodyPr>
          <a:lstStyle/>
          <a:p>
            <a:pPr marL="0" indent="0" algn="ctr" eaLnBrk="1" hangingPunct="1">
              <a:buNone/>
            </a:pPr>
            <a:r>
              <a:rPr lang="en-US" sz="2800" dirty="0" smtClean="0">
                <a:hlinkClick r:id="rId2"/>
              </a:rPr>
              <a:t>sciencepowerpoint.com</a:t>
            </a:r>
            <a:endParaRPr lang="en-US" sz="2800" dirty="0" smtClean="0"/>
          </a:p>
        </p:txBody>
      </p:sp>
      <p:pic>
        <p:nvPicPr>
          <p:cNvPr id="315395" name="Picture 3" descr="C:\Users\Ryan\Desktop\Science from Mu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6814159" cy="5105400"/>
          </a:xfrm>
          <a:prstGeom prst="ellipse">
            <a:avLst/>
          </a:prstGeom>
          <a:ln w="63500" cap="rnd">
            <a:solidFill>
              <a:srgbClr val="333333"/>
            </a:solidFill>
          </a:ln>
          <a:effectLst>
            <a:glow rad="355600">
              <a:srgbClr val="CC99FF"/>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065007" y="39615"/>
            <a:ext cx="6400800" cy="1077218"/>
          </a:xfrm>
          <a:prstGeom prst="rect">
            <a:avLst/>
          </a:prstGeom>
        </p:spPr>
        <p:txBody>
          <a:bodyPr>
            <a:prstTxWarp prst="textDeflateBottom">
              <a:avLst/>
            </a:prstTxWarp>
            <a:spAutoFit/>
          </a:bodyPr>
          <a:lstStyle/>
          <a:p>
            <a:pPr marL="0" indent="0" algn="ctr" eaLnBrk="1" hangingPunct="1">
              <a:buNone/>
            </a:pPr>
            <a:r>
              <a:rPr lang="en-US" dirty="0" smtClean="0">
                <a:hlinkClick r:id="rId4"/>
              </a:rPr>
              <a:t>Science </a:t>
            </a:r>
            <a:r>
              <a:rPr lang="en-US" dirty="0">
                <a:hlinkClick r:id="rId4"/>
              </a:rPr>
              <a:t>Curriculum </a:t>
            </a:r>
            <a:r>
              <a:rPr lang="en-US" dirty="0" err="1" smtClean="0">
                <a:hlinkClick r:id="rId4"/>
              </a:rPr>
              <a:t>TpT</a:t>
            </a:r>
            <a:r>
              <a:rPr lang="en-US" dirty="0" smtClean="0">
                <a:hlinkClick r:id="rId4"/>
              </a:rPr>
              <a:t> Link</a:t>
            </a:r>
            <a:endParaRPr lang="en-US" dirty="0"/>
          </a:p>
        </p:txBody>
      </p:sp>
    </p:spTree>
    <p:extLst>
      <p:ext uri="{BB962C8B-B14F-4D97-AF65-F5344CB8AC3E}">
        <p14:creationId xmlns:p14="http://schemas.microsoft.com/office/powerpoint/2010/main" val="3876350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8600" y="228600"/>
            <a:ext cx="7848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term for making an object look smaller? </a:t>
            </a:r>
            <a:r>
              <a:rPr lang="en-US" sz="5400">
                <a:latin typeface="Times New Roman" pitchFamily="18" charset="0"/>
              </a:rPr>
              <a:t>D</a:t>
            </a:r>
            <a:r>
              <a:rPr lang="en-US" sz="4800">
                <a:latin typeface="Times New Roman" pitchFamily="18" charset="0"/>
              </a:rPr>
              <a:t>e</a:t>
            </a:r>
            <a:r>
              <a:rPr lang="en-US" sz="4400">
                <a:latin typeface="Times New Roman" pitchFamily="18" charset="0"/>
              </a:rPr>
              <a:t>m</a:t>
            </a:r>
            <a:r>
              <a:rPr lang="en-US" sz="4000">
                <a:latin typeface="Times New Roman" pitchFamily="18" charset="0"/>
              </a:rPr>
              <a:t>a</a:t>
            </a:r>
            <a:r>
              <a:rPr lang="en-US" sz="3600">
                <a:latin typeface="Times New Roman" pitchFamily="18" charset="0"/>
              </a:rPr>
              <a:t>g</a:t>
            </a:r>
            <a:r>
              <a:rPr lang="en-US" sz="3200">
                <a:latin typeface="Times New Roman" pitchFamily="18" charset="0"/>
              </a:rPr>
              <a:t>n</a:t>
            </a:r>
            <a:r>
              <a:rPr lang="en-US" sz="2800">
                <a:latin typeface="Times New Roman" pitchFamily="18" charset="0"/>
              </a:rPr>
              <a:t>if</a:t>
            </a:r>
            <a:r>
              <a:rPr lang="en-US" sz="2400">
                <a:latin typeface="Times New Roman" pitchFamily="18" charset="0"/>
              </a:rPr>
              <a:t>ic</a:t>
            </a:r>
            <a:r>
              <a:rPr lang="en-US" sz="2000">
                <a:latin typeface="Times New Roman" pitchFamily="18" charset="0"/>
              </a:rPr>
              <a:t>a</a:t>
            </a:r>
            <a:r>
              <a:rPr lang="en-US">
                <a:latin typeface="Times New Roman" pitchFamily="18" charset="0"/>
              </a:rPr>
              <a:t>t</a:t>
            </a:r>
            <a:r>
              <a:rPr lang="en-US" sz="1600">
                <a:latin typeface="Times New Roman" pitchFamily="18" charset="0"/>
              </a:rPr>
              <a:t>i</a:t>
            </a:r>
            <a:r>
              <a:rPr lang="en-US" sz="1200">
                <a:latin typeface="Times New Roman" pitchFamily="18" charset="0"/>
              </a:rPr>
              <a:t>o</a:t>
            </a:r>
            <a:r>
              <a:rPr lang="en-US" sz="800">
                <a:latin typeface="Times New Roman" pitchFamily="18" charset="0"/>
              </a:rPr>
              <a:t>n</a:t>
            </a:r>
          </a:p>
        </p:txBody>
      </p:sp>
      <p:pic>
        <p:nvPicPr>
          <p:cNvPr id="18435" name="Picture 6" descr="MI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582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8437" name="TextBox 7"/>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6699FF"/>
                </a:solidFill>
                <a:latin typeface="Times New Roman" pitchFamily="18" charset="0"/>
              </a:rPr>
              <a:t>This type of microscope is best for viewing larger objects that light cannot pass through</a:t>
            </a:r>
            <a:r>
              <a:rPr lang="en-US" sz="3600">
                <a:solidFill>
                  <a:schemeClr val="bg1"/>
                </a:solidFill>
                <a:latin typeface="Times New Roman" pitchFamily="18" charset="0"/>
              </a:rPr>
              <a:t>. </a:t>
            </a:r>
            <a:endParaRPr lang="en-US" sz="3600">
              <a:solidFill>
                <a:srgbClr val="FFFF00"/>
              </a:solidFill>
              <a:latin typeface="Times New Roman" pitchFamily="18" charset="0"/>
            </a:endParaRPr>
          </a:p>
        </p:txBody>
      </p:sp>
      <p:pic>
        <p:nvPicPr>
          <p:cNvPr id="19459" name="Picture 6" descr="4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9461" name="TextBox 7"/>
          <p:cNvSpPr txBox="1">
            <a:spLocks noChangeArrowheads="1"/>
          </p:cNvSpPr>
          <p:nvPr/>
        </p:nvSpPr>
        <p:spPr bwMode="auto">
          <a:xfrm>
            <a:off x="7391400" y="22098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213" name="Group 165"/>
          <p:cNvGraphicFramePr>
            <a:graphicFrameLocks noGrp="1"/>
          </p:cNvGraphicFramePr>
          <p:nvPr/>
        </p:nvGraphicFramePr>
        <p:xfrm>
          <a:off x="457200" y="838200"/>
          <a:ext cx="8305800" cy="5622938"/>
        </p:xfrm>
        <a:graphic>
          <a:graphicData uri="http://schemas.openxmlformats.org/drawingml/2006/table">
            <a:tbl>
              <a:tblPr/>
              <a:tblGrid>
                <a:gridCol w="1661160"/>
                <a:gridCol w="1661160"/>
                <a:gridCol w="1661160"/>
                <a:gridCol w="1661160"/>
                <a:gridCol w="1661160"/>
              </a:tblGrid>
              <a:tr h="969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2800" b="1" i="0" u="none" strike="noStrike" cap="none" normalizeH="0" baseline="0" dirty="0" smtClean="0">
                          <a:ln>
                            <a:noFill/>
                          </a:ln>
                          <a:solidFill>
                            <a:schemeClr val="bg1"/>
                          </a:solidFill>
                          <a:effectLst/>
                          <a:latin typeface="Times New Roman" pitchFamily="18" charset="0"/>
                        </a:rPr>
                        <a:t>G</a:t>
                      </a:r>
                      <a:r>
                        <a:rPr kumimoji="0" lang="en-US" sz="32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METRIC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SYSTEM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UNITS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BONUS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THINGS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MEASURED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9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9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0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0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097"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7200" y="3048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99FFCC"/>
                </a:solidFill>
                <a:latin typeface="Times New Roman" pitchFamily="18" charset="0"/>
              </a:rPr>
              <a:t>This type of microscope lets you look at small specimens that light can pass through.  You need to use a glass slide and cover slip. </a:t>
            </a:r>
          </a:p>
        </p:txBody>
      </p:sp>
      <p:pic>
        <p:nvPicPr>
          <p:cNvPr id="20483" name="Picture 6" descr="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8382000" cy="38862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0485" name="TextBox 7"/>
          <p:cNvSpPr txBox="1">
            <a:spLocks noChangeArrowheads="1"/>
          </p:cNvSpPr>
          <p:nvPr/>
        </p:nvSpPr>
        <p:spPr bwMode="auto">
          <a:xfrm>
            <a:off x="7239000" y="2743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81000" y="304800"/>
            <a:ext cx="8534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a:solidFill>
                  <a:srgbClr val="FFC000"/>
                </a:solidFill>
              </a:rPr>
              <a:t>What type of microscope is shown below.</a:t>
            </a:r>
          </a:p>
          <a:p>
            <a:pPr eaLnBrk="1" hangingPunct="1">
              <a:spcBef>
                <a:spcPct val="20000"/>
              </a:spcBef>
            </a:pPr>
            <a:r>
              <a:rPr lang="en-US" sz="2800">
                <a:solidFill>
                  <a:srgbClr val="FF99FF"/>
                </a:solidFill>
              </a:rPr>
              <a:t>This microscope doesn’t normally view living specimens or cells.</a:t>
            </a:r>
          </a:p>
          <a:p>
            <a:pPr eaLnBrk="1" hangingPunct="1"/>
            <a:endParaRPr lang="en-US" sz="3200">
              <a:solidFill>
                <a:srgbClr val="6699FF"/>
              </a:solidFill>
              <a:latin typeface="Times New Roman" pitchFamily="18" charset="0"/>
            </a:endParaRPr>
          </a:p>
        </p:txBody>
      </p:sp>
      <p:pic>
        <p:nvPicPr>
          <p:cNvPr id="21507" name="Picture 6" descr="transmission-electron-microscope-tem-105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534400" cy="40386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1509" name="TextBox 7"/>
          <p:cNvSpPr txBox="1">
            <a:spLocks noChangeArrowheads="1"/>
          </p:cNvSpPr>
          <p:nvPr/>
        </p:nvSpPr>
        <p:spPr bwMode="auto">
          <a:xfrm>
            <a:off x="7391400" y="3124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latin typeface="Times New Roman" pitchFamily="18" charset="0"/>
              </a:rPr>
              <a:t>1) Revolving Nose piece, 2) Eyepiece  3)Base    </a:t>
            </a:r>
          </a:p>
          <a:p>
            <a:pPr eaLnBrk="1" hangingPunct="1"/>
            <a:r>
              <a:rPr lang="en-US" sz="2800">
                <a:latin typeface="Times New Roman" pitchFamily="18" charset="0"/>
              </a:rPr>
              <a:t>4)  Coarse adjustment, 5) Light Source.</a:t>
            </a:r>
          </a:p>
        </p:txBody>
      </p:sp>
      <p:pic>
        <p:nvPicPr>
          <p:cNvPr id="22531"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532"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22538"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22542"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73779"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2400" b="1" i="0" u="none" strike="noStrike" cap="none" normalizeH="0" baseline="0" dirty="0" smtClean="0">
                          <a:ln>
                            <a:noFill/>
                          </a:ln>
                          <a:solidFill>
                            <a:schemeClr val="bg1"/>
                          </a:solidFill>
                          <a:effectLst/>
                          <a:latin typeface="Times New Roman" pitchFamily="18" charset="0"/>
                        </a:rPr>
                        <a:t>G</a:t>
                      </a:r>
                      <a:r>
                        <a:rPr kumimoji="0" lang="en-US" sz="32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METRIC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359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360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3601"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AutoShape 4"/>
          <p:cNvSpPr>
            <a:spLocks noChangeArrowheads="1"/>
          </p:cNvSpPr>
          <p:nvPr/>
        </p:nvSpPr>
        <p:spPr bwMode="auto">
          <a:xfrm>
            <a:off x="685800" y="2514600"/>
            <a:ext cx="3124200" cy="3276600"/>
          </a:xfrm>
          <a:prstGeom prst="wedgeRoundRectCallout">
            <a:avLst>
              <a:gd name="adj1" fmla="val 62042"/>
              <a:gd name="adj2" fmla="val -36824"/>
              <a:gd name="adj3" fmla="val 16667"/>
            </a:avLst>
          </a:prstGeom>
          <a:solidFill>
            <a:schemeClr val="bg1"/>
          </a:solidFill>
          <a:ln w="57150">
            <a:solidFill>
              <a:schemeClr val="tx1"/>
            </a:solidFill>
            <a:miter lim="800000"/>
            <a:headEnd/>
            <a:tailEnd/>
          </a:ln>
        </p:spPr>
        <p:txBody>
          <a:bodyPr/>
          <a:lstStyle/>
          <a:p>
            <a:pPr algn="ctr"/>
            <a:r>
              <a:rPr lang="en-US" sz="4000"/>
              <a:t>“Based on this number the metric system is?”</a:t>
            </a:r>
          </a:p>
        </p:txBody>
      </p:sp>
      <p:sp>
        <p:nvSpPr>
          <p:cNvPr id="2458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4581" name="TextBox 7"/>
          <p:cNvSpPr txBox="1">
            <a:spLocks noChangeArrowheads="1"/>
          </p:cNvSpPr>
          <p:nvPr/>
        </p:nvSpPr>
        <p:spPr bwMode="auto">
          <a:xfrm>
            <a:off x="7391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Metric system is also called the SI system.  What does the SI system stand for?</a:t>
            </a:r>
          </a:p>
        </p:txBody>
      </p:sp>
      <p:sp>
        <p:nvSpPr>
          <p:cNvPr id="25603"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5604" name="TextBox 7"/>
          <p:cNvSpPr txBox="1">
            <a:spLocks noChangeArrowheads="1"/>
          </p:cNvSpPr>
          <p:nvPr/>
        </p:nvSpPr>
        <p:spPr bwMode="auto">
          <a:xfrm>
            <a:off x="7391400" y="29718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12</a:t>
            </a:r>
          </a:p>
        </p:txBody>
      </p:sp>
      <p:pic>
        <p:nvPicPr>
          <p:cNvPr id="25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458200" cy="48006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010400" y="1752600"/>
            <a:ext cx="1752600" cy="1446550"/>
          </a:xfrm>
          <a:prstGeom prst="rect">
            <a:avLst/>
          </a:prstGeom>
          <a:noFill/>
        </p:spPr>
        <p:txBody>
          <a:bodyPr>
            <a:spAutoFit/>
          </a:bodyPr>
          <a:lstStyle/>
          <a:p>
            <a:pPr algn="ctr">
              <a:defRPr/>
            </a:pPr>
            <a:r>
              <a:rPr lang="en-US"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381000"/>
            <a:ext cx="7562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record the base units for each quantity represented below.</a:t>
            </a:r>
          </a:p>
        </p:txBody>
      </p:sp>
      <p:pic>
        <p:nvPicPr>
          <p:cNvPr id="266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8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4038600" y="1828800"/>
            <a:ext cx="2057400" cy="3733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29" name="Rectangle 6"/>
          <p:cNvSpPr>
            <a:spLocks noChangeArrowheads="1"/>
          </p:cNvSpPr>
          <p:nvPr/>
        </p:nvSpPr>
        <p:spPr bwMode="auto">
          <a:xfrm>
            <a:off x="3886200" y="1752600"/>
            <a:ext cx="5257800" cy="388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663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6631" name="TextBox 9"/>
          <p:cNvSpPr txBox="1">
            <a:spLocks noChangeArrowheads="1"/>
          </p:cNvSpPr>
          <p:nvPr/>
        </p:nvSpPr>
        <p:spPr bwMode="auto">
          <a:xfrm>
            <a:off x="7696200" y="381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13</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a:t>
            </a:r>
            <a:r>
              <a:rPr lang="en-US" sz="3600">
                <a:latin typeface="Times New Roman" pitchFamily="18" charset="0"/>
              </a:rPr>
              <a:t> 125</a:t>
            </a:r>
          </a:p>
          <a:p>
            <a:pPr eaLnBrk="1" hangingPunct="1"/>
            <a:r>
              <a:rPr lang="en-US" sz="3600">
                <a:solidFill>
                  <a:srgbClr val="FF9900"/>
                </a:solidFill>
                <a:latin typeface="Times New Roman" pitchFamily="18" charset="0"/>
              </a:rPr>
              <a:t>Kilometers      </a:t>
            </a:r>
            <a:r>
              <a:rPr lang="en-US" sz="3600">
                <a:latin typeface="Times New Roman" pitchFamily="18" charset="0"/>
              </a:rPr>
              <a:t> .00125</a:t>
            </a:r>
          </a:p>
        </p:txBody>
      </p:sp>
      <p:sp>
        <p:nvSpPr>
          <p:cNvPr id="2765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7652"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09800" y="17526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a:solidFill>
                <a:schemeClr val="bg1"/>
              </a:solidFill>
              <a:latin typeface="Times New Roman" pitchFamily="18" charset="0"/>
            </a:endParaRPr>
          </a:p>
        </p:txBody>
      </p:sp>
      <p:sp>
        <p:nvSpPr>
          <p:cNvPr id="59397" name="Rectangle 5"/>
          <p:cNvSpPr>
            <a:spLocks noChangeArrowheads="1"/>
          </p:cNvSpPr>
          <p:nvPr/>
        </p:nvSpPr>
        <p:spPr bwMode="auto">
          <a:xfrm>
            <a:off x="762000" y="1981200"/>
            <a:ext cx="7620000" cy="3540125"/>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King  </a:t>
            </a:r>
            <a:r>
              <a:rPr lang="en-US" sz="3200" dirty="0">
                <a:solidFill>
                  <a:srgbClr val="FFFF00"/>
                </a:solidFill>
                <a:effectLst>
                  <a:outerShdw blurRad="38100" dist="38100" dir="2700000" algn="tl">
                    <a:srgbClr val="FFFFFF"/>
                  </a:outerShdw>
                </a:effectLst>
              </a:rPr>
              <a:t>        			Kilometer		</a:t>
            </a:r>
          </a:p>
          <a:p>
            <a:pPr>
              <a:defRPr/>
            </a:pPr>
            <a:r>
              <a:rPr lang="en-US" sz="3200" dirty="0">
                <a:solidFill>
                  <a:schemeClr val="bg1"/>
                </a:solidFill>
                <a:effectLst>
                  <a:outerShdw blurRad="38100" dist="38100" dir="2700000" algn="tl">
                    <a:srgbClr val="808080"/>
                  </a:outerShdw>
                </a:effectLst>
              </a:rPr>
              <a:t>Hector -</a:t>
            </a:r>
            <a:r>
              <a:rPr lang="en-US" sz="3200" dirty="0">
                <a:solidFill>
                  <a:srgbClr val="FFFF00"/>
                </a:solidFill>
                <a:effectLst>
                  <a:outerShdw blurRad="38100" dist="38100" dir="2700000" algn="tl">
                    <a:srgbClr val="FFFFFF"/>
                  </a:outerShdw>
                </a:effectLst>
              </a:rPr>
              <a:t> 				Hectometer	</a:t>
            </a:r>
          </a:p>
          <a:p>
            <a:pPr>
              <a:defRPr/>
            </a:pPr>
            <a:r>
              <a:rPr lang="en-US" sz="3200" dirty="0">
                <a:solidFill>
                  <a:schemeClr val="bg1"/>
                </a:solidFill>
                <a:effectLst>
                  <a:outerShdw blurRad="38100" dist="38100" dir="2700000" algn="tl">
                    <a:srgbClr val="808080"/>
                  </a:outerShdw>
                </a:effectLst>
              </a:rPr>
              <a:t>Died -</a:t>
            </a:r>
            <a:r>
              <a:rPr lang="en-US" sz="3200" dirty="0">
                <a:solidFill>
                  <a:srgbClr val="FFFF00"/>
                </a:solidFill>
                <a:effectLst>
                  <a:outerShdw blurRad="38100" dist="38100" dir="2700000" algn="tl">
                    <a:srgbClr val="FFFFFF"/>
                  </a:outerShdw>
                </a:effectLst>
              </a:rPr>
              <a:t> 				Decameter	</a:t>
            </a:r>
          </a:p>
          <a:p>
            <a:pPr>
              <a:defRPr/>
            </a:pPr>
            <a:r>
              <a:rPr lang="en-US" sz="3200" dirty="0">
                <a:solidFill>
                  <a:schemeClr val="bg1"/>
                </a:solidFill>
                <a:effectLst>
                  <a:outerShdw blurRad="38100" dist="38100" dir="2700000" algn="tl">
                    <a:srgbClr val="808080"/>
                  </a:outerShdw>
                </a:effectLst>
              </a:rPr>
              <a:t>While -</a:t>
            </a:r>
            <a:r>
              <a:rPr lang="en-US" sz="3200" dirty="0">
                <a:solidFill>
                  <a:srgbClr val="FFFF00"/>
                </a:solidFill>
                <a:effectLst>
                  <a:outerShdw blurRad="38100" dist="38100" dir="2700000" algn="tl">
                    <a:srgbClr val="FFFFFF"/>
                  </a:outerShdw>
                </a:effectLst>
              </a:rPr>
              <a:t> 				Standard		</a:t>
            </a:r>
          </a:p>
          <a:p>
            <a:pPr>
              <a:defRPr/>
            </a:pPr>
            <a:r>
              <a:rPr lang="en-US" sz="3200" dirty="0">
                <a:solidFill>
                  <a:schemeClr val="bg1"/>
                </a:solidFill>
                <a:effectLst>
                  <a:outerShdw blurRad="38100" dist="38100" dir="2700000" algn="tl">
                    <a:srgbClr val="808080"/>
                  </a:outerShdw>
                </a:effectLst>
              </a:rPr>
              <a:t>Drinking -</a:t>
            </a:r>
            <a:r>
              <a:rPr lang="en-US" sz="3200" dirty="0">
                <a:solidFill>
                  <a:srgbClr val="FFFF00"/>
                </a:solidFill>
                <a:effectLst>
                  <a:outerShdw blurRad="38100" dist="38100" dir="2700000" algn="tl">
                    <a:srgbClr val="FFFFFF"/>
                  </a:outerShdw>
                </a:effectLst>
              </a:rPr>
              <a:t> 			Decimeter	</a:t>
            </a:r>
          </a:p>
          <a:p>
            <a:pPr>
              <a:defRPr/>
            </a:pPr>
            <a:r>
              <a:rPr lang="en-US" sz="3200" dirty="0">
                <a:solidFill>
                  <a:schemeClr val="bg1"/>
                </a:solidFill>
                <a:effectLst>
                  <a:outerShdw blurRad="38100" dist="38100" dir="2700000" algn="tl">
                    <a:srgbClr val="808080"/>
                  </a:outerShdw>
                </a:effectLst>
              </a:rPr>
              <a:t>Chocolate -</a:t>
            </a:r>
            <a:r>
              <a:rPr lang="en-US" sz="3200" dirty="0">
                <a:solidFill>
                  <a:srgbClr val="FFFF00"/>
                </a:solidFill>
                <a:effectLst>
                  <a:outerShdw blurRad="38100" dist="38100" dir="2700000" algn="tl">
                    <a:srgbClr val="FFFFFF"/>
                  </a:outerShdw>
                </a:effectLst>
              </a:rPr>
              <a:t> 			Centimeter	.</a:t>
            </a:r>
          </a:p>
          <a:p>
            <a:pPr>
              <a:defRPr/>
            </a:pPr>
            <a:r>
              <a:rPr lang="en-US" sz="3200" dirty="0">
                <a:solidFill>
                  <a:schemeClr val="bg1"/>
                </a:solidFill>
                <a:effectLst>
                  <a:outerShdw blurRad="38100" dist="38100" dir="2700000" algn="tl">
                    <a:srgbClr val="808080"/>
                  </a:outerShdw>
                </a:effectLst>
              </a:rPr>
              <a:t>Milk -</a:t>
            </a:r>
            <a:r>
              <a:rPr lang="en-US" sz="3200" dirty="0">
                <a:solidFill>
                  <a:srgbClr val="FFFF00"/>
                </a:solidFill>
                <a:effectLst>
                  <a:outerShdw blurRad="38100" dist="38100" dir="2700000" algn="tl">
                    <a:srgbClr val="FFFFFF"/>
                  </a:outerShdw>
                </a:effectLst>
              </a:rPr>
              <a:t> 				Millimeter	</a:t>
            </a:r>
            <a:r>
              <a:rPr lang="en-US" dirty="0">
                <a:effectLst>
                  <a:outerShdw blurRad="38100" dist="38100" dir="2700000" algn="tl">
                    <a:srgbClr val="FFFFFF"/>
                  </a:outerShdw>
                </a:effectLst>
              </a:rPr>
              <a:t>	</a:t>
            </a:r>
          </a:p>
        </p:txBody>
      </p:sp>
      <p:sp>
        <p:nvSpPr>
          <p:cNvPr id="2867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28677" name="TextBox 9"/>
          <p:cNvSpPr txBox="1">
            <a:spLocks noChangeArrowheads="1"/>
          </p:cNvSpPr>
          <p:nvPr/>
        </p:nvSpPr>
        <p:spPr bwMode="auto">
          <a:xfrm>
            <a:off x="7543800" y="304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15</a:t>
            </a:r>
          </a:p>
        </p:txBody>
      </p:sp>
      <p:pic>
        <p:nvPicPr>
          <p:cNvPr id="286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0"/>
            <a:ext cx="57150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 Box 8"/>
          <p:cNvSpPr txBox="1">
            <a:spLocks noChangeArrowheads="1"/>
          </p:cNvSpPr>
          <p:nvPr/>
        </p:nvSpPr>
        <p:spPr bwMode="auto">
          <a:xfrm>
            <a:off x="457200" y="381000"/>
            <a:ext cx="647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bg1"/>
                </a:solidFill>
              </a:rPr>
              <a:t>What does this acronym stand for?</a:t>
            </a:r>
          </a:p>
        </p:txBody>
      </p:sp>
      <p:pic>
        <p:nvPicPr>
          <p:cNvPr id="2868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410200"/>
            <a:ext cx="152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85043"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974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2974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29745"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smtClean="0"/>
              <a:t>How to play…</a:t>
            </a:r>
          </a:p>
          <a:p>
            <a:pPr lvl="1"/>
            <a:r>
              <a:rPr lang="en-US" dirty="0" smtClean="0">
                <a:solidFill>
                  <a:srgbClr val="6699FF"/>
                </a:solidFill>
              </a:rPr>
              <a:t>Don’t play like </a:t>
            </a:r>
            <a:r>
              <a:rPr lang="en-US" dirty="0" err="1" smtClean="0">
                <a:solidFill>
                  <a:srgbClr val="6699FF"/>
                </a:solidFill>
              </a:rPr>
              <a:t>Jeo</a:t>
            </a:r>
            <a:r>
              <a:rPr lang="en-US" dirty="0" smtClean="0">
                <a:solidFill>
                  <a:srgbClr val="6699FF"/>
                </a:solidFill>
              </a:rPr>
              <a:t>_ _ _ _ y.</a:t>
            </a:r>
          </a:p>
          <a:p>
            <a:pPr lvl="1"/>
            <a:r>
              <a:rPr lang="en-US" dirty="0" smtClean="0">
                <a:solidFill>
                  <a:srgbClr val="FF99FF"/>
                </a:solidFill>
              </a:rPr>
              <a:t>Class should be divided into several small groups.</a:t>
            </a:r>
          </a:p>
          <a:p>
            <a:pPr lvl="1"/>
            <a:r>
              <a:rPr lang="en-US" dirty="0" smtClean="0">
                <a:solidFill>
                  <a:srgbClr val="FFCC99"/>
                </a:solidFill>
              </a:rPr>
              <a:t>Groups should use science journal (red slide notes), homework, and other available materials to assist you.</a:t>
            </a:r>
          </a:p>
          <a:p>
            <a:pPr lvl="1"/>
            <a:r>
              <a:rPr lang="en-US" dirty="0" smtClean="0">
                <a:solidFill>
                  <a:srgbClr val="66FFCC"/>
                </a:solidFill>
              </a:rPr>
              <a:t>Groups can communicate </a:t>
            </a:r>
            <a:r>
              <a:rPr lang="en-US" b="1" u="sng" dirty="0" smtClean="0"/>
              <a:t>quietly</a:t>
            </a:r>
            <a:r>
              <a:rPr lang="en-US" dirty="0" smtClean="0"/>
              <a:t> </a:t>
            </a:r>
            <a:r>
              <a:rPr lang="en-US" dirty="0" smtClean="0">
                <a:solidFill>
                  <a:srgbClr val="66FFCC"/>
                </a:solidFill>
              </a:rPr>
              <a:t>with each other but no sharing answers between groups.</a:t>
            </a:r>
          </a:p>
          <a:p>
            <a:pPr lvl="2"/>
            <a:r>
              <a:rPr lang="en-US" dirty="0" smtClean="0">
                <a:solidFill>
                  <a:srgbClr val="9966FF"/>
                </a:solidFill>
              </a:rPr>
              <a:t>Practice quietly communicating right now?</a:t>
            </a:r>
          </a:p>
          <a:p>
            <a:pPr lvl="2"/>
            <a:r>
              <a:rPr lang="en-US" dirty="0" smtClean="0">
                <a:solidFill>
                  <a:srgbClr val="9966FF"/>
                </a:solidFill>
              </a:rPr>
              <a:t>Practice Communication Question:</a:t>
            </a:r>
          </a:p>
          <a:p>
            <a:pPr lvl="2"/>
            <a:r>
              <a:rPr lang="en-US" dirty="0" smtClean="0">
                <a:solidFill>
                  <a:srgbClr val="FFFF66"/>
                </a:solidFill>
              </a:rPr>
              <a:t>Your group gets to order </a:t>
            </a:r>
            <a:r>
              <a:rPr lang="en-US" smtClean="0">
                <a:solidFill>
                  <a:srgbClr val="FFFF66"/>
                </a:solidFill>
              </a:rPr>
              <a:t>one pizza and </a:t>
            </a:r>
            <a:r>
              <a:rPr lang="en-US" dirty="0" smtClean="0">
                <a:solidFill>
                  <a:srgbClr val="FFFF66"/>
                </a:solidFill>
              </a:rPr>
              <a:t>you can have two toppings.  What does your group want?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81000" y="228600"/>
            <a:ext cx="7467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base unit associated with weight? </a:t>
            </a:r>
            <a:endParaRPr lang="en-US" sz="3600">
              <a:solidFill>
                <a:srgbClr val="FFFF00"/>
              </a:solidFill>
              <a:latin typeface="Times New Roman" pitchFamily="18" charset="0"/>
            </a:endParaRPr>
          </a:p>
          <a:p>
            <a:pPr eaLnBrk="1" hangingPunct="1"/>
            <a:endParaRPr lang="en-US" sz="3600">
              <a:solidFill>
                <a:srgbClr val="FFFF00"/>
              </a:solidFill>
              <a:latin typeface="Times New Roman" pitchFamily="18" charset="0"/>
            </a:endParaRPr>
          </a:p>
        </p:txBody>
      </p:sp>
      <p:pic>
        <p:nvPicPr>
          <p:cNvPr id="30723" name="Picture 6" descr="Balanc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0725" name="TextBox 7"/>
          <p:cNvSpPr txBox="1">
            <a:spLocks noChangeArrowheads="1"/>
          </p:cNvSpPr>
          <p:nvPr/>
        </p:nvSpPr>
        <p:spPr bwMode="auto">
          <a:xfrm>
            <a:off x="7391400" y="1143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04800" y="228600"/>
            <a:ext cx="8458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base unit is shown here? Please measure this unit based on the fluid in this graduated cylinder. </a:t>
            </a:r>
            <a:endParaRPr lang="en-US" sz="3600">
              <a:solidFill>
                <a:srgbClr val="FFFF00"/>
              </a:solidFill>
              <a:latin typeface="Times New Roman" pitchFamily="18" charset="0"/>
            </a:endParaRPr>
          </a:p>
        </p:txBody>
      </p:sp>
      <p:pic>
        <p:nvPicPr>
          <p:cNvPr id="317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419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8" name="Line 7"/>
          <p:cNvSpPr>
            <a:spLocks noChangeShapeType="1"/>
          </p:cNvSpPr>
          <p:nvPr/>
        </p:nvSpPr>
        <p:spPr bwMode="auto">
          <a:xfrm>
            <a:off x="1524000" y="4495800"/>
            <a:ext cx="4876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9"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1750" name="TextBox 8"/>
          <p:cNvSpPr txBox="1">
            <a:spLocks noChangeArrowheads="1"/>
          </p:cNvSpPr>
          <p:nvPr/>
        </p:nvSpPr>
        <p:spPr bwMode="auto">
          <a:xfrm>
            <a:off x="7391400" y="22860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Which of the objects in this tank has a density of more than 1 g/cm3? </a:t>
            </a:r>
            <a:endParaRPr lang="en-US" sz="3600">
              <a:solidFill>
                <a:srgbClr val="FFFF00"/>
              </a:solidFill>
              <a:latin typeface="Times New Roman" pitchFamily="18" charset="0"/>
            </a:endParaRPr>
          </a:p>
        </p:txBody>
      </p:sp>
      <p:pic>
        <p:nvPicPr>
          <p:cNvPr id="327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868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2773" name="TextBox 7"/>
          <p:cNvSpPr txBox="1">
            <a:spLocks noChangeArrowheads="1"/>
          </p:cNvSpPr>
          <p:nvPr/>
        </p:nvSpPr>
        <p:spPr bwMode="auto">
          <a:xfrm>
            <a:off x="7467600" y="144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381000" y="3048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Caution! </a:t>
            </a:r>
          </a:p>
          <a:p>
            <a:pPr eaLnBrk="1" hangingPunct="1"/>
            <a:r>
              <a:rPr lang="en-US" sz="3600">
                <a:solidFill>
                  <a:schemeClr val="bg1"/>
                </a:solidFill>
                <a:latin typeface="Times New Roman" pitchFamily="18" charset="0"/>
              </a:rPr>
              <a:t>Don’t answer quickly. What is the temperature outside in degrees Celsius? </a:t>
            </a:r>
          </a:p>
          <a:p>
            <a:pPr eaLnBrk="1" hangingPunct="1"/>
            <a:r>
              <a:rPr lang="en-US" sz="3600">
                <a:latin typeface="Times New Roman" pitchFamily="18" charset="0"/>
              </a:rPr>
              <a:t>2-4 degrees Celsius</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8458200" cy="3962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6" name="Line 7"/>
          <p:cNvSpPr>
            <a:spLocks noChangeShapeType="1"/>
          </p:cNvSpPr>
          <p:nvPr/>
        </p:nvSpPr>
        <p:spPr bwMode="auto">
          <a:xfrm flipH="1">
            <a:off x="4953000" y="3124200"/>
            <a:ext cx="2667000" cy="1676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3798" name="TextBox 8"/>
          <p:cNvSpPr txBox="1">
            <a:spLocks noChangeArrowheads="1"/>
          </p:cNvSpPr>
          <p:nvPr/>
        </p:nvSpPr>
        <p:spPr bwMode="auto">
          <a:xfrm>
            <a:off x="685800" y="2667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04800" y="3048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a:t>
            </a:r>
          </a:p>
          <a:p>
            <a:pPr eaLnBrk="1" hangingPunct="1"/>
            <a:endParaRPr lang="en-US" sz="3600">
              <a:solidFill>
                <a:srgbClr val="FFFF00"/>
              </a:solidFill>
              <a:latin typeface="Times New Roman" pitchFamily="18" charset="0"/>
            </a:endParaRPr>
          </a:p>
        </p:txBody>
      </p:sp>
      <p:pic>
        <p:nvPicPr>
          <p:cNvPr id="34819"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noFill/>
          <a:ln w="76200" cmpd="tri">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34820"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4821"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34822" name="Picture 3" descr="a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59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04800" y="304800"/>
            <a:ext cx="8534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B0F0"/>
                </a:solidFill>
                <a:latin typeface="Times New Roman" pitchFamily="18" charset="0"/>
              </a:rPr>
              <a:t>What is the coldest something can be? That is, what is the temperature when… </a:t>
            </a:r>
            <a:r>
              <a:rPr lang="en-US" sz="3600">
                <a:solidFill>
                  <a:schemeClr val="accent1"/>
                </a:solidFill>
                <a:latin typeface="Times New Roman" pitchFamily="18" charset="0"/>
              </a:rPr>
              <a:t>all molecular motion stops?</a:t>
            </a:r>
            <a:r>
              <a:rPr lang="en-US" sz="3600">
                <a:solidFill>
                  <a:srgbClr val="00B0F0"/>
                </a:solidFill>
                <a:latin typeface="Times New Roman" pitchFamily="18" charset="0"/>
              </a:rPr>
              <a:t> </a:t>
            </a:r>
          </a:p>
        </p:txBody>
      </p:sp>
      <p:pic>
        <p:nvPicPr>
          <p:cNvPr id="35843" name="Picture 7" descr="MrFree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886200"/>
          </a:xfrm>
          <a:prstGeom prst="rect">
            <a:avLst/>
          </a:prstGeom>
          <a:solidFill>
            <a:schemeClr val="bg1"/>
          </a:solidFill>
          <a:ln w="76200" cmpd="tri">
            <a:solidFill>
              <a:srgbClr val="00B0F0"/>
            </a:solidFill>
            <a:miter lim="800000"/>
            <a:headEnd/>
            <a:tailEnd/>
          </a:ln>
        </p:spPr>
      </p:pic>
      <p:sp>
        <p:nvSpPr>
          <p:cNvPr id="35844"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5845" name="TextBox 7"/>
          <p:cNvSpPr txBox="1">
            <a:spLocks noChangeArrowheads="1"/>
          </p:cNvSpPr>
          <p:nvPr/>
        </p:nvSpPr>
        <p:spPr bwMode="auto">
          <a:xfrm>
            <a:off x="7162800" y="2895600"/>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20</a:t>
            </a:r>
          </a:p>
        </p:txBody>
      </p:sp>
      <p:pic>
        <p:nvPicPr>
          <p:cNvPr id="358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23812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97331"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-BONUS-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THINGS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r>
            </a:tbl>
          </a:graphicData>
        </a:graphic>
      </p:graphicFrame>
      <p:sp>
        <p:nvSpPr>
          <p:cNvPr id="3691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3691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36913"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52400" y="457200"/>
            <a:ext cx="8763000" cy="4462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r>
              <a:rPr lang="en-US" sz="3200">
                <a:solidFill>
                  <a:schemeClr val="bg1"/>
                </a:solidFill>
              </a:rPr>
              <a:t>De Camptown ladies sing dis song, Doo-dah! Doo - dah! </a:t>
            </a:r>
          </a:p>
          <a:p>
            <a:pPr lvl="1" eaLnBrk="1" hangingPunct="1"/>
            <a:r>
              <a:rPr lang="en-US" sz="3200">
                <a:solidFill>
                  <a:schemeClr val="bg1"/>
                </a:solidFill>
              </a:rPr>
              <a:t>De Camptown race-track  </a:t>
            </a:r>
            <a:r>
              <a:rPr lang="en-US" sz="3200">
                <a:solidFill>
                  <a:srgbClr val="FFFF00"/>
                </a:solidFill>
              </a:rPr>
              <a:t>5 miles   </a:t>
            </a:r>
            <a:r>
              <a:rPr lang="en-US" sz="3200">
                <a:solidFill>
                  <a:schemeClr val="bg1"/>
                </a:solidFill>
              </a:rPr>
              <a:t> long, Oh, doo -dah day! </a:t>
            </a:r>
          </a:p>
          <a:p>
            <a:pPr lvl="1" eaLnBrk="1" hangingPunct="1"/>
            <a:r>
              <a:rPr lang="en-US" sz="3200">
                <a:solidFill>
                  <a:schemeClr val="bg1"/>
                </a:solidFill>
              </a:rPr>
              <a:t>I come down dah wid my hat caved in, Doo-dah! doo-dah! </a:t>
            </a:r>
          </a:p>
          <a:p>
            <a:pPr lvl="1" eaLnBrk="1" hangingPunct="1"/>
            <a:r>
              <a:rPr lang="en-US" sz="3200">
                <a:solidFill>
                  <a:schemeClr val="bg1"/>
                </a:solidFill>
              </a:rPr>
              <a:t>I go back home wid a pocket full of tin, Oh, doo-dah day! </a:t>
            </a:r>
          </a:p>
          <a:p>
            <a:pPr eaLnBrk="1" hangingPunct="1"/>
            <a:endParaRPr lang="en-US" sz="2800">
              <a:solidFill>
                <a:schemeClr val="bg1"/>
              </a:solidFill>
              <a:latin typeface="Times New Roman" pitchFamily="18" charset="0"/>
            </a:endParaRPr>
          </a:p>
        </p:txBody>
      </p:sp>
      <p:pic>
        <p:nvPicPr>
          <p:cNvPr id="37891" name="Picture 9" descr="Colin_P90304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p:nvPr/>
        </p:nvSpPr>
        <p:spPr>
          <a:xfrm>
            <a:off x="5257800" y="1447800"/>
            <a:ext cx="1752600" cy="533400"/>
          </a:xfrm>
          <a:prstGeom prst="rect">
            <a:avLst/>
          </a:pr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7894" name="Picture 8" descr="Number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114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28600" y="304800"/>
            <a:ext cx="8763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famous U.S. Track and Field Star has won 10 Olympic medals including 9 gold? Many in the 100meter dash. </a:t>
            </a:r>
            <a:endParaRPr lang="en-US" sz="3600">
              <a:solidFill>
                <a:srgbClr val="FFFF00"/>
              </a:solidFill>
              <a:latin typeface="Times New Roman" pitchFamily="18" charset="0"/>
            </a:endParaRPr>
          </a:p>
        </p:txBody>
      </p:sp>
      <p:pic>
        <p:nvPicPr>
          <p:cNvPr id="38915" name="Picture 7" descr="carl_lew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343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8916"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8917" name="TextBox 7"/>
          <p:cNvSpPr txBox="1">
            <a:spLocks noChangeArrowheads="1"/>
          </p:cNvSpPr>
          <p:nvPr/>
        </p:nvSpPr>
        <p:spPr bwMode="auto">
          <a:xfrm flipH="1">
            <a:off x="5867400" y="2438400"/>
            <a:ext cx="2209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*22</a:t>
            </a:r>
          </a:p>
        </p:txBody>
      </p:sp>
      <p:sp>
        <p:nvSpPr>
          <p:cNvPr id="38918" name="WordArt 8"/>
          <p:cNvSpPr>
            <a:spLocks noChangeArrowheads="1" noChangeShapeType="1" noTextEdit="1"/>
          </p:cNvSpPr>
          <p:nvPr/>
        </p:nvSpPr>
        <p:spPr bwMode="auto">
          <a:xfrm>
            <a:off x="457200" y="2438400"/>
            <a:ext cx="283845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Carl L_ _ _ _</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1524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called a Royal with Cheese because the French use the Metric System?</a:t>
            </a:r>
          </a:p>
        </p:txBody>
      </p:sp>
      <p:pic>
        <p:nvPicPr>
          <p:cNvPr id="39939" name="Picture 4" descr="quarter_pounder_che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106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9940"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39941" name="TextBox 7"/>
          <p:cNvSpPr txBox="1">
            <a:spLocks noChangeArrowheads="1"/>
          </p:cNvSpPr>
          <p:nvPr/>
        </p:nvSpPr>
        <p:spPr bwMode="auto">
          <a:xfrm>
            <a:off x="7162800" y="21336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hermione-gr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4219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AutoShape 4"/>
          <p:cNvSpPr>
            <a:spLocks noChangeArrowheads="1"/>
          </p:cNvSpPr>
          <p:nvPr/>
        </p:nvSpPr>
        <p:spPr bwMode="auto">
          <a:xfrm>
            <a:off x="4495800" y="0"/>
            <a:ext cx="4343400" cy="3429000"/>
          </a:xfrm>
          <a:prstGeom prst="wedgeRoundRectCallout">
            <a:avLst>
              <a:gd name="adj1" fmla="val -60588"/>
              <a:gd name="adj2" fmla="val 19505"/>
              <a:gd name="adj3" fmla="val 16667"/>
            </a:avLst>
          </a:prstGeom>
          <a:solidFill>
            <a:schemeClr val="bg1"/>
          </a:solidFill>
          <a:ln w="9525">
            <a:solidFill>
              <a:schemeClr val="tx1"/>
            </a:solidFill>
            <a:miter lim="800000"/>
            <a:headEnd/>
            <a:tailEnd/>
          </a:ln>
        </p:spPr>
        <p:txBody>
          <a:bodyPr/>
          <a:lstStyle/>
          <a:p>
            <a:pPr algn="ctr"/>
            <a:r>
              <a:rPr lang="en-US" sz="4000"/>
              <a:t>“Who am I?”</a:t>
            </a:r>
          </a:p>
          <a:p>
            <a:pPr algn="ctr"/>
            <a:r>
              <a:rPr lang="en-US" sz="4000"/>
              <a:t>“I come from a country that uses the Metric System”</a:t>
            </a:r>
            <a:r>
              <a:rPr lang="en-US"/>
              <a:t> </a:t>
            </a:r>
          </a:p>
        </p:txBody>
      </p:sp>
      <p:sp>
        <p:nvSpPr>
          <p:cNvPr id="40964"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40965" name="TextBox 7"/>
          <p:cNvSpPr txBox="1">
            <a:spLocks noChangeArrowheads="1"/>
          </p:cNvSpPr>
          <p:nvPr/>
        </p:nvSpPr>
        <p:spPr bwMode="auto">
          <a:xfrm>
            <a:off x="6934200" y="4572000"/>
            <a:ext cx="1905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152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is the name of this famous Highway system in Germany that uses the metric system? </a:t>
            </a:r>
            <a:endParaRPr lang="en-US" sz="3600">
              <a:solidFill>
                <a:srgbClr val="FFFF00"/>
              </a:solidFill>
              <a:latin typeface="Times New Roman" pitchFamily="18" charset="0"/>
            </a:endParaRPr>
          </a:p>
        </p:txBody>
      </p:sp>
      <p:pic>
        <p:nvPicPr>
          <p:cNvPr id="41987" name="Picture 4" descr="germany-autoba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41988" name="Rectangle 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41989" name="TextBox 7"/>
          <p:cNvSpPr txBox="1">
            <a:spLocks noChangeArrowheads="1"/>
          </p:cNvSpPr>
          <p:nvPr/>
        </p:nvSpPr>
        <p:spPr bwMode="auto">
          <a:xfrm>
            <a:off x="7010400" y="25908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*25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213" name="Group 165"/>
          <p:cNvGraphicFramePr>
            <a:graphicFrameLocks noGrp="1"/>
          </p:cNvGraphicFramePr>
          <p:nvPr/>
        </p:nvGraphicFramePr>
        <p:xfrm>
          <a:off x="457200" y="838200"/>
          <a:ext cx="8305800" cy="5194310"/>
        </p:xfrm>
        <a:graphic>
          <a:graphicData uri="http://schemas.openxmlformats.org/drawingml/2006/table">
            <a:tbl>
              <a:tblPr/>
              <a:tblGrid>
                <a:gridCol w="1661160"/>
                <a:gridCol w="1661160"/>
                <a:gridCol w="1661160"/>
                <a:gridCol w="1661160"/>
                <a:gridCol w="1661160"/>
              </a:tblGrid>
              <a:tr h="9692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8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METRIC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SYSTEM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UNITS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BONUS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THINGS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MEASURED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4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42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54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4305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4305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43057"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
        <p:nvSpPr>
          <p:cNvPr id="43058" name="TextBox 6"/>
          <p:cNvSpPr txBox="1">
            <a:spLocks noChangeArrowheads="1"/>
          </p:cNvSpPr>
          <p:nvPr/>
        </p:nvSpPr>
        <p:spPr bwMode="auto">
          <a:xfrm>
            <a:off x="838200" y="6172200"/>
            <a:ext cx="617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6699FF"/>
                </a:solidFill>
              </a:rPr>
              <a:t>Final Question___________</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304800" y="990600"/>
            <a:ext cx="4724400" cy="2667000"/>
          </a:xfrm>
          <a:prstGeom prst="wedgeRoundRectCallout">
            <a:avLst>
              <a:gd name="adj1" fmla="val 57759"/>
              <a:gd name="adj2" fmla="val 4653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457200" y="1143000"/>
            <a:ext cx="4343400" cy="1938338"/>
          </a:xfrm>
          <a:prstGeom prst="rect">
            <a:avLst/>
          </a:prstGeom>
          <a:noFill/>
        </p:spPr>
        <p:txBody>
          <a:bodyPr>
            <a:spAutoFit/>
          </a:bodyPr>
          <a:lstStyle/>
          <a:p>
            <a:pPr>
              <a:defRPr/>
            </a:pPr>
            <a:r>
              <a:rPr lang="en-US" sz="4000" dirty="0">
                <a:solidFill>
                  <a:schemeClr val="tx1">
                    <a:lumMod val="95000"/>
                    <a:lumOff val="5000"/>
                  </a:schemeClr>
                </a:solidFill>
              </a:rPr>
              <a:t>“You may wager up to 5pts for this final question”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0" y="3124200"/>
            <a:ext cx="5257800" cy="1524000"/>
          </a:xfrm>
          <a:prstGeom prst="wedgeRoundRectCallout">
            <a:avLst>
              <a:gd name="adj1" fmla="val 63591"/>
              <a:gd name="adj2" fmla="val -2672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228600" y="3200400"/>
            <a:ext cx="6096000" cy="1323975"/>
          </a:xfrm>
          <a:prstGeom prst="rect">
            <a:avLst/>
          </a:prstGeom>
          <a:noFill/>
        </p:spPr>
        <p:txBody>
          <a:bodyPr>
            <a:spAutoFit/>
          </a:bodyPr>
          <a:lstStyle/>
          <a:p>
            <a:pPr algn="ctr">
              <a:defRPr/>
            </a:pPr>
            <a:r>
              <a:rPr lang="en-US" sz="4000" dirty="0">
                <a:solidFill>
                  <a:schemeClr val="tx1">
                    <a:lumMod val="95000"/>
                    <a:lumOff val="5000"/>
                  </a:schemeClr>
                </a:solidFill>
              </a:rPr>
              <a:t>“Please make your </a:t>
            </a:r>
          </a:p>
          <a:p>
            <a:pPr algn="ctr">
              <a:defRPr/>
            </a:pPr>
            <a:r>
              <a:rPr lang="en-US" sz="4000" dirty="0">
                <a:solidFill>
                  <a:schemeClr val="tx1">
                    <a:lumMod val="95000"/>
                    <a:lumOff val="5000"/>
                  </a:schemeClr>
                </a:solidFill>
              </a:rPr>
              <a:t>wager now”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a:xfrm>
            <a:off x="0" y="304800"/>
            <a:ext cx="5257800" cy="1676400"/>
          </a:xfrm>
          <a:prstGeom prst="wedgeRoundRectCallout">
            <a:avLst>
              <a:gd name="adj1" fmla="val 36714"/>
              <a:gd name="adj2" fmla="val 9145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228600" y="381000"/>
            <a:ext cx="5257800" cy="1323975"/>
          </a:xfrm>
          <a:prstGeom prst="rect">
            <a:avLst/>
          </a:prstGeom>
          <a:noFill/>
        </p:spPr>
        <p:txBody>
          <a:bodyPr>
            <a:spAutoFit/>
          </a:bodyPr>
          <a:lstStyle/>
          <a:p>
            <a:pPr algn="ctr">
              <a:defRPr/>
            </a:pPr>
            <a:r>
              <a:rPr lang="en-US" sz="4000" dirty="0">
                <a:solidFill>
                  <a:schemeClr val="tx1">
                    <a:lumMod val="95000"/>
                    <a:lumOff val="5000"/>
                  </a:schemeClr>
                </a:solidFill>
              </a:rPr>
              <a:t>“ Peace, Love, and the Metric System”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4294967295"/>
          </p:nvPr>
        </p:nvSpPr>
        <p:spPr>
          <a:xfrm>
            <a:off x="228600" y="381000"/>
            <a:ext cx="8458200" cy="5745163"/>
          </a:xfrm>
        </p:spPr>
        <p:txBody>
          <a:bodyPr/>
          <a:lstStyle/>
          <a:p>
            <a:pPr eaLnBrk="1" hangingPunct="1"/>
            <a:r>
              <a:rPr lang="en-US" smtClean="0"/>
              <a:t>Final Question.</a:t>
            </a:r>
          </a:p>
          <a:p>
            <a:pPr lvl="1" eaLnBrk="1" hangingPunct="1"/>
            <a:r>
              <a:rPr lang="en-US" sz="3200" smtClean="0"/>
              <a:t>Jupiter is about 629,000,000 Kilometers from Earth.  Please put the above distance into scientific notation. </a:t>
            </a:r>
            <a:endParaRPr lang="en-US" sz="2400" smtClean="0">
              <a:solidFill>
                <a:srgbClr val="6699FF"/>
              </a:solidFill>
            </a:endParaRP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9829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3600">
                <a:solidFill>
                  <a:schemeClr val="bg1"/>
                </a:solidFill>
              </a:rPr>
              <a:t>Find the Owl =      + 1pt</a:t>
            </a:r>
          </a:p>
          <a:p>
            <a:pPr algn="ctr" eaLnBrk="1" hangingPunct="1"/>
            <a:r>
              <a:rPr lang="en-US" sz="3600">
                <a:solidFill>
                  <a:schemeClr val="bg1"/>
                </a:solidFill>
              </a:rPr>
              <a:t> Secretly write “Owl” in the correct box worth 1pt.</a:t>
            </a:r>
          </a:p>
        </p:txBody>
      </p:sp>
      <p:pic>
        <p:nvPicPr>
          <p:cNvPr id="4813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algn="ctr" eaLnBrk="1" hangingPunct="1">
              <a:buFontTx/>
              <a:buNone/>
            </a:pPr>
            <a:r>
              <a:rPr lang="en-US" sz="7200" smtClean="0">
                <a:solidFill>
                  <a:srgbClr val="6699FF"/>
                </a:solidFill>
              </a:rPr>
              <a:t>ANSWER KEY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3600">
                <a:solidFill>
                  <a:schemeClr val="bg1"/>
                </a:solidFill>
              </a:rPr>
              <a:t>Find the Owl =      + 1pt</a:t>
            </a:r>
          </a:p>
          <a:p>
            <a:pPr algn="ctr" eaLnBrk="1" hangingPunct="1"/>
            <a:r>
              <a:rPr lang="en-US" sz="3600">
                <a:solidFill>
                  <a:schemeClr val="bg1"/>
                </a:solidFill>
              </a:rPr>
              <a:t> Secretly write “Owl” in the correct box worth 1pt.</a:t>
            </a:r>
          </a:p>
        </p:txBody>
      </p:sp>
      <p:pic>
        <p:nvPicPr>
          <p:cNvPr id="5017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2213" name="Group 165"/>
          <p:cNvGraphicFramePr>
            <a:graphicFrameLocks noGrp="1"/>
          </p:cNvGraphicFramePr>
          <p:nvPr/>
        </p:nvGraphicFramePr>
        <p:xfrm>
          <a:off x="457200" y="838200"/>
          <a:ext cx="8305800" cy="5622938"/>
        </p:xfrm>
        <a:graphic>
          <a:graphicData uri="http://schemas.openxmlformats.org/drawingml/2006/table">
            <a:tbl>
              <a:tblPr/>
              <a:tblGrid>
                <a:gridCol w="1661160"/>
                <a:gridCol w="1661160"/>
                <a:gridCol w="1661160"/>
                <a:gridCol w="1661160"/>
                <a:gridCol w="1661160"/>
              </a:tblGrid>
              <a:tr h="969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3200" b="1" i="0" u="none" strike="noStrike" cap="none" normalizeH="0" baseline="0" dirty="0" smtClean="0">
                          <a:ln>
                            <a:noFill/>
                          </a:ln>
                          <a:solidFill>
                            <a:schemeClr val="bg1"/>
                          </a:solidFill>
                          <a:effectLst/>
                          <a:latin typeface="Times New Roman" pitchFamily="18" charset="0"/>
                        </a:rPr>
                        <a:t>G</a:t>
                      </a:r>
                      <a:r>
                        <a:rPr kumimoji="0" lang="en-US" sz="2400" b="1" i="0" u="none" strike="noStrike" cap="none" normalizeH="0" baseline="0" dirty="0" smtClean="0">
                          <a:ln>
                            <a:noFill/>
                          </a:ln>
                          <a:solidFill>
                            <a:schemeClr val="bg1"/>
                          </a:solidFill>
                          <a:effectLst/>
                          <a:latin typeface="Times New Roman" pitchFamily="18" charset="0"/>
                        </a:rPr>
                        <a:t>N</a:t>
                      </a:r>
                      <a:r>
                        <a:rPr kumimoji="0" lang="en-US" sz="20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METRIC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SYSTEM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UNITS</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BONUS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THINGS </a:t>
                      </a:r>
                      <a:br>
                        <a:rPr kumimoji="0" lang="en-US" sz="1800" b="1" i="0" u="none" strike="noStrike" cap="none" normalizeH="0" baseline="0" dirty="0" smtClean="0">
                          <a:ln>
                            <a:noFill/>
                          </a:ln>
                          <a:solidFill>
                            <a:schemeClr val="bg1"/>
                          </a:solidFill>
                          <a:effectLst/>
                          <a:latin typeface="Times New Roman" pitchFamily="18" charset="0"/>
                        </a:rPr>
                      </a:br>
                      <a:r>
                        <a:rPr kumimoji="0" lang="en-US" sz="1800" b="1" i="0" u="none" strike="noStrike" cap="none" normalizeH="0" baseline="0" dirty="0" smtClean="0">
                          <a:ln>
                            <a:noFill/>
                          </a:ln>
                          <a:solidFill>
                            <a:schemeClr val="bg1"/>
                          </a:solidFill>
                          <a:effectLst/>
                          <a:latin typeface="Times New Roman" pitchFamily="18" charset="0"/>
                        </a:rPr>
                        <a:t>MEASURED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9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29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2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16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516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5169"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3059"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2400" b="1" i="0" u="none" strike="noStrike" cap="none" normalizeH="0" baseline="0" dirty="0" smtClean="0">
                          <a:ln>
                            <a:noFill/>
                          </a:ln>
                          <a:solidFill>
                            <a:schemeClr val="bg1"/>
                          </a:solidFill>
                          <a:effectLst/>
                          <a:latin typeface="Times New Roman" pitchFamily="18" charset="0"/>
                        </a:rPr>
                        <a:t>G</a:t>
                      </a:r>
                      <a:r>
                        <a:rPr kumimoji="0" lang="en-US" sz="32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124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512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51249"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3048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does this mean! </a:t>
            </a:r>
          </a:p>
        </p:txBody>
      </p:sp>
      <p:pic>
        <p:nvPicPr>
          <p:cNvPr id="52227" name="Picture 7" descr="no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2229" name="TextBox 7"/>
          <p:cNvSpPr txBox="1">
            <a:spLocks noChangeArrowheads="1"/>
          </p:cNvSpPr>
          <p:nvPr/>
        </p:nvSpPr>
        <p:spPr bwMode="auto">
          <a:xfrm>
            <a:off x="7696200" y="685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304800"/>
            <a:ext cx="8534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does this mean! </a:t>
            </a:r>
          </a:p>
          <a:p>
            <a:pPr eaLnBrk="1" hangingPunct="1"/>
            <a:r>
              <a:rPr lang="en-US" sz="3600">
                <a:solidFill>
                  <a:srgbClr val="6699FF"/>
                </a:solidFill>
                <a:latin typeface="Times New Roman" pitchFamily="18" charset="0"/>
              </a:rPr>
              <a:t>No food or drink in the lab.</a:t>
            </a:r>
          </a:p>
        </p:txBody>
      </p:sp>
      <p:pic>
        <p:nvPicPr>
          <p:cNvPr id="53251" name="Picture 7" descr="no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3253" name="TextBox 7"/>
          <p:cNvSpPr txBox="1">
            <a:spLocks noChangeArrowheads="1"/>
          </p:cNvSpPr>
          <p:nvPr/>
        </p:nvSpPr>
        <p:spPr bwMode="auto">
          <a:xfrm>
            <a:off x="7696200" y="685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latin typeface="Times New Roman" pitchFamily="18" charset="0"/>
              </a:rPr>
              <a:t>B.) Keep your hair back.</a:t>
            </a:r>
          </a:p>
          <a:p>
            <a:pPr eaLnBrk="1" hangingPunct="1"/>
            <a:r>
              <a:rPr lang="en-US" sz="3200">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4275"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4276"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42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5299"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5300"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530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6323"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6324"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63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7347"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7348"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73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solidFill>
                  <a:srgbClr val="CC3300"/>
                </a:solidFill>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8371"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8372"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83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solidFill>
                  <a:srgbClr val="FF6600"/>
                </a:solidFill>
                <a:latin typeface="Times New Roman" pitchFamily="18" charset="0"/>
              </a:rPr>
              <a:t>C.) Avoid spontaneous combustion.</a:t>
            </a:r>
          </a:p>
          <a:p>
            <a:pPr eaLnBrk="1" hangingPunct="1"/>
            <a:r>
              <a:rPr lang="en-US" sz="3200">
                <a:solidFill>
                  <a:srgbClr val="FF5050"/>
                </a:solidFill>
                <a:latin typeface="Times New Roman" pitchFamily="18" charset="0"/>
              </a:rPr>
              <a:t>D.) A and B.</a:t>
            </a:r>
          </a:p>
          <a:p>
            <a:pPr eaLnBrk="1" hangingPunct="1"/>
            <a:r>
              <a:rPr lang="en-US" sz="3200">
                <a:solidFill>
                  <a:srgbClr val="CC3300"/>
                </a:solidFill>
                <a:latin typeface="Times New Roman" pitchFamily="18" charset="0"/>
              </a:rPr>
              <a:t>E.) All the above.</a:t>
            </a:r>
          </a:p>
          <a:p>
            <a:pPr eaLnBrk="1" hangingPunct="1"/>
            <a:r>
              <a:rPr lang="en-US" sz="3200">
                <a:solidFill>
                  <a:srgbClr val="FF0000"/>
                </a:solidFill>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59395"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59396"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593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04800" y="152400"/>
            <a:ext cx="4343400" cy="6186488"/>
          </a:xfrm>
          <a:prstGeom prst="rect">
            <a:avLst/>
          </a:prstGeom>
          <a:noFill/>
          <a:ln w="9525">
            <a:noFill/>
            <a:miter lim="800000"/>
            <a:headEnd/>
            <a:tailEnd/>
          </a:ln>
        </p:spPr>
        <p:txBody>
          <a:bodyPr>
            <a:spAutoFit/>
          </a:bodyPr>
          <a:lstStyle/>
          <a:p>
            <a:pPr>
              <a:defRPr/>
            </a:pPr>
            <a:r>
              <a:rPr lang="en-US" sz="3600" dirty="0">
                <a:solidFill>
                  <a:schemeClr val="bg1"/>
                </a:solidFill>
                <a:latin typeface="Times New Roman" pitchFamily="18" charset="0"/>
              </a:rPr>
              <a:t>How could this have been avoided?</a:t>
            </a:r>
          </a:p>
          <a:p>
            <a:pPr>
              <a:defRPr/>
            </a:pPr>
            <a:r>
              <a:rPr lang="en-US" sz="3200" dirty="0">
                <a:solidFill>
                  <a:schemeClr val="bg1">
                    <a:lumMod val="65000"/>
                  </a:schemeClr>
                </a:solidFill>
                <a:latin typeface="Times New Roman" pitchFamily="18" charset="0"/>
              </a:rPr>
              <a:t>A.) Keep flammable materials away from flame.</a:t>
            </a:r>
          </a:p>
          <a:p>
            <a:pPr>
              <a:defRPr/>
            </a:pPr>
            <a:r>
              <a:rPr lang="en-US" sz="3200" dirty="0">
                <a:solidFill>
                  <a:schemeClr val="bg1">
                    <a:lumMod val="65000"/>
                  </a:schemeClr>
                </a:solidFill>
                <a:latin typeface="Times New Roman" pitchFamily="18" charset="0"/>
              </a:rPr>
              <a:t>B.) Keep your hair back.</a:t>
            </a:r>
          </a:p>
          <a:p>
            <a:pPr>
              <a:defRPr/>
            </a:pPr>
            <a:r>
              <a:rPr lang="en-US" sz="3200" dirty="0">
                <a:solidFill>
                  <a:schemeClr val="bg1">
                    <a:lumMod val="65000"/>
                  </a:schemeClr>
                </a:solidFill>
                <a:latin typeface="Times New Roman" pitchFamily="18" charset="0"/>
              </a:rPr>
              <a:t>C.) Avoid spontaneous combustion.</a:t>
            </a:r>
          </a:p>
          <a:p>
            <a:pPr>
              <a:defRPr/>
            </a:pPr>
            <a:r>
              <a:rPr lang="en-US" sz="3200" dirty="0">
                <a:solidFill>
                  <a:schemeClr val="bg1">
                    <a:lumMod val="65000"/>
                  </a:schemeClr>
                </a:solidFill>
                <a:latin typeface="Times New Roman" pitchFamily="18" charset="0"/>
              </a:rPr>
              <a:t>D.) A and B.</a:t>
            </a:r>
          </a:p>
          <a:p>
            <a:pPr>
              <a:defRPr/>
            </a:pPr>
            <a:r>
              <a:rPr lang="en-US" sz="3200" dirty="0">
                <a:solidFill>
                  <a:schemeClr val="bg1">
                    <a:lumMod val="65000"/>
                  </a:schemeClr>
                </a:solidFill>
                <a:latin typeface="Times New Roman" pitchFamily="18" charset="0"/>
              </a:rPr>
              <a:t>E.) All the above.</a:t>
            </a:r>
          </a:p>
          <a:p>
            <a:pPr>
              <a:defRPr/>
            </a:pPr>
            <a:r>
              <a:rPr lang="en-US" sz="3200" dirty="0">
                <a:solidFill>
                  <a:schemeClr val="bg1">
                    <a:lumMod val="65000"/>
                  </a:schemeClr>
                </a:solidFill>
                <a:latin typeface="Times New Roman" pitchFamily="18" charset="0"/>
              </a:rPr>
              <a:t>F.) None of the above.</a:t>
            </a:r>
          </a:p>
          <a:p>
            <a:pPr>
              <a:defRPr/>
            </a:pPr>
            <a:endParaRPr lang="en-US" sz="3600" dirty="0">
              <a:solidFill>
                <a:srgbClr val="FFFF00"/>
              </a:solidFill>
              <a:latin typeface="Times New Roman" pitchFamily="18" charset="0"/>
            </a:endParaRPr>
          </a:p>
        </p:txBody>
      </p:sp>
      <p:sp>
        <p:nvSpPr>
          <p:cNvPr id="60419"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0420"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604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43059"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2400" b="1" i="0" u="none" strike="noStrike" cap="none" normalizeH="0" baseline="0" dirty="0" smtClean="0">
                          <a:ln>
                            <a:noFill/>
                          </a:ln>
                          <a:solidFill>
                            <a:schemeClr val="bg1"/>
                          </a:solidFill>
                          <a:effectLst/>
                          <a:latin typeface="Times New Roman" pitchFamily="18" charset="0"/>
                        </a:rPr>
                        <a:t>G</a:t>
                      </a:r>
                      <a:r>
                        <a:rPr kumimoji="0" lang="en-US" sz="32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19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619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6193"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04800" y="152400"/>
            <a:ext cx="4343400" cy="6186488"/>
          </a:xfrm>
          <a:prstGeom prst="rect">
            <a:avLst/>
          </a:prstGeom>
          <a:noFill/>
          <a:ln w="9525">
            <a:noFill/>
            <a:miter lim="800000"/>
            <a:headEnd/>
            <a:tailEnd/>
          </a:ln>
        </p:spPr>
        <p:txBody>
          <a:bodyPr>
            <a:spAutoFit/>
          </a:bodyPr>
          <a:lstStyle/>
          <a:p>
            <a:pPr>
              <a:defRPr/>
            </a:pPr>
            <a:r>
              <a:rPr lang="en-US" sz="3600" dirty="0">
                <a:solidFill>
                  <a:schemeClr val="bg1"/>
                </a:solidFill>
                <a:latin typeface="Times New Roman" pitchFamily="18" charset="0"/>
              </a:rPr>
              <a:t>How could this have been avoided?</a:t>
            </a:r>
          </a:p>
          <a:p>
            <a:pPr>
              <a:defRPr/>
            </a:pPr>
            <a:r>
              <a:rPr lang="en-US" sz="3200" dirty="0">
                <a:solidFill>
                  <a:srgbClr val="FFFFCC"/>
                </a:solidFill>
                <a:latin typeface="Times New Roman" pitchFamily="18" charset="0"/>
              </a:rPr>
              <a:t>A.) Keep flammable materials away from flame.</a:t>
            </a:r>
          </a:p>
          <a:p>
            <a:pPr>
              <a:defRPr/>
            </a:pPr>
            <a:r>
              <a:rPr lang="en-US" sz="3200" dirty="0">
                <a:solidFill>
                  <a:srgbClr val="FFFFCC"/>
                </a:solidFill>
                <a:latin typeface="Times New Roman" pitchFamily="18" charset="0"/>
              </a:rPr>
              <a:t>B.) Keep your hair back.</a:t>
            </a:r>
          </a:p>
          <a:p>
            <a:pPr>
              <a:defRPr/>
            </a:pPr>
            <a:r>
              <a:rPr lang="en-US" sz="3200" dirty="0">
                <a:solidFill>
                  <a:schemeClr val="bg1">
                    <a:lumMod val="65000"/>
                  </a:schemeClr>
                </a:solidFill>
                <a:latin typeface="Times New Roman" pitchFamily="18" charset="0"/>
              </a:rPr>
              <a:t>C.) Avoid spontaneous combustion.</a:t>
            </a:r>
          </a:p>
          <a:p>
            <a:pPr>
              <a:defRPr/>
            </a:pPr>
            <a:r>
              <a:rPr lang="en-US" sz="3200" dirty="0">
                <a:solidFill>
                  <a:srgbClr val="FF9900"/>
                </a:solidFill>
                <a:latin typeface="Times New Roman" pitchFamily="18" charset="0"/>
              </a:rPr>
              <a:t>D.) A and B.</a:t>
            </a:r>
          </a:p>
          <a:p>
            <a:pPr>
              <a:defRPr/>
            </a:pPr>
            <a:r>
              <a:rPr lang="en-US" sz="3200" dirty="0">
                <a:solidFill>
                  <a:schemeClr val="bg1">
                    <a:lumMod val="65000"/>
                  </a:schemeClr>
                </a:solidFill>
                <a:latin typeface="Times New Roman" pitchFamily="18" charset="0"/>
              </a:rPr>
              <a:t>E.) All the above.</a:t>
            </a:r>
          </a:p>
          <a:p>
            <a:pPr>
              <a:defRPr/>
            </a:pPr>
            <a:r>
              <a:rPr lang="en-US" sz="3200" dirty="0">
                <a:solidFill>
                  <a:schemeClr val="bg1">
                    <a:lumMod val="65000"/>
                  </a:schemeClr>
                </a:solidFill>
                <a:latin typeface="Times New Roman" pitchFamily="18" charset="0"/>
              </a:rPr>
              <a:t>F.) None of the above.</a:t>
            </a:r>
          </a:p>
          <a:p>
            <a:pPr>
              <a:defRPr/>
            </a:pPr>
            <a:endParaRPr lang="en-US" sz="3600" dirty="0">
              <a:solidFill>
                <a:srgbClr val="FFFF00"/>
              </a:solidFill>
              <a:latin typeface="Times New Roman" pitchFamily="18" charset="0"/>
            </a:endParaRPr>
          </a:p>
        </p:txBody>
      </p:sp>
      <p:sp>
        <p:nvSpPr>
          <p:cNvPr id="61443"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1444"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614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
        <p:nvSpPr>
          <p:cNvPr id="8" name="Oval 7"/>
          <p:cNvSpPr/>
          <p:nvPr/>
        </p:nvSpPr>
        <p:spPr>
          <a:xfrm>
            <a:off x="0" y="4191000"/>
            <a:ext cx="3124200" cy="6096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304800" y="304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Never cut  </a:t>
            </a:r>
            <a:r>
              <a:rPr lang="en-US" sz="3600">
                <a:solidFill>
                  <a:srgbClr val="FFFF00"/>
                </a:solidFill>
                <a:latin typeface="Times New Roman" pitchFamily="18" charset="0"/>
              </a:rPr>
              <a:t>toward</a:t>
            </a:r>
            <a:r>
              <a:rPr lang="en-US" sz="3600">
                <a:solidFill>
                  <a:schemeClr val="bg1"/>
                </a:solidFill>
                <a:latin typeface="Times New Roman" pitchFamily="18" charset="0"/>
              </a:rPr>
              <a:t> 	  yourself or others.</a:t>
            </a:r>
          </a:p>
        </p:txBody>
      </p:sp>
      <p:pic>
        <p:nvPicPr>
          <p:cNvPr id="62467" name="Picture 6" descr="scalpel_in_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p:nvPr/>
        </p:nvSpPr>
        <p:spPr>
          <a:xfrm>
            <a:off x="2286000" y="304800"/>
            <a:ext cx="1828800" cy="609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70" name="TextBox 8"/>
          <p:cNvSpPr txBox="1">
            <a:spLocks noChangeArrowheads="1"/>
          </p:cNvSpPr>
          <p:nvPr/>
        </p:nvSpPr>
        <p:spPr bwMode="auto">
          <a:xfrm>
            <a:off x="7772400" y="15240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3</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304800" y="304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Never cut  </a:t>
            </a:r>
            <a:r>
              <a:rPr lang="en-US" sz="3600">
                <a:solidFill>
                  <a:srgbClr val="FFFF00"/>
                </a:solidFill>
                <a:latin typeface="Times New Roman" pitchFamily="18" charset="0"/>
              </a:rPr>
              <a:t>toward</a:t>
            </a:r>
            <a:r>
              <a:rPr lang="en-US" sz="3600">
                <a:solidFill>
                  <a:schemeClr val="bg1"/>
                </a:solidFill>
                <a:latin typeface="Times New Roman" pitchFamily="18" charset="0"/>
              </a:rPr>
              <a:t> 	  yourself or others.</a:t>
            </a:r>
          </a:p>
        </p:txBody>
      </p:sp>
      <p:pic>
        <p:nvPicPr>
          <p:cNvPr id="63491" name="Picture 6" descr="scalpel_in_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 name="Rectangle 7"/>
          <p:cNvSpPr>
            <a:spLocks noChangeArrowheads="1"/>
          </p:cNvSpPr>
          <p:nvPr/>
        </p:nvSpPr>
        <p:spPr bwMode="auto">
          <a:xfrm>
            <a:off x="2286000" y="304800"/>
            <a:ext cx="1828800" cy="609600"/>
          </a:xfrm>
          <a:prstGeom prst="rect">
            <a:avLst/>
          </a:prstGeom>
          <a:solidFill>
            <a:srgbClr val="7F7F7F"/>
          </a:solidFill>
          <a:ln w="25400" algn="ctr">
            <a:solidFill>
              <a:srgbClr val="FF0000"/>
            </a:solidFill>
            <a:miter lim="800000"/>
            <a:headEnd/>
            <a:tailEnd/>
          </a:ln>
        </p:spPr>
        <p:txBody>
          <a:bodyPr anchor="ctr"/>
          <a:lstStyle/>
          <a:p>
            <a:pPr algn="ctr">
              <a:defRPr/>
            </a:pPr>
            <a:endParaRPr lang="en-US">
              <a:solidFill>
                <a:schemeClr val="lt1"/>
              </a:solidFill>
              <a:latin typeface="+mn-lt"/>
            </a:endParaRPr>
          </a:p>
        </p:txBody>
      </p:sp>
      <p:sp>
        <p:nvSpPr>
          <p:cNvPr id="63494" name="TextBox 8"/>
          <p:cNvSpPr txBox="1">
            <a:spLocks noChangeArrowheads="1"/>
          </p:cNvSpPr>
          <p:nvPr/>
        </p:nvSpPr>
        <p:spPr bwMode="auto">
          <a:xfrm>
            <a:off x="7772400" y="15240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3</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304800" y="3048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Never cut  </a:t>
            </a:r>
            <a:r>
              <a:rPr lang="en-US" sz="3600">
                <a:solidFill>
                  <a:srgbClr val="FF0000"/>
                </a:solidFill>
                <a:latin typeface="Times New Roman" pitchFamily="18" charset="0"/>
              </a:rPr>
              <a:t>toward</a:t>
            </a:r>
            <a:r>
              <a:rPr lang="en-US" sz="3600">
                <a:solidFill>
                  <a:schemeClr val="bg1"/>
                </a:solidFill>
                <a:latin typeface="Times New Roman" pitchFamily="18" charset="0"/>
              </a:rPr>
              <a:t> 	  yourself or others.</a:t>
            </a:r>
          </a:p>
        </p:txBody>
      </p:sp>
      <p:pic>
        <p:nvPicPr>
          <p:cNvPr id="64515" name="Picture 6" descr="scalpel_in_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4517" name="TextBox 8"/>
          <p:cNvSpPr txBox="1">
            <a:spLocks noChangeArrowheads="1"/>
          </p:cNvSpPr>
          <p:nvPr/>
        </p:nvSpPr>
        <p:spPr bwMode="auto">
          <a:xfrm>
            <a:off x="7772400" y="1524000"/>
            <a:ext cx="91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3</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3810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Where are these two items located in the lab? </a:t>
            </a:r>
            <a:endParaRPr lang="en-US" sz="3600">
              <a:solidFill>
                <a:srgbClr val="FFFF00"/>
              </a:solidFill>
              <a:latin typeface="Times New Roman" pitchFamily="18" charset="0"/>
            </a:endParaRPr>
          </a:p>
        </p:txBody>
      </p:sp>
      <p:pic>
        <p:nvPicPr>
          <p:cNvPr id="65539" name="Picture 6" descr="Emergency_EyeW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038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5540" name="Picture 7" descr="FireExtinguisher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19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5541"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5542" name="TextBox 8"/>
          <p:cNvSpPr txBox="1">
            <a:spLocks noChangeArrowheads="1"/>
          </p:cNvSpPr>
          <p:nvPr/>
        </p:nvSpPr>
        <p:spPr bwMode="auto">
          <a:xfrm>
            <a:off x="7620000" y="19050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4</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381000" y="304800"/>
            <a:ext cx="8305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Where are these two items located in the lab? </a:t>
            </a:r>
            <a:r>
              <a:rPr lang="en-US" sz="3600">
                <a:solidFill>
                  <a:srgbClr val="FFFF00"/>
                </a:solidFill>
                <a:latin typeface="Times New Roman" pitchFamily="18" charset="0"/>
              </a:rPr>
              <a:t>Near the door to the hallway.</a:t>
            </a:r>
          </a:p>
        </p:txBody>
      </p:sp>
      <p:pic>
        <p:nvPicPr>
          <p:cNvPr id="66563" name="Picture 6" descr="Emergency_EyeW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038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7" descr="FireExtinguisher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76400"/>
            <a:ext cx="4419600" cy="4800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6565"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6566" name="TextBox 8"/>
          <p:cNvSpPr txBox="1">
            <a:spLocks noChangeArrowheads="1"/>
          </p:cNvSpPr>
          <p:nvPr/>
        </p:nvSpPr>
        <p:spPr bwMode="auto">
          <a:xfrm>
            <a:off x="7620000" y="1905000"/>
            <a:ext cx="106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4</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4"/>
          <p:cNvSpPr txBox="1">
            <a:spLocks noChangeArrowheads="1"/>
          </p:cNvSpPr>
          <p:nvPr/>
        </p:nvSpPr>
        <p:spPr bwMode="auto">
          <a:xfrm>
            <a:off x="304800" y="228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check </a:t>
            </a:r>
            <a:r>
              <a:rPr lang="en-US" sz="3600">
                <a:solidFill>
                  <a:srgbClr val="FFFF00"/>
                </a:solidFill>
                <a:latin typeface="Times New Roman" pitchFamily="18" charset="0"/>
              </a:rPr>
              <a:t>glassware     </a:t>
            </a:r>
            <a:r>
              <a:rPr lang="en-US" sz="3600">
                <a:solidFill>
                  <a:schemeClr val="bg1"/>
                </a:solidFill>
                <a:latin typeface="Times New Roman" pitchFamily="18" charset="0"/>
              </a:rPr>
              <a:t> for cracks and to make sure it is clean.</a:t>
            </a:r>
          </a:p>
        </p:txBody>
      </p:sp>
      <p:sp>
        <p:nvSpPr>
          <p:cNvPr id="67587" name="Rectangle 6"/>
          <p:cNvSpPr>
            <a:spLocks noChangeArrowheads="1"/>
          </p:cNvSpPr>
          <p:nvPr/>
        </p:nvSpPr>
        <p:spPr bwMode="auto">
          <a:xfrm>
            <a:off x="1620838" y="3246438"/>
            <a:ext cx="590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Tx/>
              <a:buChar char="•"/>
            </a:pPr>
            <a:r>
              <a:rPr lang="en-US"/>
              <a:t>Please check glassware for cracks or chips prior to use.</a:t>
            </a:r>
          </a:p>
        </p:txBody>
      </p:sp>
      <p:pic>
        <p:nvPicPr>
          <p:cNvPr id="67588" name="Picture 8" descr="752538567_6649668a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6738"/>
            <a:ext cx="75438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 name="Rectangle 8"/>
          <p:cNvSpPr/>
          <p:nvPr/>
        </p:nvSpPr>
        <p:spPr>
          <a:xfrm>
            <a:off x="2819400" y="381000"/>
            <a:ext cx="2438400" cy="4572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591" name="TextBox 9"/>
          <p:cNvSpPr txBox="1">
            <a:spLocks noChangeArrowheads="1"/>
          </p:cNvSpPr>
          <p:nvPr/>
        </p:nvSpPr>
        <p:spPr bwMode="auto">
          <a:xfrm>
            <a:off x="7543800" y="1295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5</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304800" y="228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check </a:t>
            </a:r>
            <a:r>
              <a:rPr lang="en-US" sz="3600">
                <a:solidFill>
                  <a:srgbClr val="FFFF00"/>
                </a:solidFill>
                <a:latin typeface="Times New Roman" pitchFamily="18" charset="0"/>
              </a:rPr>
              <a:t>glassware     </a:t>
            </a:r>
            <a:r>
              <a:rPr lang="en-US" sz="3600">
                <a:solidFill>
                  <a:schemeClr val="bg1"/>
                </a:solidFill>
                <a:latin typeface="Times New Roman" pitchFamily="18" charset="0"/>
              </a:rPr>
              <a:t> for cracks and to make sure it is clean.</a:t>
            </a:r>
          </a:p>
        </p:txBody>
      </p:sp>
      <p:sp>
        <p:nvSpPr>
          <p:cNvPr id="68611" name="Rectangle 6"/>
          <p:cNvSpPr>
            <a:spLocks noChangeArrowheads="1"/>
          </p:cNvSpPr>
          <p:nvPr/>
        </p:nvSpPr>
        <p:spPr bwMode="auto">
          <a:xfrm>
            <a:off x="1620838" y="3246438"/>
            <a:ext cx="590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Tx/>
              <a:buChar char="•"/>
            </a:pPr>
            <a:r>
              <a:rPr lang="en-US"/>
              <a:t>Please check glassware for cracks or chips prior to use.</a:t>
            </a:r>
          </a:p>
        </p:txBody>
      </p:sp>
      <p:pic>
        <p:nvPicPr>
          <p:cNvPr id="68612" name="Picture 8" descr="752538567_6649668a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6738"/>
            <a:ext cx="75438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 name="Rectangle 8"/>
          <p:cNvSpPr>
            <a:spLocks noChangeArrowheads="1"/>
          </p:cNvSpPr>
          <p:nvPr/>
        </p:nvSpPr>
        <p:spPr bwMode="auto">
          <a:xfrm>
            <a:off x="2819400" y="381000"/>
            <a:ext cx="2438400" cy="457200"/>
          </a:xfrm>
          <a:prstGeom prst="rect">
            <a:avLst/>
          </a:prstGeom>
          <a:solidFill>
            <a:srgbClr val="7F7F7F"/>
          </a:solidFill>
          <a:ln w="25400" algn="ctr">
            <a:solidFill>
              <a:srgbClr val="6699FF"/>
            </a:solidFill>
            <a:miter lim="800000"/>
            <a:headEnd/>
            <a:tailEnd/>
          </a:ln>
        </p:spPr>
        <p:txBody>
          <a:bodyPr anchor="ctr"/>
          <a:lstStyle/>
          <a:p>
            <a:pPr algn="ctr">
              <a:defRPr/>
            </a:pPr>
            <a:endParaRPr lang="en-US">
              <a:solidFill>
                <a:schemeClr val="lt1"/>
              </a:solidFill>
              <a:latin typeface="+mn-lt"/>
            </a:endParaRPr>
          </a:p>
        </p:txBody>
      </p:sp>
      <p:sp>
        <p:nvSpPr>
          <p:cNvPr id="68615" name="TextBox 9"/>
          <p:cNvSpPr txBox="1">
            <a:spLocks noChangeArrowheads="1"/>
          </p:cNvSpPr>
          <p:nvPr/>
        </p:nvSpPr>
        <p:spPr bwMode="auto">
          <a:xfrm>
            <a:off x="7543800" y="1295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5</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04800" y="2286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check </a:t>
            </a:r>
            <a:r>
              <a:rPr lang="en-US" sz="3600">
                <a:solidFill>
                  <a:srgbClr val="6699FF"/>
                </a:solidFill>
                <a:latin typeface="Times New Roman" pitchFamily="18" charset="0"/>
              </a:rPr>
              <a:t>glassware </a:t>
            </a:r>
            <a:r>
              <a:rPr lang="en-US" sz="3600">
                <a:solidFill>
                  <a:srgbClr val="FFFF00"/>
                </a:solidFill>
                <a:latin typeface="Times New Roman" pitchFamily="18" charset="0"/>
              </a:rPr>
              <a:t>    </a:t>
            </a:r>
            <a:r>
              <a:rPr lang="en-US" sz="3600">
                <a:solidFill>
                  <a:schemeClr val="bg1"/>
                </a:solidFill>
                <a:latin typeface="Times New Roman" pitchFamily="18" charset="0"/>
              </a:rPr>
              <a:t> for cracks and to make sure it is clean.</a:t>
            </a:r>
          </a:p>
        </p:txBody>
      </p:sp>
      <p:sp>
        <p:nvSpPr>
          <p:cNvPr id="69635" name="Rectangle 6"/>
          <p:cNvSpPr>
            <a:spLocks noChangeArrowheads="1"/>
          </p:cNvSpPr>
          <p:nvPr/>
        </p:nvSpPr>
        <p:spPr bwMode="auto">
          <a:xfrm>
            <a:off x="1620838" y="3246438"/>
            <a:ext cx="5902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FontTx/>
              <a:buChar char="•"/>
            </a:pPr>
            <a:r>
              <a:rPr lang="en-US"/>
              <a:t>Please check glassware for cracks or chips prior to use.</a:t>
            </a:r>
          </a:p>
        </p:txBody>
      </p:sp>
      <p:pic>
        <p:nvPicPr>
          <p:cNvPr id="69636" name="Picture 8" descr="752538567_6649668a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36738"/>
            <a:ext cx="7543800"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9"/>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69638" name="TextBox 9"/>
          <p:cNvSpPr txBox="1">
            <a:spLocks noChangeArrowheads="1"/>
          </p:cNvSpPr>
          <p:nvPr/>
        </p:nvSpPr>
        <p:spPr bwMode="auto">
          <a:xfrm>
            <a:off x="7543800" y="1295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5</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56371" name="Group 51"/>
          <p:cNvGraphicFramePr>
            <a:graphicFrameLocks noGrp="1"/>
          </p:cNvGraphicFramePr>
          <p:nvPr/>
        </p:nvGraphicFramePr>
        <p:xfrm>
          <a:off x="457200" y="838200"/>
          <a:ext cx="8305800" cy="5626098"/>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6699FF"/>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6699FF"/>
                          </a:solidFill>
                          <a:effectLst/>
                          <a:latin typeface="Times New Roman" pitchFamily="18" charset="0"/>
                        </a:rPr>
                        <a:t>M</a:t>
                      </a:r>
                      <a:r>
                        <a:rPr kumimoji="0" lang="en-US" sz="1800" b="1" i="0" u="none" strike="noStrike" cap="none" normalizeH="0" baseline="0" dirty="0" smtClean="0">
                          <a:ln>
                            <a:noFill/>
                          </a:ln>
                          <a:solidFill>
                            <a:srgbClr val="6699FF"/>
                          </a:solidFill>
                          <a:effectLst/>
                          <a:latin typeface="Times New Roman" pitchFamily="18" charset="0"/>
                        </a:rPr>
                        <a:t>A</a:t>
                      </a:r>
                      <a:r>
                        <a:rPr kumimoji="0" lang="en-US" sz="2400" b="1" i="0" u="none" strike="noStrike" cap="none" normalizeH="0" baseline="0" dirty="0" smtClean="0">
                          <a:ln>
                            <a:noFill/>
                          </a:ln>
                          <a:solidFill>
                            <a:srgbClr val="6699FF"/>
                          </a:solidFill>
                          <a:effectLst/>
                          <a:latin typeface="Times New Roman" pitchFamily="18" charset="0"/>
                        </a:rPr>
                        <a:t>G</a:t>
                      </a:r>
                      <a:r>
                        <a:rPr kumimoji="0" lang="en-US" sz="3200" b="1" i="0" u="none" strike="noStrike" cap="none" normalizeH="0" baseline="0" dirty="0" smtClean="0">
                          <a:ln>
                            <a:noFill/>
                          </a:ln>
                          <a:solidFill>
                            <a:srgbClr val="6699FF"/>
                          </a:solidFill>
                          <a:effectLst/>
                          <a:latin typeface="Times New Roman" pitchFamily="18" charset="0"/>
                        </a:rPr>
                        <a:t>N</a:t>
                      </a:r>
                      <a:r>
                        <a:rPr kumimoji="0" lang="en-US" sz="2400" b="1" i="0" u="none" strike="noStrike" cap="none" normalizeH="0" baseline="0" dirty="0" smtClean="0">
                          <a:ln>
                            <a:noFill/>
                          </a:ln>
                          <a:solidFill>
                            <a:srgbClr val="6699FF"/>
                          </a:solidFill>
                          <a:effectLst/>
                          <a:latin typeface="Times New Roman" pitchFamily="18" charset="0"/>
                        </a:rPr>
                        <a:t>I</a:t>
                      </a:r>
                      <a:r>
                        <a:rPr kumimoji="0" lang="en-US" sz="1800" b="1" i="0" u="none" strike="noStrike" cap="none" normalizeH="0" baseline="0" dirty="0" smtClean="0">
                          <a:ln>
                            <a:noFill/>
                          </a:ln>
                          <a:solidFill>
                            <a:srgbClr val="6699FF"/>
                          </a:solidFill>
                          <a:effectLst/>
                          <a:latin typeface="Times New Roman" pitchFamily="18" charset="0"/>
                        </a:rPr>
                        <a:t>F</a:t>
                      </a:r>
                      <a:r>
                        <a:rPr kumimoji="0" lang="en-US" sz="1400" b="1" i="0" u="none" strike="noStrike" cap="none" normalizeH="0" baseline="0" dirty="0" smtClean="0">
                          <a:ln>
                            <a:noFill/>
                          </a:ln>
                          <a:solidFill>
                            <a:srgbClr val="6699FF"/>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METRIC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 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7070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7070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70705"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048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does this mean! </a:t>
            </a:r>
          </a:p>
        </p:txBody>
      </p:sp>
      <p:pic>
        <p:nvPicPr>
          <p:cNvPr id="7171" name="Picture 7" descr="no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8"/>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173" name="TextBox 7"/>
          <p:cNvSpPr txBox="1">
            <a:spLocks noChangeArrowheads="1"/>
          </p:cNvSpPr>
          <p:nvPr/>
        </p:nvSpPr>
        <p:spPr bwMode="auto">
          <a:xfrm>
            <a:off x="7696200" y="685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228600" y="228600"/>
            <a:ext cx="7848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term for making an object look smaller? </a:t>
            </a:r>
            <a:r>
              <a:rPr lang="en-US" sz="5400">
                <a:latin typeface="Times New Roman" pitchFamily="18" charset="0"/>
              </a:rPr>
              <a:t>D</a:t>
            </a:r>
            <a:r>
              <a:rPr lang="en-US" sz="4800">
                <a:latin typeface="Times New Roman" pitchFamily="18" charset="0"/>
              </a:rPr>
              <a:t>e</a:t>
            </a:r>
            <a:r>
              <a:rPr lang="en-US" sz="4400">
                <a:latin typeface="Times New Roman" pitchFamily="18" charset="0"/>
              </a:rPr>
              <a:t>m</a:t>
            </a:r>
            <a:r>
              <a:rPr lang="en-US" sz="4000">
                <a:latin typeface="Times New Roman" pitchFamily="18" charset="0"/>
              </a:rPr>
              <a:t>a</a:t>
            </a:r>
            <a:r>
              <a:rPr lang="en-US" sz="3600">
                <a:latin typeface="Times New Roman" pitchFamily="18" charset="0"/>
              </a:rPr>
              <a:t>g</a:t>
            </a:r>
            <a:r>
              <a:rPr lang="en-US" sz="3200">
                <a:latin typeface="Times New Roman" pitchFamily="18" charset="0"/>
              </a:rPr>
              <a:t>n</a:t>
            </a:r>
            <a:r>
              <a:rPr lang="en-US" sz="2800">
                <a:latin typeface="Times New Roman" pitchFamily="18" charset="0"/>
              </a:rPr>
              <a:t>if</a:t>
            </a:r>
            <a:r>
              <a:rPr lang="en-US" sz="2400">
                <a:latin typeface="Times New Roman" pitchFamily="18" charset="0"/>
              </a:rPr>
              <a:t>ic</a:t>
            </a:r>
            <a:r>
              <a:rPr lang="en-US" sz="2000">
                <a:latin typeface="Times New Roman" pitchFamily="18" charset="0"/>
              </a:rPr>
              <a:t>a</a:t>
            </a:r>
            <a:r>
              <a:rPr lang="en-US">
                <a:latin typeface="Times New Roman" pitchFamily="18" charset="0"/>
              </a:rPr>
              <a:t>t</a:t>
            </a:r>
            <a:r>
              <a:rPr lang="en-US" sz="1600">
                <a:latin typeface="Times New Roman" pitchFamily="18" charset="0"/>
              </a:rPr>
              <a:t>i</a:t>
            </a:r>
            <a:r>
              <a:rPr lang="en-US" sz="1200">
                <a:latin typeface="Times New Roman" pitchFamily="18" charset="0"/>
              </a:rPr>
              <a:t>o</a:t>
            </a:r>
            <a:r>
              <a:rPr lang="en-US" sz="800">
                <a:latin typeface="Times New Roman" pitchFamily="18" charset="0"/>
              </a:rPr>
              <a:t>n</a:t>
            </a:r>
          </a:p>
        </p:txBody>
      </p:sp>
      <p:pic>
        <p:nvPicPr>
          <p:cNvPr id="71683" name="Picture 6" descr="MI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58200" cy="4953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1685" name="TextBox 7"/>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228600" y="228600"/>
            <a:ext cx="7848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This is the term for making an object look smaller? </a:t>
            </a:r>
            <a:r>
              <a:rPr lang="en-US" sz="5400">
                <a:solidFill>
                  <a:srgbClr val="6699FF"/>
                </a:solidFill>
                <a:latin typeface="Times New Roman" pitchFamily="18" charset="0"/>
              </a:rPr>
              <a:t>D</a:t>
            </a:r>
            <a:r>
              <a:rPr lang="en-US" sz="4800">
                <a:solidFill>
                  <a:srgbClr val="6699FF"/>
                </a:solidFill>
                <a:latin typeface="Times New Roman" pitchFamily="18" charset="0"/>
              </a:rPr>
              <a:t>e</a:t>
            </a:r>
            <a:r>
              <a:rPr lang="en-US" sz="4400">
                <a:solidFill>
                  <a:srgbClr val="6699FF"/>
                </a:solidFill>
                <a:latin typeface="Times New Roman" pitchFamily="18" charset="0"/>
              </a:rPr>
              <a:t>m</a:t>
            </a:r>
            <a:r>
              <a:rPr lang="en-US" sz="4000">
                <a:solidFill>
                  <a:srgbClr val="6699FF"/>
                </a:solidFill>
                <a:latin typeface="Times New Roman" pitchFamily="18" charset="0"/>
              </a:rPr>
              <a:t>a</a:t>
            </a:r>
            <a:r>
              <a:rPr lang="en-US" sz="3600">
                <a:solidFill>
                  <a:srgbClr val="6699FF"/>
                </a:solidFill>
                <a:latin typeface="Times New Roman" pitchFamily="18" charset="0"/>
              </a:rPr>
              <a:t>g</a:t>
            </a:r>
            <a:r>
              <a:rPr lang="en-US" sz="3200">
                <a:solidFill>
                  <a:srgbClr val="6699FF"/>
                </a:solidFill>
                <a:latin typeface="Times New Roman" pitchFamily="18" charset="0"/>
              </a:rPr>
              <a:t>n</a:t>
            </a:r>
            <a:r>
              <a:rPr lang="en-US" sz="2800">
                <a:solidFill>
                  <a:srgbClr val="6699FF"/>
                </a:solidFill>
                <a:latin typeface="Times New Roman" pitchFamily="18" charset="0"/>
              </a:rPr>
              <a:t>if</a:t>
            </a:r>
            <a:r>
              <a:rPr lang="en-US" sz="2400">
                <a:solidFill>
                  <a:srgbClr val="6699FF"/>
                </a:solidFill>
                <a:latin typeface="Times New Roman" pitchFamily="18" charset="0"/>
              </a:rPr>
              <a:t>ic</a:t>
            </a:r>
            <a:r>
              <a:rPr lang="en-US" sz="2000">
                <a:solidFill>
                  <a:srgbClr val="6699FF"/>
                </a:solidFill>
                <a:latin typeface="Times New Roman" pitchFamily="18" charset="0"/>
              </a:rPr>
              <a:t>a</a:t>
            </a:r>
            <a:r>
              <a:rPr lang="en-US">
                <a:solidFill>
                  <a:srgbClr val="6699FF"/>
                </a:solidFill>
                <a:latin typeface="Times New Roman" pitchFamily="18" charset="0"/>
              </a:rPr>
              <a:t>t</a:t>
            </a:r>
            <a:r>
              <a:rPr lang="en-US" sz="1600">
                <a:solidFill>
                  <a:srgbClr val="6699FF"/>
                </a:solidFill>
                <a:latin typeface="Times New Roman" pitchFamily="18" charset="0"/>
              </a:rPr>
              <a:t>i</a:t>
            </a:r>
            <a:r>
              <a:rPr lang="en-US" sz="1200">
                <a:solidFill>
                  <a:srgbClr val="6699FF"/>
                </a:solidFill>
                <a:latin typeface="Times New Roman" pitchFamily="18" charset="0"/>
              </a:rPr>
              <a:t>o</a:t>
            </a:r>
            <a:r>
              <a:rPr lang="en-US" sz="800">
                <a:solidFill>
                  <a:srgbClr val="6699FF"/>
                </a:solidFill>
                <a:latin typeface="Times New Roman" pitchFamily="18" charset="0"/>
              </a:rPr>
              <a:t>n</a:t>
            </a:r>
          </a:p>
        </p:txBody>
      </p:sp>
      <p:pic>
        <p:nvPicPr>
          <p:cNvPr id="72707" name="Picture 6" descr="MIn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58200" cy="4953000"/>
          </a:xfrm>
          <a:prstGeom prst="rect">
            <a:avLst/>
          </a:prstGeom>
          <a:noFill/>
          <a:ln w="28575">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7270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2709" name="TextBox 7"/>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6</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6699FF"/>
                </a:solidFill>
                <a:latin typeface="Times New Roman" pitchFamily="18" charset="0"/>
              </a:rPr>
              <a:t>This type of microscope is best for viewing larger objects that light cannot pass through</a:t>
            </a:r>
            <a:r>
              <a:rPr lang="en-US" sz="3600">
                <a:solidFill>
                  <a:schemeClr val="bg1"/>
                </a:solidFill>
                <a:latin typeface="Times New Roman" pitchFamily="18" charset="0"/>
              </a:rPr>
              <a:t>. </a:t>
            </a:r>
            <a:endParaRPr lang="en-US" sz="3600">
              <a:solidFill>
                <a:srgbClr val="FFFF00"/>
              </a:solidFill>
              <a:latin typeface="Times New Roman" pitchFamily="18" charset="0"/>
            </a:endParaRPr>
          </a:p>
        </p:txBody>
      </p:sp>
      <p:pic>
        <p:nvPicPr>
          <p:cNvPr id="73731" name="Picture 6" descr="4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7373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3733" name="TextBox 7"/>
          <p:cNvSpPr txBox="1">
            <a:spLocks noChangeArrowheads="1"/>
          </p:cNvSpPr>
          <p:nvPr/>
        </p:nvSpPr>
        <p:spPr bwMode="auto">
          <a:xfrm>
            <a:off x="7391400" y="22098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7</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6699FF"/>
                </a:solidFill>
                <a:latin typeface="Times New Roman" pitchFamily="18" charset="0"/>
              </a:rPr>
              <a:t>This type of microscope is best for viewing larger objects that light cannot pass through</a:t>
            </a:r>
            <a:r>
              <a:rPr lang="en-US" sz="3600">
                <a:solidFill>
                  <a:schemeClr val="bg1"/>
                </a:solidFill>
                <a:latin typeface="Times New Roman" pitchFamily="18" charset="0"/>
              </a:rPr>
              <a:t>. </a:t>
            </a:r>
            <a:r>
              <a:rPr lang="en-US" sz="3600">
                <a:solidFill>
                  <a:srgbClr val="FF99FF"/>
                </a:solidFill>
                <a:latin typeface="Times New Roman" pitchFamily="18" charset="0"/>
              </a:rPr>
              <a:t>Stereoscopic microscope</a:t>
            </a:r>
          </a:p>
        </p:txBody>
      </p:sp>
      <p:pic>
        <p:nvPicPr>
          <p:cNvPr id="74755" name="Picture 6" descr="4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610600" cy="4495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4756"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4757" name="TextBox 7"/>
          <p:cNvSpPr txBox="1">
            <a:spLocks noChangeArrowheads="1"/>
          </p:cNvSpPr>
          <p:nvPr/>
        </p:nvSpPr>
        <p:spPr bwMode="auto">
          <a:xfrm>
            <a:off x="7391400" y="22098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7</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457200" y="3048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99FFCC"/>
                </a:solidFill>
                <a:latin typeface="Times New Roman" pitchFamily="18" charset="0"/>
              </a:rPr>
              <a:t>This type of microscope lets you look at small specimens that light can pass through.  You need to use a glass slide and cover slip. </a:t>
            </a:r>
          </a:p>
        </p:txBody>
      </p:sp>
      <p:pic>
        <p:nvPicPr>
          <p:cNvPr id="75779" name="Picture 6" descr="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8382000" cy="38862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5781" name="TextBox 7"/>
          <p:cNvSpPr txBox="1">
            <a:spLocks noChangeArrowheads="1"/>
          </p:cNvSpPr>
          <p:nvPr/>
        </p:nvSpPr>
        <p:spPr bwMode="auto">
          <a:xfrm>
            <a:off x="7239000" y="2743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8</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457200" y="304800"/>
            <a:ext cx="8458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99FFCC"/>
                </a:solidFill>
                <a:latin typeface="Times New Roman" pitchFamily="18" charset="0"/>
              </a:rPr>
              <a:t>This type of microscope lets you look at small specimens that light can pass through.  You need to use a glass slide and cover slip</a:t>
            </a:r>
            <a:r>
              <a:rPr lang="en-US" sz="3600">
                <a:solidFill>
                  <a:schemeClr val="bg1"/>
                </a:solidFill>
                <a:latin typeface="Times New Roman" pitchFamily="18" charset="0"/>
              </a:rPr>
              <a:t>. </a:t>
            </a:r>
          </a:p>
          <a:p>
            <a:pPr eaLnBrk="1" hangingPunct="1"/>
            <a:r>
              <a:rPr lang="en-US" sz="3600">
                <a:solidFill>
                  <a:srgbClr val="6699FF"/>
                </a:solidFill>
                <a:latin typeface="Times New Roman" pitchFamily="18" charset="0"/>
              </a:rPr>
              <a:t>Compound Light Microscope.</a:t>
            </a:r>
          </a:p>
        </p:txBody>
      </p:sp>
      <p:pic>
        <p:nvPicPr>
          <p:cNvPr id="76803" name="Picture 6" descr="Micr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67000"/>
            <a:ext cx="8382000" cy="38862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6805" name="TextBox 7"/>
          <p:cNvSpPr txBox="1">
            <a:spLocks noChangeArrowheads="1"/>
          </p:cNvSpPr>
          <p:nvPr/>
        </p:nvSpPr>
        <p:spPr bwMode="auto">
          <a:xfrm>
            <a:off x="7239000" y="2743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8</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381000" y="304800"/>
            <a:ext cx="85344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a:solidFill>
                  <a:srgbClr val="FFC000"/>
                </a:solidFill>
              </a:rPr>
              <a:t>What type of microscope is shown below.</a:t>
            </a:r>
          </a:p>
          <a:p>
            <a:pPr eaLnBrk="1" hangingPunct="1">
              <a:spcBef>
                <a:spcPct val="20000"/>
              </a:spcBef>
            </a:pPr>
            <a:r>
              <a:rPr lang="en-US" sz="2800">
                <a:solidFill>
                  <a:srgbClr val="FF99FF"/>
                </a:solidFill>
              </a:rPr>
              <a:t>This microscope doesn’t normally view living specimens or cells.</a:t>
            </a:r>
          </a:p>
          <a:p>
            <a:pPr eaLnBrk="1" hangingPunct="1"/>
            <a:endParaRPr lang="en-US" sz="3200">
              <a:solidFill>
                <a:srgbClr val="6699FF"/>
              </a:solidFill>
              <a:latin typeface="Times New Roman" pitchFamily="18" charset="0"/>
            </a:endParaRPr>
          </a:p>
        </p:txBody>
      </p:sp>
      <p:pic>
        <p:nvPicPr>
          <p:cNvPr id="77827" name="Picture 6" descr="transmission-electron-microscope-tem-105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534400" cy="40386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782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7829" name="TextBox 7"/>
          <p:cNvSpPr txBox="1">
            <a:spLocks noChangeArrowheads="1"/>
          </p:cNvSpPr>
          <p:nvPr/>
        </p:nvSpPr>
        <p:spPr bwMode="auto">
          <a:xfrm>
            <a:off x="7391400" y="3124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9</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81000" y="304800"/>
            <a:ext cx="85344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sz="3200">
                <a:solidFill>
                  <a:srgbClr val="FFC000"/>
                </a:solidFill>
              </a:rPr>
              <a:t>What type of microscope is shown below.</a:t>
            </a:r>
          </a:p>
          <a:p>
            <a:pPr eaLnBrk="1" hangingPunct="1">
              <a:spcBef>
                <a:spcPct val="20000"/>
              </a:spcBef>
            </a:pPr>
            <a:r>
              <a:rPr lang="en-US" sz="2800">
                <a:solidFill>
                  <a:srgbClr val="FF99FF"/>
                </a:solidFill>
              </a:rPr>
              <a:t>This microscope doesn’t normally view living specimens or cells.</a:t>
            </a:r>
          </a:p>
          <a:p>
            <a:pPr eaLnBrk="1" hangingPunct="1">
              <a:spcBef>
                <a:spcPct val="20000"/>
              </a:spcBef>
            </a:pPr>
            <a:r>
              <a:rPr lang="en-US" sz="3200">
                <a:solidFill>
                  <a:srgbClr val="99FFCC"/>
                </a:solidFill>
              </a:rPr>
              <a:t>Electron Microscope</a:t>
            </a:r>
          </a:p>
          <a:p>
            <a:pPr eaLnBrk="1" hangingPunct="1"/>
            <a:endParaRPr lang="en-US" sz="3200">
              <a:solidFill>
                <a:srgbClr val="6699FF"/>
              </a:solidFill>
              <a:latin typeface="Times New Roman" pitchFamily="18" charset="0"/>
            </a:endParaRPr>
          </a:p>
        </p:txBody>
      </p:sp>
      <p:pic>
        <p:nvPicPr>
          <p:cNvPr id="78851" name="Picture 6" descr="transmission-electron-microscope-tem-1058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14600"/>
            <a:ext cx="8534400" cy="40386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885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78853" name="TextBox 7"/>
          <p:cNvSpPr txBox="1">
            <a:spLocks noChangeArrowheads="1"/>
          </p:cNvSpPr>
          <p:nvPr/>
        </p:nvSpPr>
        <p:spPr bwMode="auto">
          <a:xfrm>
            <a:off x="7391400" y="31242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latin typeface="Times New Roman" pitchFamily="18" charset="0"/>
              </a:rPr>
              <a:t>1) Revolving Nose piece, 2) Eyepiece  3)Base    </a:t>
            </a:r>
          </a:p>
          <a:p>
            <a:pPr eaLnBrk="1" hangingPunct="1"/>
            <a:r>
              <a:rPr lang="en-US" sz="2800">
                <a:latin typeface="Times New Roman" pitchFamily="18" charset="0"/>
              </a:rPr>
              <a:t>4)  Coarse adjustment, 5) Light Source.</a:t>
            </a:r>
          </a:p>
        </p:txBody>
      </p:sp>
      <p:pic>
        <p:nvPicPr>
          <p:cNvPr id="79875"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9876"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7"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8"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9879"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79882"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79886"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latin typeface="Times New Roman" pitchFamily="18" charset="0"/>
              </a:rPr>
              <a:t>1) Revolving Nose piece, 2) Eyepiece  3)Base    </a:t>
            </a:r>
          </a:p>
          <a:p>
            <a:pPr eaLnBrk="1" hangingPunct="1"/>
            <a:r>
              <a:rPr lang="en-US" sz="2800">
                <a:latin typeface="Times New Roman" pitchFamily="18" charset="0"/>
              </a:rPr>
              <a:t>4)  Coarse adjustment, 5) Light Source.</a:t>
            </a:r>
          </a:p>
        </p:txBody>
      </p:sp>
      <p:pic>
        <p:nvPicPr>
          <p:cNvPr id="80899"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0900"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1"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2"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03"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0906"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0910"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ight Arrow 17"/>
          <p:cNvSpPr/>
          <p:nvPr/>
        </p:nvSpPr>
        <p:spPr>
          <a:xfrm rot="1930652">
            <a:off x="1228725" y="2767013"/>
            <a:ext cx="1981200" cy="609600"/>
          </a:xfrm>
          <a:prstGeom prst="rightArrow">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latin typeface="Times New Roman" pitchFamily="18" charset="0"/>
              </a:rPr>
              <a:t>B.) Keep your hair back.</a:t>
            </a:r>
          </a:p>
          <a:p>
            <a:pPr eaLnBrk="1" hangingPunct="1"/>
            <a:r>
              <a:rPr lang="en-US" sz="3200">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8195"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8196"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latin typeface="Times New Roman" pitchFamily="18" charset="0"/>
              </a:rPr>
              <a:t>2) Eyepiece  3)Base    </a:t>
            </a:r>
          </a:p>
          <a:p>
            <a:pPr eaLnBrk="1" hangingPunct="1"/>
            <a:r>
              <a:rPr lang="en-US" sz="2800">
                <a:latin typeface="Times New Roman" pitchFamily="18" charset="0"/>
              </a:rPr>
              <a:t>4)  Coarse adjustment, 5) Light Source.</a:t>
            </a:r>
          </a:p>
        </p:txBody>
      </p:sp>
      <p:pic>
        <p:nvPicPr>
          <p:cNvPr id="81923"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1924"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5"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6"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7"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1930"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1934"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latin typeface="Times New Roman" pitchFamily="18" charset="0"/>
              </a:rPr>
              <a:t>2) Eyepiece  3)Base    </a:t>
            </a:r>
          </a:p>
          <a:p>
            <a:pPr eaLnBrk="1" hangingPunct="1"/>
            <a:r>
              <a:rPr lang="en-US" sz="2800">
                <a:latin typeface="Times New Roman" pitchFamily="18" charset="0"/>
              </a:rPr>
              <a:t>4)  Coarse adjustment, 5) Light Source.</a:t>
            </a:r>
          </a:p>
        </p:txBody>
      </p:sp>
      <p:pic>
        <p:nvPicPr>
          <p:cNvPr id="82947"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2948"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49"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0"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951"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2954"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2958"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ight Arrow 17"/>
          <p:cNvSpPr/>
          <p:nvPr/>
        </p:nvSpPr>
        <p:spPr>
          <a:xfrm rot="10800000">
            <a:off x="6629400" y="1905000"/>
            <a:ext cx="914400" cy="609600"/>
          </a:xfrm>
          <a:prstGeom prst="rightArrow">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latin typeface="Times New Roman" pitchFamily="18" charset="0"/>
              </a:rPr>
              <a:t>3)Base    </a:t>
            </a:r>
          </a:p>
          <a:p>
            <a:pPr eaLnBrk="1" hangingPunct="1"/>
            <a:r>
              <a:rPr lang="en-US" sz="2800">
                <a:latin typeface="Times New Roman" pitchFamily="18" charset="0"/>
              </a:rPr>
              <a:t>4)  Coarse adjustment, 5) Light Source.</a:t>
            </a:r>
          </a:p>
        </p:txBody>
      </p:sp>
      <p:pic>
        <p:nvPicPr>
          <p:cNvPr id="83971"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3972"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3"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4"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5"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3978"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3982"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latin typeface="Times New Roman" pitchFamily="18" charset="0"/>
              </a:rPr>
              <a:t>3)Base    </a:t>
            </a:r>
          </a:p>
          <a:p>
            <a:pPr eaLnBrk="1" hangingPunct="1"/>
            <a:r>
              <a:rPr lang="en-US" sz="2800">
                <a:latin typeface="Times New Roman" pitchFamily="18" charset="0"/>
              </a:rPr>
              <a:t>4)  Coarse adjustment, 5) Light Source.</a:t>
            </a:r>
          </a:p>
        </p:txBody>
      </p:sp>
      <p:pic>
        <p:nvPicPr>
          <p:cNvPr id="84995"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4996"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7"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8"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4999"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5002"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5006"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ight Arrow 17"/>
          <p:cNvSpPr/>
          <p:nvPr/>
        </p:nvSpPr>
        <p:spPr>
          <a:xfrm rot="8220541">
            <a:off x="6923088" y="5264150"/>
            <a:ext cx="1428750" cy="739775"/>
          </a:xfrm>
          <a:prstGeom prst="rightArrow">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solidFill>
                  <a:srgbClr val="FF0000"/>
                </a:solidFill>
                <a:latin typeface="Times New Roman" pitchFamily="18" charset="0"/>
              </a:rPr>
              <a:t>3)Base </a:t>
            </a:r>
            <a:r>
              <a:rPr lang="en-US" sz="2800">
                <a:solidFill>
                  <a:srgbClr val="FFFF00"/>
                </a:solidFill>
                <a:latin typeface="Times New Roman" pitchFamily="18" charset="0"/>
              </a:rPr>
              <a:t>   </a:t>
            </a:r>
          </a:p>
          <a:p>
            <a:pPr eaLnBrk="1" hangingPunct="1"/>
            <a:r>
              <a:rPr lang="en-US" sz="2800">
                <a:latin typeface="Times New Roman" pitchFamily="18" charset="0"/>
              </a:rPr>
              <a:t>4)  Coarse adjustment, 5) Light Source.</a:t>
            </a:r>
          </a:p>
        </p:txBody>
      </p:sp>
      <p:pic>
        <p:nvPicPr>
          <p:cNvPr id="86019"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6020"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1"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2"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3"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6026"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6030"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solidFill>
                  <a:srgbClr val="FF0000"/>
                </a:solidFill>
                <a:latin typeface="Times New Roman" pitchFamily="18" charset="0"/>
              </a:rPr>
              <a:t>3)Base </a:t>
            </a:r>
            <a:r>
              <a:rPr lang="en-US" sz="2800">
                <a:solidFill>
                  <a:srgbClr val="FFFF00"/>
                </a:solidFill>
                <a:latin typeface="Times New Roman" pitchFamily="18" charset="0"/>
              </a:rPr>
              <a:t>   </a:t>
            </a:r>
          </a:p>
          <a:p>
            <a:pPr eaLnBrk="1" hangingPunct="1"/>
            <a:r>
              <a:rPr lang="en-US" sz="2800">
                <a:latin typeface="Times New Roman" pitchFamily="18" charset="0"/>
              </a:rPr>
              <a:t>4)  Coarse adjustment, 5) Light Source.</a:t>
            </a:r>
          </a:p>
        </p:txBody>
      </p:sp>
      <p:pic>
        <p:nvPicPr>
          <p:cNvPr id="87043"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7044"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5"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6"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047"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7050"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7054"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ight Arrow 17"/>
          <p:cNvSpPr/>
          <p:nvPr/>
        </p:nvSpPr>
        <p:spPr>
          <a:xfrm rot="6084568">
            <a:off x="6989762" y="3884613"/>
            <a:ext cx="962025" cy="609600"/>
          </a:xfrm>
          <a:prstGeom prst="rightArrow">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solidFill>
                  <a:srgbClr val="FF0000"/>
                </a:solidFill>
                <a:latin typeface="Times New Roman" pitchFamily="18" charset="0"/>
              </a:rPr>
              <a:t>3)Base </a:t>
            </a:r>
            <a:r>
              <a:rPr lang="en-US" sz="2800">
                <a:solidFill>
                  <a:srgbClr val="FFFF00"/>
                </a:solidFill>
                <a:latin typeface="Times New Roman" pitchFamily="18" charset="0"/>
              </a:rPr>
              <a:t>   </a:t>
            </a:r>
          </a:p>
          <a:p>
            <a:pPr eaLnBrk="1" hangingPunct="1"/>
            <a:r>
              <a:rPr lang="en-US" sz="2800">
                <a:solidFill>
                  <a:srgbClr val="FF00FF"/>
                </a:solidFill>
                <a:latin typeface="Times New Roman" pitchFamily="18" charset="0"/>
              </a:rPr>
              <a:t>4)  Coarse adjustment,</a:t>
            </a:r>
            <a:r>
              <a:rPr lang="en-US" sz="2800">
                <a:solidFill>
                  <a:srgbClr val="FFFF00"/>
                </a:solidFill>
                <a:latin typeface="Times New Roman" pitchFamily="18" charset="0"/>
              </a:rPr>
              <a:t> </a:t>
            </a:r>
            <a:r>
              <a:rPr lang="en-US" sz="2800">
                <a:latin typeface="Times New Roman" pitchFamily="18" charset="0"/>
              </a:rPr>
              <a:t>5) Light Source.</a:t>
            </a:r>
          </a:p>
        </p:txBody>
      </p:sp>
      <p:pic>
        <p:nvPicPr>
          <p:cNvPr id="88067"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8068"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69"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0"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1"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8074"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8078"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ight Arrow 17"/>
          <p:cNvSpPr/>
          <p:nvPr/>
        </p:nvSpPr>
        <p:spPr>
          <a:xfrm rot="669941">
            <a:off x="1258888" y="4916488"/>
            <a:ext cx="2035175" cy="609600"/>
          </a:xfrm>
          <a:prstGeom prst="rightArrow">
            <a:avLst/>
          </a:prstGeom>
          <a:solidFill>
            <a:schemeClr val="tx1"/>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381000" y="152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Name the parts of the microscope below</a:t>
            </a:r>
          </a:p>
          <a:p>
            <a:pPr eaLnBrk="1" hangingPunct="1"/>
            <a:r>
              <a:rPr lang="en-US" sz="2800">
                <a:solidFill>
                  <a:srgbClr val="6699FF"/>
                </a:solidFill>
                <a:latin typeface="Times New Roman" pitchFamily="18" charset="0"/>
              </a:rPr>
              <a:t>1) Revolving Nose piece, </a:t>
            </a:r>
            <a:r>
              <a:rPr lang="en-US" sz="2800">
                <a:solidFill>
                  <a:srgbClr val="99FFCC"/>
                </a:solidFill>
                <a:latin typeface="Times New Roman" pitchFamily="18" charset="0"/>
              </a:rPr>
              <a:t>2) Eyepiece  </a:t>
            </a:r>
            <a:r>
              <a:rPr lang="en-US" sz="2800">
                <a:solidFill>
                  <a:srgbClr val="FF0000"/>
                </a:solidFill>
                <a:latin typeface="Times New Roman" pitchFamily="18" charset="0"/>
              </a:rPr>
              <a:t>3)Base </a:t>
            </a:r>
            <a:r>
              <a:rPr lang="en-US" sz="2800">
                <a:solidFill>
                  <a:srgbClr val="FFFF00"/>
                </a:solidFill>
                <a:latin typeface="Times New Roman" pitchFamily="18" charset="0"/>
              </a:rPr>
              <a:t>   </a:t>
            </a:r>
          </a:p>
          <a:p>
            <a:pPr eaLnBrk="1" hangingPunct="1"/>
            <a:r>
              <a:rPr lang="en-US" sz="2800">
                <a:solidFill>
                  <a:srgbClr val="FF00FF"/>
                </a:solidFill>
                <a:latin typeface="Times New Roman" pitchFamily="18" charset="0"/>
              </a:rPr>
              <a:t>4)  Coarse adjustment,</a:t>
            </a:r>
            <a:r>
              <a:rPr lang="en-US" sz="2800">
                <a:solidFill>
                  <a:srgbClr val="FFFF00"/>
                </a:solidFill>
                <a:latin typeface="Times New Roman" pitchFamily="18" charset="0"/>
              </a:rPr>
              <a:t> </a:t>
            </a:r>
            <a:r>
              <a:rPr lang="en-US" sz="2800">
                <a:solidFill>
                  <a:srgbClr val="FF9900"/>
                </a:solidFill>
                <a:latin typeface="Times New Roman" pitchFamily="18" charset="0"/>
              </a:rPr>
              <a:t>5) Light Source.</a:t>
            </a:r>
          </a:p>
        </p:txBody>
      </p:sp>
      <p:pic>
        <p:nvPicPr>
          <p:cNvPr id="89091" name="Picture 7" descr="138-microscopes-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610600" cy="47244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9092" name="Line 9"/>
          <p:cNvSpPr>
            <a:spLocks noChangeShapeType="1"/>
          </p:cNvSpPr>
          <p:nvPr/>
        </p:nvSpPr>
        <p:spPr bwMode="auto">
          <a:xfrm>
            <a:off x="1371600" y="2590800"/>
            <a:ext cx="1524000" cy="914400"/>
          </a:xfrm>
          <a:prstGeom prst="line">
            <a:avLst/>
          </a:prstGeom>
          <a:noFill/>
          <a:ln w="76200">
            <a:solidFill>
              <a:srgbClr val="6699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3" name="Line 11"/>
          <p:cNvSpPr>
            <a:spLocks noChangeShapeType="1"/>
          </p:cNvSpPr>
          <p:nvPr/>
        </p:nvSpPr>
        <p:spPr bwMode="auto">
          <a:xfrm flipH="1">
            <a:off x="7315200" y="3733800"/>
            <a:ext cx="228600" cy="914400"/>
          </a:xfrm>
          <a:prstGeom prst="line">
            <a:avLst/>
          </a:prstGeom>
          <a:noFill/>
          <a:ln w="762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Line 13"/>
          <p:cNvSpPr>
            <a:spLocks noChangeShapeType="1"/>
          </p:cNvSpPr>
          <p:nvPr/>
        </p:nvSpPr>
        <p:spPr bwMode="auto">
          <a:xfrm>
            <a:off x="1295400" y="5029200"/>
            <a:ext cx="1905000" cy="381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5" name="Rectangle 14"/>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1" name="Rectangle 10"/>
          <p:cNvSpPr/>
          <p:nvPr/>
        </p:nvSpPr>
        <p:spPr>
          <a:xfrm>
            <a:off x="685800" y="2057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6699FF"/>
                </a:solidFill>
                <a:effectLst>
                  <a:outerShdw blurRad="50800" algn="tl" rotWithShape="0">
                    <a:srgbClr val="000000"/>
                  </a:outerShdw>
                </a:effectLst>
              </a:rPr>
              <a:t>1</a:t>
            </a:r>
          </a:p>
        </p:txBody>
      </p:sp>
      <p:sp>
        <p:nvSpPr>
          <p:cNvPr id="12" name="Rectangle 11"/>
          <p:cNvSpPr/>
          <p:nvPr/>
        </p:nvSpPr>
        <p:spPr>
          <a:xfrm>
            <a:off x="7239000" y="1828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00B050"/>
                </a:solidFill>
                <a:effectLst>
                  <a:outerShdw blurRad="50800" algn="tl" rotWithShape="0">
                    <a:srgbClr val="000000"/>
                  </a:outerShdw>
                </a:effectLst>
              </a:rPr>
              <a:t>2</a:t>
            </a:r>
          </a:p>
        </p:txBody>
      </p:sp>
      <p:sp>
        <p:nvSpPr>
          <p:cNvPr id="89098" name="Line 11"/>
          <p:cNvSpPr>
            <a:spLocks noChangeShapeType="1"/>
          </p:cNvSpPr>
          <p:nvPr/>
        </p:nvSpPr>
        <p:spPr bwMode="auto">
          <a:xfrm flipH="1" flipV="1">
            <a:off x="6705600" y="2133600"/>
            <a:ext cx="762000" cy="152400"/>
          </a:xfrm>
          <a:prstGeom prst="line">
            <a:avLst/>
          </a:prstGeom>
          <a:noFill/>
          <a:ln w="76200">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Rectangle 13"/>
          <p:cNvSpPr/>
          <p:nvPr/>
        </p:nvSpPr>
        <p:spPr>
          <a:xfrm>
            <a:off x="7848600" y="4724400"/>
            <a:ext cx="8382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3</a:t>
            </a:r>
          </a:p>
        </p:txBody>
      </p:sp>
      <p:sp>
        <p:nvSpPr>
          <p:cNvPr id="15" name="Rectangle 14"/>
          <p:cNvSpPr/>
          <p:nvPr/>
        </p:nvSpPr>
        <p:spPr>
          <a:xfrm>
            <a:off x="7315200" y="2967335"/>
            <a:ext cx="6858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00FF"/>
                </a:solidFill>
                <a:effectLst>
                  <a:outerShdw blurRad="50800" algn="tl" rotWithShape="0">
                    <a:srgbClr val="000000"/>
                  </a:outerShdw>
                </a:effectLst>
              </a:rPr>
              <a:t>4</a:t>
            </a:r>
          </a:p>
        </p:txBody>
      </p:sp>
      <p:sp>
        <p:nvSpPr>
          <p:cNvPr id="16" name="Rectangle 15"/>
          <p:cNvSpPr/>
          <p:nvPr/>
        </p:nvSpPr>
        <p:spPr>
          <a:xfrm>
            <a:off x="457200" y="4495800"/>
            <a:ext cx="914400" cy="923330"/>
          </a:xfrm>
          <a:prstGeom prst="rect">
            <a:avLst/>
          </a:prstGeom>
          <a:noFill/>
        </p:spPr>
        <p:txBody>
          <a:bodyPr>
            <a:spAutoFit/>
          </a:bodyPr>
          <a:lstStyle/>
          <a:p>
            <a:pPr algn="ct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5</a:t>
            </a:r>
          </a:p>
        </p:txBody>
      </p:sp>
      <p:sp>
        <p:nvSpPr>
          <p:cNvPr id="89102" name="Line 11"/>
          <p:cNvSpPr>
            <a:spLocks noChangeShapeType="1"/>
          </p:cNvSpPr>
          <p:nvPr/>
        </p:nvSpPr>
        <p:spPr bwMode="auto">
          <a:xfrm flipH="1">
            <a:off x="7239000" y="5181600"/>
            <a:ext cx="762000" cy="838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800" b="1">
              <a:solidFill>
                <a:schemeClr val="bg1"/>
              </a:solidFill>
              <a:latin typeface="Times New Roman" pitchFamily="18" charset="0"/>
            </a:endParaRPr>
          </a:p>
        </p:txBody>
      </p:sp>
      <p:graphicFrame>
        <p:nvGraphicFramePr>
          <p:cNvPr id="73779" name="Group 51"/>
          <p:cNvGraphicFramePr>
            <a:graphicFrameLocks noGrp="1"/>
          </p:cNvGraphicFramePr>
          <p:nvPr/>
        </p:nvGraphicFramePr>
        <p:xfrm>
          <a:off x="457200" y="838200"/>
          <a:ext cx="8305800" cy="5626100"/>
        </p:xfrm>
        <a:graphic>
          <a:graphicData uri="http://schemas.openxmlformats.org/drawingml/2006/table">
            <a:tbl>
              <a:tblPr/>
              <a:tblGrid>
                <a:gridCol w="1660525"/>
                <a:gridCol w="1662113"/>
                <a:gridCol w="1660525"/>
                <a:gridCol w="1662112"/>
                <a:gridCol w="1660525"/>
              </a:tblGrid>
              <a:tr h="9693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LA 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SAFETY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rPr>
                        <a:t>TO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Times New Roman" pitchFamily="18" charset="0"/>
                        </a:rPr>
                        <a:t>M</a:t>
                      </a:r>
                      <a:r>
                        <a:rPr kumimoji="0" lang="en-US" sz="1800" b="1" i="0" u="none" strike="noStrike" cap="none" normalizeH="0" baseline="0" dirty="0" smtClean="0">
                          <a:ln>
                            <a:noFill/>
                          </a:ln>
                          <a:solidFill>
                            <a:schemeClr val="bg1"/>
                          </a:solidFill>
                          <a:effectLst/>
                          <a:latin typeface="Times New Roman" pitchFamily="18" charset="0"/>
                        </a:rPr>
                        <a:t>A</a:t>
                      </a:r>
                      <a:r>
                        <a:rPr kumimoji="0" lang="en-US" sz="2400" b="1" i="0" u="none" strike="noStrike" cap="none" normalizeH="0" baseline="0" dirty="0" smtClean="0">
                          <a:ln>
                            <a:noFill/>
                          </a:ln>
                          <a:solidFill>
                            <a:schemeClr val="bg1"/>
                          </a:solidFill>
                          <a:effectLst/>
                          <a:latin typeface="Times New Roman" pitchFamily="18" charset="0"/>
                        </a:rPr>
                        <a:t>G</a:t>
                      </a:r>
                      <a:r>
                        <a:rPr kumimoji="0" lang="en-US" sz="3200" b="1" i="0" u="none" strike="noStrike" cap="none" normalizeH="0" baseline="0" dirty="0" smtClean="0">
                          <a:ln>
                            <a:noFill/>
                          </a:ln>
                          <a:solidFill>
                            <a:schemeClr val="bg1"/>
                          </a:solidFill>
                          <a:effectLst/>
                          <a:latin typeface="Times New Roman" pitchFamily="18" charset="0"/>
                        </a:rPr>
                        <a:t>N</a:t>
                      </a:r>
                      <a:r>
                        <a:rPr kumimoji="0" lang="en-US" sz="2400" b="1" i="0" u="none" strike="noStrike" cap="none" normalizeH="0" baseline="0" dirty="0" smtClean="0">
                          <a:ln>
                            <a:noFill/>
                          </a:ln>
                          <a:solidFill>
                            <a:schemeClr val="bg1"/>
                          </a:solidFill>
                          <a:effectLst/>
                          <a:latin typeface="Times New Roman" pitchFamily="18" charset="0"/>
                        </a:rPr>
                        <a:t>I</a:t>
                      </a:r>
                      <a:r>
                        <a:rPr kumimoji="0" lang="en-US" sz="1800" b="1" i="0" u="none" strike="noStrike" cap="none" normalizeH="0" baseline="0" dirty="0" smtClean="0">
                          <a:ln>
                            <a:noFill/>
                          </a:ln>
                          <a:solidFill>
                            <a:schemeClr val="bg1"/>
                          </a:solidFill>
                          <a:effectLst/>
                          <a:latin typeface="Times New Roman" pitchFamily="18" charset="0"/>
                        </a:rPr>
                        <a:t>F</a:t>
                      </a:r>
                      <a:r>
                        <a:rPr kumimoji="0" lang="en-US" sz="1400" b="1" i="0" u="none" strike="noStrike" cap="none" normalizeH="0" baseline="0" dirty="0" smtClean="0">
                          <a:ln>
                            <a:noFill/>
                          </a:ln>
                          <a:solidFill>
                            <a:schemeClr val="bg1"/>
                          </a:solidFill>
                          <a:effectLst/>
                          <a:latin typeface="Times New Roman" pitchFamily="18" charset="0"/>
                        </a:rPr>
                        <a:t>Y</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THE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6699FF"/>
                          </a:solidFill>
                          <a:effectLst/>
                          <a:latin typeface="Times New Roman" pitchFamily="18" charset="0"/>
                        </a:rPr>
                        <a:t>METRIC </a:t>
                      </a:r>
                      <a:br>
                        <a:rPr kumimoji="0" lang="en-US" sz="1800" b="1" i="0" u="none" strike="noStrike" cap="none" normalizeH="0" baseline="0" smtClean="0">
                          <a:ln>
                            <a:noFill/>
                          </a:ln>
                          <a:solidFill>
                            <a:srgbClr val="6699FF"/>
                          </a:solidFill>
                          <a:effectLst/>
                          <a:latin typeface="Times New Roman" pitchFamily="18" charset="0"/>
                        </a:rPr>
                      </a:br>
                      <a:r>
                        <a:rPr kumimoji="0" lang="en-US" sz="1800" b="1" i="0" u="none" strike="noStrike" cap="none" normalizeH="0" baseline="0" smtClean="0">
                          <a:ln>
                            <a:noFill/>
                          </a:ln>
                          <a:solidFill>
                            <a:srgbClr val="6699FF"/>
                          </a:solidFill>
                          <a:effectLst/>
                          <a:latin typeface="Times New Roman" pitchFamily="18" charset="0"/>
                        </a:rPr>
                        <a:t>SYSTEM</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BASE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UNITS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Times New Roman" pitchFamily="18" charset="0"/>
                        </a:rPr>
                        <a:t>BONUS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THINGS </a:t>
                      </a:r>
                      <a:br>
                        <a:rPr kumimoji="0" lang="en-US" sz="1800" b="1" i="0" u="none" strike="noStrike" cap="none" normalizeH="0" baseline="0" smtClean="0">
                          <a:ln>
                            <a:noFill/>
                          </a:ln>
                          <a:solidFill>
                            <a:schemeClr val="bg1"/>
                          </a:solidFill>
                          <a:effectLst/>
                          <a:latin typeface="Times New Roman" pitchFamily="18" charset="0"/>
                        </a:rPr>
                      </a:br>
                      <a:r>
                        <a:rPr kumimoji="0" lang="en-US" sz="1800" b="1" i="0" u="none" strike="noStrike" cap="none" normalizeH="0" baseline="0" smtClean="0">
                          <a:ln>
                            <a:noFill/>
                          </a:ln>
                          <a:solidFill>
                            <a:schemeClr val="bg1"/>
                          </a:solidFill>
                          <a:effectLst/>
                          <a:latin typeface="Times New Roman" pitchFamily="18" charset="0"/>
                        </a:rPr>
                        <a:t>MEASURED</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16</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*21</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17</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*22</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18</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*23</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19</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*24</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31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15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bg1"/>
                          </a:solidFill>
                          <a:effectLst/>
                          <a:latin typeface="Times New Roman" pitchFamily="18" charset="0"/>
                        </a:rPr>
                        <a:t>*25</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901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400">
              <a:solidFill>
                <a:schemeClr val="bg1"/>
              </a:solidFill>
              <a:latin typeface="Times New Roman" pitchFamily="18" charset="0"/>
            </a:endParaRPr>
          </a:p>
        </p:txBody>
      </p:sp>
      <p:sp>
        <p:nvSpPr>
          <p:cNvPr id="901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solidFill>
                  <a:schemeClr val="bg1"/>
                </a:solidFill>
                <a:latin typeface="Verdana" pitchFamily="34" charset="0"/>
              </a:rPr>
              <a:t>Copyright © 2010 Ryan P. Murphy</a:t>
            </a:r>
            <a:endParaRPr lang="en-US"/>
          </a:p>
        </p:txBody>
      </p:sp>
      <p:sp>
        <p:nvSpPr>
          <p:cNvPr id="90161" name="TextBox 50"/>
          <p:cNvSpPr txBox="1">
            <a:spLocks noChangeArrowheads="1"/>
          </p:cNvSpPr>
          <p:nvPr/>
        </p:nvSpPr>
        <p:spPr bwMode="auto">
          <a:xfrm>
            <a:off x="381000" y="152400"/>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rPr>
              <a:t>Introduction to Science Review Game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AutoShape 4"/>
          <p:cNvSpPr>
            <a:spLocks noChangeArrowheads="1"/>
          </p:cNvSpPr>
          <p:nvPr/>
        </p:nvSpPr>
        <p:spPr bwMode="auto">
          <a:xfrm>
            <a:off x="685800" y="2514600"/>
            <a:ext cx="3124200" cy="3276600"/>
          </a:xfrm>
          <a:prstGeom prst="wedgeRoundRectCallout">
            <a:avLst>
              <a:gd name="adj1" fmla="val 62042"/>
              <a:gd name="adj2" fmla="val -36824"/>
              <a:gd name="adj3" fmla="val 16667"/>
            </a:avLst>
          </a:prstGeom>
          <a:solidFill>
            <a:schemeClr val="bg1"/>
          </a:solidFill>
          <a:ln w="57150">
            <a:solidFill>
              <a:schemeClr val="tx1"/>
            </a:solidFill>
            <a:miter lim="800000"/>
            <a:headEnd/>
            <a:tailEnd/>
          </a:ln>
        </p:spPr>
        <p:txBody>
          <a:bodyPr/>
          <a:lstStyle/>
          <a:p>
            <a:pPr algn="ctr"/>
            <a:r>
              <a:rPr lang="en-US" sz="4000"/>
              <a:t>“Based on this number the metric system is?”</a:t>
            </a:r>
          </a:p>
        </p:txBody>
      </p:sp>
      <p:sp>
        <p:nvSpPr>
          <p:cNvPr id="9114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1141" name="TextBox 7"/>
          <p:cNvSpPr txBox="1">
            <a:spLocks noChangeArrowheads="1"/>
          </p:cNvSpPr>
          <p:nvPr/>
        </p:nvSpPr>
        <p:spPr bwMode="auto">
          <a:xfrm>
            <a:off x="7391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04800" y="152400"/>
            <a:ext cx="43434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How could this have been avoided?</a:t>
            </a:r>
          </a:p>
          <a:p>
            <a:pPr eaLnBrk="1" hangingPunct="1"/>
            <a:r>
              <a:rPr lang="en-US" sz="3200">
                <a:solidFill>
                  <a:srgbClr val="FFFF00"/>
                </a:solidFill>
                <a:latin typeface="Times New Roman" pitchFamily="18" charset="0"/>
              </a:rPr>
              <a:t>A.) Keep flammable materials away from flame.</a:t>
            </a:r>
          </a:p>
          <a:p>
            <a:pPr eaLnBrk="1" hangingPunct="1"/>
            <a:r>
              <a:rPr lang="en-US" sz="3200">
                <a:solidFill>
                  <a:srgbClr val="FFC000"/>
                </a:solidFill>
                <a:latin typeface="Times New Roman" pitchFamily="18" charset="0"/>
              </a:rPr>
              <a:t>B.) Keep your hair back</a:t>
            </a:r>
            <a:r>
              <a:rPr lang="en-US" sz="3200">
                <a:solidFill>
                  <a:schemeClr val="bg1"/>
                </a:solidFill>
                <a:latin typeface="Times New Roman" pitchFamily="18" charset="0"/>
              </a:rPr>
              <a:t>.</a:t>
            </a:r>
          </a:p>
          <a:p>
            <a:pPr eaLnBrk="1" hangingPunct="1"/>
            <a:r>
              <a:rPr lang="en-US" sz="3200">
                <a:latin typeface="Times New Roman" pitchFamily="18" charset="0"/>
              </a:rPr>
              <a:t>C.) Avoid spontaneous combustion.</a:t>
            </a:r>
          </a:p>
          <a:p>
            <a:pPr eaLnBrk="1" hangingPunct="1"/>
            <a:r>
              <a:rPr lang="en-US" sz="3200">
                <a:latin typeface="Times New Roman" pitchFamily="18" charset="0"/>
              </a:rPr>
              <a:t>D.) A and B.</a:t>
            </a:r>
          </a:p>
          <a:p>
            <a:pPr eaLnBrk="1" hangingPunct="1"/>
            <a:r>
              <a:rPr lang="en-US" sz="3200">
                <a:latin typeface="Times New Roman" pitchFamily="18" charset="0"/>
              </a:rPr>
              <a:t>E.) All the above.</a:t>
            </a:r>
          </a:p>
          <a:p>
            <a:pPr eaLnBrk="1" hangingPunct="1"/>
            <a:r>
              <a:rPr lang="en-US" sz="3200">
                <a:latin typeface="Times New Roman" pitchFamily="18" charset="0"/>
              </a:rPr>
              <a:t>F.) None of the above.</a:t>
            </a:r>
          </a:p>
          <a:p>
            <a:pPr eaLnBrk="1" hangingPunct="1"/>
            <a:endParaRPr lang="en-US" sz="3600">
              <a:solidFill>
                <a:srgbClr val="FFFF00"/>
              </a:solidFill>
              <a:latin typeface="Times New Roman" pitchFamily="18" charset="0"/>
            </a:endParaRPr>
          </a:p>
        </p:txBody>
      </p:sp>
      <p:sp>
        <p:nvSpPr>
          <p:cNvPr id="9219"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220" name="TextBox 7"/>
          <p:cNvSpPr txBox="1">
            <a:spLocks noChangeArrowheads="1"/>
          </p:cNvSpPr>
          <p:nvPr/>
        </p:nvSpPr>
        <p:spPr bwMode="auto">
          <a:xfrm>
            <a:off x="7924800" y="16002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2</a:t>
            </a:r>
          </a:p>
        </p:txBody>
      </p:sp>
      <p:pic>
        <p:nvPicPr>
          <p:cNvPr id="92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
            <a:ext cx="4038600" cy="61722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0" y="381000"/>
            <a:ext cx="1219200" cy="1569660"/>
          </a:xfrm>
          <a:prstGeom prst="rect">
            <a:avLst/>
          </a:prstGeom>
          <a:noFill/>
        </p:spPr>
        <p:txBody>
          <a:bodyPr>
            <a:spAutoFit/>
          </a:bodyPr>
          <a:lstStyle/>
          <a:p>
            <a:pPr algn="ctr">
              <a:defRPr/>
            </a:pPr>
            <a:r>
              <a:rPr lang="en-US" sz="9600" b="1" dirty="0">
                <a:ln w="17780" cmpd="sng">
                  <a:solidFill>
                    <a:srgbClr val="FFC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AutoShape 4"/>
          <p:cNvSpPr>
            <a:spLocks noChangeArrowheads="1"/>
          </p:cNvSpPr>
          <p:nvPr/>
        </p:nvSpPr>
        <p:spPr bwMode="auto">
          <a:xfrm>
            <a:off x="685800" y="2514600"/>
            <a:ext cx="3124200" cy="3276600"/>
          </a:xfrm>
          <a:prstGeom prst="wedgeRoundRectCallout">
            <a:avLst>
              <a:gd name="adj1" fmla="val 62042"/>
              <a:gd name="adj2" fmla="val -36824"/>
              <a:gd name="adj3" fmla="val 16667"/>
            </a:avLst>
          </a:prstGeom>
          <a:solidFill>
            <a:schemeClr val="bg1"/>
          </a:solidFill>
          <a:ln w="57150">
            <a:solidFill>
              <a:schemeClr val="tx1"/>
            </a:solidFill>
            <a:miter lim="800000"/>
            <a:headEnd/>
            <a:tailEnd/>
          </a:ln>
        </p:spPr>
        <p:txBody>
          <a:bodyPr/>
          <a:lstStyle/>
          <a:p>
            <a:pPr algn="ctr"/>
            <a:r>
              <a:rPr lang="en-US" sz="4000"/>
              <a:t>“Right you are, if ten you guessed.”</a:t>
            </a:r>
          </a:p>
        </p:txBody>
      </p:sp>
      <p:sp>
        <p:nvSpPr>
          <p:cNvPr id="9216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2165" name="TextBox 7"/>
          <p:cNvSpPr txBox="1">
            <a:spLocks noChangeArrowheads="1"/>
          </p:cNvSpPr>
          <p:nvPr/>
        </p:nvSpPr>
        <p:spPr bwMode="auto">
          <a:xfrm>
            <a:off x="7391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11</a:t>
            </a:r>
          </a:p>
        </p:txBody>
      </p:sp>
      <p:sp>
        <p:nvSpPr>
          <p:cNvPr id="92166" name="WordArt 7"/>
          <p:cNvSpPr>
            <a:spLocks noChangeArrowheads="1" noChangeShapeType="1" noTextEdit="1"/>
          </p:cNvSpPr>
          <p:nvPr/>
        </p:nvSpPr>
        <p:spPr bwMode="auto">
          <a:xfrm>
            <a:off x="4267200" y="3105150"/>
            <a:ext cx="3886200" cy="3067050"/>
          </a:xfrm>
          <a:prstGeom prst="rect">
            <a:avLst/>
          </a:prstGeom>
        </p:spPr>
        <p:txBody>
          <a:bodyPr wrap="none" fromWordArt="1">
            <a:prstTxWarp prst="textPlain">
              <a:avLst>
                <a:gd name="adj" fmla="val 50000"/>
              </a:avLst>
            </a:prstTxWarp>
          </a:bodyPr>
          <a:lstStyle/>
          <a:p>
            <a:pPr algn="ctr"/>
            <a:r>
              <a:rPr lang="en-US" sz="3600" kern="10" spc="720">
                <a:ln w="76200">
                  <a:solidFill>
                    <a:srgbClr val="00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81000" y="228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Metric system is also called the SI system.  What does the </a:t>
            </a:r>
            <a:r>
              <a:rPr lang="en-US" sz="3600">
                <a:solidFill>
                  <a:srgbClr val="FF9900"/>
                </a:solidFill>
                <a:latin typeface="Times New Roman" pitchFamily="18" charset="0"/>
              </a:rPr>
              <a:t>S</a:t>
            </a:r>
            <a:r>
              <a:rPr lang="en-US" sz="3600">
                <a:solidFill>
                  <a:srgbClr val="FF00FF"/>
                </a:solidFill>
                <a:latin typeface="Times New Roman" pitchFamily="18" charset="0"/>
              </a:rPr>
              <a:t>I</a:t>
            </a:r>
            <a:r>
              <a:rPr lang="en-US" sz="3600">
                <a:solidFill>
                  <a:schemeClr val="bg1"/>
                </a:solidFill>
                <a:latin typeface="Times New Roman" pitchFamily="18" charset="0"/>
              </a:rPr>
              <a:t> system stand for?</a:t>
            </a:r>
          </a:p>
        </p:txBody>
      </p:sp>
      <p:pic>
        <p:nvPicPr>
          <p:cNvPr id="931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419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318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3189" name="TextBox 7"/>
          <p:cNvSpPr txBox="1">
            <a:spLocks noChangeArrowheads="1"/>
          </p:cNvSpPr>
          <p:nvPr/>
        </p:nvSpPr>
        <p:spPr bwMode="auto">
          <a:xfrm>
            <a:off x="7391400" y="21336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12</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381000" y="2286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The Metric system is also called the SI system.  What does the </a:t>
            </a:r>
            <a:r>
              <a:rPr lang="en-US" sz="3600">
                <a:solidFill>
                  <a:srgbClr val="FF9900"/>
                </a:solidFill>
                <a:latin typeface="Times New Roman" pitchFamily="18" charset="0"/>
              </a:rPr>
              <a:t>S</a:t>
            </a:r>
            <a:r>
              <a:rPr lang="en-US" sz="3600">
                <a:solidFill>
                  <a:srgbClr val="FF00FF"/>
                </a:solidFill>
                <a:latin typeface="Times New Roman" pitchFamily="18" charset="0"/>
              </a:rPr>
              <a:t>I</a:t>
            </a:r>
            <a:r>
              <a:rPr lang="en-US" sz="3600">
                <a:solidFill>
                  <a:schemeClr val="bg1"/>
                </a:solidFill>
                <a:latin typeface="Times New Roman" pitchFamily="18" charset="0"/>
              </a:rPr>
              <a:t> system stand for?</a:t>
            </a:r>
          </a:p>
          <a:p>
            <a:pPr eaLnBrk="1" hangingPunct="1"/>
            <a:r>
              <a:rPr lang="en-US" sz="3600">
                <a:solidFill>
                  <a:srgbClr val="FF00FF"/>
                </a:solidFill>
                <a:latin typeface="Times New Roman" pitchFamily="18" charset="0"/>
              </a:rPr>
              <a:t>International</a:t>
            </a:r>
            <a:r>
              <a:rPr lang="en-US" sz="3600">
                <a:solidFill>
                  <a:srgbClr val="6699FF"/>
                </a:solidFill>
                <a:latin typeface="Times New Roman" pitchFamily="18" charset="0"/>
              </a:rPr>
              <a:t> </a:t>
            </a:r>
            <a:r>
              <a:rPr lang="en-US" sz="3600">
                <a:solidFill>
                  <a:srgbClr val="FF9900"/>
                </a:solidFill>
                <a:latin typeface="Times New Roman" pitchFamily="18" charset="0"/>
              </a:rPr>
              <a:t>S</a:t>
            </a:r>
            <a:r>
              <a:rPr lang="en-US" sz="3600">
                <a:solidFill>
                  <a:srgbClr val="FFC000"/>
                </a:solidFill>
                <a:latin typeface="Times New Roman" pitchFamily="18" charset="0"/>
              </a:rPr>
              <a:t>ystem</a:t>
            </a:r>
            <a:r>
              <a:rPr lang="en-US" sz="3600">
                <a:solidFill>
                  <a:srgbClr val="6699FF"/>
                </a:solidFill>
                <a:latin typeface="Times New Roman" pitchFamily="18" charset="0"/>
              </a:rPr>
              <a:t> of Units (</a:t>
            </a:r>
            <a:r>
              <a:rPr lang="en-US" sz="3600">
                <a:solidFill>
                  <a:srgbClr val="FFC000"/>
                </a:solidFill>
                <a:latin typeface="Times New Roman" pitchFamily="18" charset="0"/>
              </a:rPr>
              <a:t>S</a:t>
            </a:r>
            <a:r>
              <a:rPr lang="en-US" sz="3600">
                <a:solidFill>
                  <a:srgbClr val="FF00FF"/>
                </a:solidFill>
                <a:latin typeface="Times New Roman" pitchFamily="18" charset="0"/>
              </a:rPr>
              <a:t>I</a:t>
            </a:r>
            <a:r>
              <a:rPr lang="en-US" sz="3600">
                <a:solidFill>
                  <a:srgbClr val="6699FF"/>
                </a:solidFill>
                <a:latin typeface="Times New Roman" pitchFamily="18" charset="0"/>
              </a:rPr>
              <a:t>)</a:t>
            </a:r>
          </a:p>
        </p:txBody>
      </p:sp>
      <p:pic>
        <p:nvPicPr>
          <p:cNvPr id="942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534400" cy="4419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94212"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4213" name="TextBox 7"/>
          <p:cNvSpPr txBox="1">
            <a:spLocks noChangeArrowheads="1"/>
          </p:cNvSpPr>
          <p:nvPr/>
        </p:nvSpPr>
        <p:spPr bwMode="auto">
          <a:xfrm>
            <a:off x="7391400" y="21336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t>12</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533400" y="381000"/>
            <a:ext cx="7562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record the base units for each quantity represented below.</a:t>
            </a:r>
          </a:p>
        </p:txBody>
      </p:sp>
      <p:pic>
        <p:nvPicPr>
          <p:cNvPr id="952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8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5"/>
          <p:cNvSpPr>
            <a:spLocks noChangeArrowheads="1"/>
          </p:cNvSpPr>
          <p:nvPr/>
        </p:nvSpPr>
        <p:spPr bwMode="auto">
          <a:xfrm>
            <a:off x="4038600" y="1828800"/>
            <a:ext cx="2057400" cy="3733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6"/>
          <p:cNvSpPr>
            <a:spLocks noChangeArrowheads="1"/>
          </p:cNvSpPr>
          <p:nvPr/>
        </p:nvSpPr>
        <p:spPr bwMode="auto">
          <a:xfrm>
            <a:off x="3886200" y="1752600"/>
            <a:ext cx="5257800" cy="388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5238" name="Rectangle 7"/>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5239" name="TextBox 9"/>
          <p:cNvSpPr txBox="1">
            <a:spLocks noChangeArrowheads="1"/>
          </p:cNvSpPr>
          <p:nvPr/>
        </p:nvSpPr>
        <p:spPr bwMode="auto">
          <a:xfrm>
            <a:off x="7696200" y="3810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13</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a:spLocks noChangeArrowheads="1"/>
          </p:cNvSpPr>
          <p:nvPr/>
        </p:nvSpPr>
        <p:spPr bwMode="auto">
          <a:xfrm>
            <a:off x="533400" y="381000"/>
            <a:ext cx="75628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Please record the base units for each quantity represented below.</a:t>
            </a:r>
          </a:p>
        </p:txBody>
      </p:sp>
      <p:pic>
        <p:nvPicPr>
          <p:cNvPr id="962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86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14"/>
          <p:cNvSpPr>
            <a:spLocks noChangeArrowheads="1"/>
          </p:cNvSpPr>
          <p:nvPr/>
        </p:nvSpPr>
        <p:spPr bwMode="auto">
          <a:xfrm>
            <a:off x="4038600" y="1828800"/>
            <a:ext cx="2057400" cy="37338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1" name="Rectangle 15"/>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6262" name="TextBox 8"/>
          <p:cNvSpPr txBox="1">
            <a:spLocks noChangeArrowheads="1"/>
          </p:cNvSpPr>
          <p:nvPr/>
        </p:nvSpPr>
        <p:spPr bwMode="auto">
          <a:xfrm>
            <a:off x="7620000" y="304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13</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a:t>
            </a:r>
            <a:r>
              <a:rPr lang="en-US" sz="3600">
                <a:latin typeface="Times New Roman" pitchFamily="18" charset="0"/>
              </a:rPr>
              <a:t> 125</a:t>
            </a:r>
          </a:p>
          <a:p>
            <a:pPr eaLnBrk="1" hangingPunct="1"/>
            <a:r>
              <a:rPr lang="en-US" sz="3600">
                <a:solidFill>
                  <a:srgbClr val="FF9900"/>
                </a:solidFill>
                <a:latin typeface="Times New Roman" pitchFamily="18" charset="0"/>
              </a:rPr>
              <a:t>Kilometers      </a:t>
            </a:r>
            <a:r>
              <a:rPr lang="en-US" sz="3600">
                <a:latin typeface="Times New Roman" pitchFamily="18" charset="0"/>
              </a:rPr>
              <a:t> .00125</a:t>
            </a:r>
          </a:p>
        </p:txBody>
      </p:sp>
      <p:sp>
        <p:nvSpPr>
          <p:cNvPr id="9728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7284"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a:t>
            </a:r>
            <a:r>
              <a:rPr lang="en-US" sz="3600">
                <a:latin typeface="Times New Roman" pitchFamily="18" charset="0"/>
              </a:rPr>
              <a:t> 125</a:t>
            </a:r>
          </a:p>
          <a:p>
            <a:pPr eaLnBrk="1" hangingPunct="1"/>
            <a:r>
              <a:rPr lang="en-US" sz="3600">
                <a:solidFill>
                  <a:srgbClr val="FF9900"/>
                </a:solidFill>
                <a:latin typeface="Times New Roman" pitchFamily="18" charset="0"/>
              </a:rPr>
              <a:t>Kilometers      </a:t>
            </a:r>
            <a:r>
              <a:rPr lang="en-US" sz="3600">
                <a:latin typeface="Times New Roman" pitchFamily="18" charset="0"/>
              </a:rPr>
              <a:t> .00125</a:t>
            </a:r>
          </a:p>
        </p:txBody>
      </p:sp>
      <p:sp>
        <p:nvSpPr>
          <p:cNvPr id="9830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8308"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983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13716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a:t>
            </a:r>
            <a:r>
              <a:rPr lang="en-US" sz="3600">
                <a:latin typeface="Times New Roman" pitchFamily="18" charset="0"/>
              </a:rPr>
              <a:t>125</a:t>
            </a:r>
          </a:p>
          <a:p>
            <a:pPr eaLnBrk="1" hangingPunct="1"/>
            <a:r>
              <a:rPr lang="en-US" sz="3600">
                <a:solidFill>
                  <a:srgbClr val="FF9900"/>
                </a:solidFill>
                <a:latin typeface="Times New Roman" pitchFamily="18" charset="0"/>
              </a:rPr>
              <a:t>Kilometers       </a:t>
            </a:r>
            <a:r>
              <a:rPr lang="en-US" sz="3600">
                <a:latin typeface="Times New Roman" pitchFamily="18" charset="0"/>
              </a:rPr>
              <a:t>.00125</a:t>
            </a:r>
          </a:p>
        </p:txBody>
      </p:sp>
      <p:sp>
        <p:nvSpPr>
          <p:cNvPr id="993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99332"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993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13716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a:t>
            </a:r>
            <a:r>
              <a:rPr lang="en-US" sz="3600">
                <a:latin typeface="Times New Roman" pitchFamily="18" charset="0"/>
              </a:rPr>
              <a:t>125</a:t>
            </a:r>
          </a:p>
          <a:p>
            <a:pPr eaLnBrk="1" hangingPunct="1"/>
            <a:r>
              <a:rPr lang="en-US" sz="3600">
                <a:solidFill>
                  <a:srgbClr val="FF9900"/>
                </a:solidFill>
                <a:latin typeface="Times New Roman" pitchFamily="18" charset="0"/>
              </a:rPr>
              <a:t>Kilometers       </a:t>
            </a:r>
            <a:r>
              <a:rPr lang="en-US" sz="3600">
                <a:latin typeface="Times New Roman" pitchFamily="18" charset="0"/>
              </a:rPr>
              <a:t>.00125</a:t>
            </a:r>
          </a:p>
        </p:txBody>
      </p:sp>
      <p:sp>
        <p:nvSpPr>
          <p:cNvPr id="10035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0356"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19050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381000" y="228600"/>
            <a:ext cx="876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Convert the following 1.25 meters into the following.</a:t>
            </a:r>
          </a:p>
          <a:p>
            <a:pPr eaLnBrk="1" hangingPunct="1"/>
            <a:r>
              <a:rPr lang="en-US" sz="3600">
                <a:solidFill>
                  <a:srgbClr val="6699FF"/>
                </a:solidFill>
                <a:latin typeface="Times New Roman" pitchFamily="18" charset="0"/>
              </a:rPr>
              <a:t>Millimeters  </a:t>
            </a:r>
            <a:r>
              <a:rPr lang="en-US" sz="3600">
                <a:solidFill>
                  <a:schemeClr val="bg1"/>
                </a:solidFill>
                <a:latin typeface="Times New Roman" pitchFamily="18" charset="0"/>
              </a:rPr>
              <a:t>    </a:t>
            </a:r>
            <a:r>
              <a:rPr lang="en-US" sz="3600">
                <a:solidFill>
                  <a:srgbClr val="6699FF"/>
                </a:solidFill>
                <a:latin typeface="Times New Roman" pitchFamily="18" charset="0"/>
              </a:rPr>
              <a:t>1250</a:t>
            </a:r>
            <a:r>
              <a:rPr lang="en-US" sz="3600">
                <a:solidFill>
                  <a:schemeClr val="bg1"/>
                </a:solidFill>
                <a:latin typeface="Times New Roman" pitchFamily="18" charset="0"/>
              </a:rPr>
              <a:t>	</a:t>
            </a:r>
          </a:p>
          <a:p>
            <a:pPr eaLnBrk="1" hangingPunct="1"/>
            <a:r>
              <a:rPr lang="en-US" sz="3600">
                <a:solidFill>
                  <a:srgbClr val="FF00FF"/>
                </a:solidFill>
                <a:latin typeface="Times New Roman" pitchFamily="18" charset="0"/>
              </a:rPr>
              <a:t>Centimeters     125</a:t>
            </a:r>
          </a:p>
          <a:p>
            <a:pPr eaLnBrk="1" hangingPunct="1"/>
            <a:r>
              <a:rPr lang="en-US" sz="3600">
                <a:solidFill>
                  <a:srgbClr val="FF9900"/>
                </a:solidFill>
                <a:latin typeface="Times New Roman" pitchFamily="18" charset="0"/>
              </a:rPr>
              <a:t>Kilometers       </a:t>
            </a:r>
            <a:r>
              <a:rPr lang="en-US" sz="3600">
                <a:latin typeface="Times New Roman" pitchFamily="18" charset="0"/>
              </a:rPr>
              <a:t>.00125</a:t>
            </a:r>
          </a:p>
        </p:txBody>
      </p:sp>
      <p:sp>
        <p:nvSpPr>
          <p:cNvPr id="10137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a:solidFill>
                  <a:schemeClr val="bg1"/>
                </a:solidFill>
                <a:latin typeface="Verdana" pitchFamily="34" charset="0"/>
              </a:rPr>
              <a:t>Copyright © 2010 Ryan P. Murphy</a:t>
            </a:r>
            <a:endParaRPr lang="en-US" sz="8800">
              <a:solidFill>
                <a:schemeClr val="bg1"/>
              </a:solidFill>
              <a:latin typeface="Tahoma" pitchFamily="34" charset="0"/>
            </a:endParaRPr>
          </a:p>
        </p:txBody>
      </p:sp>
      <p:sp>
        <p:nvSpPr>
          <p:cNvPr id="101380" name="TextBox 6"/>
          <p:cNvSpPr txBox="1">
            <a:spLocks noChangeArrowheads="1"/>
          </p:cNvSpPr>
          <p:nvPr/>
        </p:nvSpPr>
        <p:spPr bwMode="auto">
          <a:xfrm>
            <a:off x="7467600" y="5029200"/>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7200">
                <a:solidFill>
                  <a:schemeClr val="bg1"/>
                </a:solidFill>
              </a:rPr>
              <a:t>14</a:t>
            </a:r>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391400" y="914400"/>
            <a:ext cx="1447800" cy="1200329"/>
          </a:xfrm>
          <a:prstGeom prst="rect">
            <a:avLst/>
          </a:prstGeom>
          <a:noFill/>
        </p:spPr>
        <p:txBody>
          <a:bodyPr>
            <a:spAutoFit/>
          </a:bodyPr>
          <a:lstStyle/>
          <a:p>
            <a:pPr algn="ctr">
              <a:defRPr/>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
        <p:nvSpPr>
          <p:cNvPr id="7" name="Rectangle 6"/>
          <p:cNvSpPr/>
          <p:nvPr/>
        </p:nvSpPr>
        <p:spPr>
          <a:xfrm>
            <a:off x="304800" y="1905000"/>
            <a:ext cx="5181600" cy="6096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05d30ed988e174b8872bbfbd7489a6dd1b1da7b"/>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5393</Words>
  <Application>Microsoft Office PowerPoint</Application>
  <PresentationFormat>On-screen Show (4:3)</PresentationFormat>
  <Paragraphs>1416</Paragraphs>
  <Slides>177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177</vt:i4>
      </vt:variant>
    </vt:vector>
  </HeadingPairs>
  <TitlesOfParts>
    <vt:vector size="184" baseType="lpstr">
      <vt:lpstr>Arial</vt:lpstr>
      <vt:lpstr>Arial Black</vt:lpstr>
      <vt:lpstr>Impact</vt:lpstr>
      <vt:lpstr>Tahoma</vt:lpstr>
      <vt:lpstr>Times New Roman</vt:lpstr>
      <vt:lpstr>Verdana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4</cp:revision>
  <dcterms:modified xsi:type="dcterms:W3CDTF">2016-03-02T01:45:35Z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