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8"/>
  </p:notesMasterIdLst>
  <p:handoutMasterIdLst>
    <p:handoutMasterId r:id="rId209"/>
  </p:handoutMasterIdLst>
  <p:sldIdLst>
    <p:sldId id="885" r:id="rId2"/>
    <p:sldId id="414" r:id="rId3"/>
    <p:sldId id="879" r:id="rId4"/>
    <p:sldId id="880" r:id="rId5"/>
    <p:sldId id="876" r:id="rId6"/>
    <p:sldId id="877" r:id="rId7"/>
    <p:sldId id="878" r:id="rId8"/>
    <p:sldId id="713" r:id="rId9"/>
    <p:sldId id="560" r:id="rId10"/>
    <p:sldId id="570" r:id="rId11"/>
    <p:sldId id="572" r:id="rId12"/>
    <p:sldId id="574" r:id="rId13"/>
    <p:sldId id="576" r:id="rId14"/>
    <p:sldId id="716" r:id="rId15"/>
    <p:sldId id="579" r:id="rId16"/>
    <p:sldId id="584" r:id="rId17"/>
    <p:sldId id="585" r:id="rId18"/>
    <p:sldId id="589" r:id="rId19"/>
    <p:sldId id="598" r:id="rId20"/>
    <p:sldId id="608" r:id="rId21"/>
    <p:sldId id="717" r:id="rId22"/>
    <p:sldId id="617" r:id="rId23"/>
    <p:sldId id="623" r:id="rId24"/>
    <p:sldId id="632" r:id="rId25"/>
    <p:sldId id="635" r:id="rId26"/>
    <p:sldId id="634" r:id="rId27"/>
    <p:sldId id="718" r:id="rId28"/>
    <p:sldId id="656" r:id="rId29"/>
    <p:sldId id="661" r:id="rId30"/>
    <p:sldId id="658" r:id="rId31"/>
    <p:sldId id="664" r:id="rId32"/>
    <p:sldId id="645" r:id="rId33"/>
    <p:sldId id="678" r:id="rId34"/>
    <p:sldId id="719" r:id="rId35"/>
    <p:sldId id="882" r:id="rId36"/>
    <p:sldId id="683" r:id="rId37"/>
    <p:sldId id="693" r:id="rId38"/>
    <p:sldId id="697" r:id="rId39"/>
    <p:sldId id="699" r:id="rId40"/>
    <p:sldId id="722" r:id="rId41"/>
    <p:sldId id="712" r:id="rId42"/>
    <p:sldId id="704" r:id="rId43"/>
    <p:sldId id="871" r:id="rId44"/>
    <p:sldId id="723" r:id="rId45"/>
    <p:sldId id="727" r:id="rId46"/>
    <p:sldId id="728" r:id="rId47"/>
    <p:sldId id="729" r:id="rId48"/>
    <p:sldId id="730" r:id="rId49"/>
    <p:sldId id="731" r:id="rId50"/>
    <p:sldId id="732" r:id="rId51"/>
    <p:sldId id="733" r:id="rId52"/>
    <p:sldId id="734" r:id="rId53"/>
    <p:sldId id="735" r:id="rId54"/>
    <p:sldId id="736" r:id="rId55"/>
    <p:sldId id="737" r:id="rId56"/>
    <p:sldId id="738" r:id="rId57"/>
    <p:sldId id="739" r:id="rId58"/>
    <p:sldId id="740" r:id="rId59"/>
    <p:sldId id="741" r:id="rId60"/>
    <p:sldId id="742" r:id="rId61"/>
    <p:sldId id="743" r:id="rId62"/>
    <p:sldId id="744" r:id="rId63"/>
    <p:sldId id="745" r:id="rId64"/>
    <p:sldId id="746" r:id="rId65"/>
    <p:sldId id="747" r:id="rId66"/>
    <p:sldId id="748" r:id="rId67"/>
    <p:sldId id="749" r:id="rId68"/>
    <p:sldId id="750" r:id="rId69"/>
    <p:sldId id="751" r:id="rId70"/>
    <p:sldId id="752" r:id="rId71"/>
    <p:sldId id="753" r:id="rId72"/>
    <p:sldId id="754" r:id="rId73"/>
    <p:sldId id="755" r:id="rId74"/>
    <p:sldId id="756" r:id="rId75"/>
    <p:sldId id="757" r:id="rId76"/>
    <p:sldId id="758" r:id="rId77"/>
    <p:sldId id="759" r:id="rId78"/>
    <p:sldId id="760" r:id="rId79"/>
    <p:sldId id="761" r:id="rId80"/>
    <p:sldId id="762" r:id="rId81"/>
    <p:sldId id="763" r:id="rId82"/>
    <p:sldId id="764" r:id="rId83"/>
    <p:sldId id="765" r:id="rId84"/>
    <p:sldId id="766" r:id="rId85"/>
    <p:sldId id="767" r:id="rId86"/>
    <p:sldId id="768" r:id="rId87"/>
    <p:sldId id="769" r:id="rId88"/>
    <p:sldId id="770" r:id="rId89"/>
    <p:sldId id="771" r:id="rId90"/>
    <p:sldId id="772" r:id="rId91"/>
    <p:sldId id="773" r:id="rId92"/>
    <p:sldId id="774" r:id="rId93"/>
    <p:sldId id="775" r:id="rId94"/>
    <p:sldId id="776" r:id="rId95"/>
    <p:sldId id="777" r:id="rId96"/>
    <p:sldId id="778" r:id="rId97"/>
    <p:sldId id="779" r:id="rId98"/>
    <p:sldId id="780" r:id="rId99"/>
    <p:sldId id="781" r:id="rId100"/>
    <p:sldId id="782" r:id="rId101"/>
    <p:sldId id="783" r:id="rId102"/>
    <p:sldId id="784" r:id="rId103"/>
    <p:sldId id="785" r:id="rId104"/>
    <p:sldId id="786" r:id="rId105"/>
    <p:sldId id="787" r:id="rId106"/>
    <p:sldId id="788" r:id="rId107"/>
    <p:sldId id="789" r:id="rId108"/>
    <p:sldId id="790" r:id="rId109"/>
    <p:sldId id="791" r:id="rId110"/>
    <p:sldId id="792" r:id="rId111"/>
    <p:sldId id="793" r:id="rId112"/>
    <p:sldId id="794" r:id="rId113"/>
    <p:sldId id="795" r:id="rId114"/>
    <p:sldId id="796" r:id="rId115"/>
    <p:sldId id="797" r:id="rId116"/>
    <p:sldId id="798" r:id="rId117"/>
    <p:sldId id="799" r:id="rId118"/>
    <p:sldId id="800" r:id="rId119"/>
    <p:sldId id="801" r:id="rId120"/>
    <p:sldId id="802" r:id="rId121"/>
    <p:sldId id="803" r:id="rId122"/>
    <p:sldId id="804" r:id="rId123"/>
    <p:sldId id="805" r:id="rId124"/>
    <p:sldId id="806" r:id="rId125"/>
    <p:sldId id="807" r:id="rId126"/>
    <p:sldId id="808" r:id="rId127"/>
    <p:sldId id="809" r:id="rId128"/>
    <p:sldId id="810" r:id="rId129"/>
    <p:sldId id="811" r:id="rId130"/>
    <p:sldId id="812" r:id="rId131"/>
    <p:sldId id="813" r:id="rId132"/>
    <p:sldId id="814" r:id="rId133"/>
    <p:sldId id="815" r:id="rId134"/>
    <p:sldId id="816" r:id="rId135"/>
    <p:sldId id="887" r:id="rId136"/>
    <p:sldId id="818" r:id="rId137"/>
    <p:sldId id="819" r:id="rId138"/>
    <p:sldId id="820" r:id="rId139"/>
    <p:sldId id="821" r:id="rId140"/>
    <p:sldId id="822" r:id="rId141"/>
    <p:sldId id="823" r:id="rId142"/>
    <p:sldId id="824" r:id="rId143"/>
    <p:sldId id="825" r:id="rId144"/>
    <p:sldId id="826" r:id="rId145"/>
    <p:sldId id="827" r:id="rId146"/>
    <p:sldId id="828" r:id="rId147"/>
    <p:sldId id="829" r:id="rId148"/>
    <p:sldId id="830" r:id="rId149"/>
    <p:sldId id="831" r:id="rId150"/>
    <p:sldId id="832" r:id="rId151"/>
    <p:sldId id="833" r:id="rId152"/>
    <p:sldId id="834" r:id="rId153"/>
    <p:sldId id="835" r:id="rId154"/>
    <p:sldId id="836" r:id="rId155"/>
    <p:sldId id="837" r:id="rId156"/>
    <p:sldId id="838" r:id="rId157"/>
    <p:sldId id="839" r:id="rId158"/>
    <p:sldId id="840" r:id="rId159"/>
    <p:sldId id="841" r:id="rId160"/>
    <p:sldId id="842" r:id="rId161"/>
    <p:sldId id="843" r:id="rId162"/>
    <p:sldId id="844" r:id="rId163"/>
    <p:sldId id="845" r:id="rId164"/>
    <p:sldId id="847" r:id="rId165"/>
    <p:sldId id="881" r:id="rId166"/>
    <p:sldId id="848" r:id="rId167"/>
    <p:sldId id="849" r:id="rId168"/>
    <p:sldId id="850" r:id="rId169"/>
    <p:sldId id="851" r:id="rId170"/>
    <p:sldId id="883" r:id="rId171"/>
    <p:sldId id="884" r:id="rId172"/>
    <p:sldId id="854" r:id="rId173"/>
    <p:sldId id="855" r:id="rId174"/>
    <p:sldId id="856" r:id="rId175"/>
    <p:sldId id="873" r:id="rId176"/>
    <p:sldId id="857" r:id="rId177"/>
    <p:sldId id="858" r:id="rId178"/>
    <p:sldId id="859" r:id="rId179"/>
    <p:sldId id="860" r:id="rId180"/>
    <p:sldId id="861" r:id="rId181"/>
    <p:sldId id="862" r:id="rId182"/>
    <p:sldId id="872" r:id="rId183"/>
    <p:sldId id="864" r:id="rId184"/>
    <p:sldId id="865" r:id="rId185"/>
    <p:sldId id="866" r:id="rId186"/>
    <p:sldId id="867" r:id="rId187"/>
    <p:sldId id="870" r:id="rId188"/>
    <p:sldId id="886" r:id="rId189"/>
    <p:sldId id="888" r:id="rId190"/>
    <p:sldId id="889" r:id="rId191"/>
    <p:sldId id="890" r:id="rId192"/>
    <p:sldId id="891" r:id="rId193"/>
    <p:sldId id="892" r:id="rId194"/>
    <p:sldId id="893" r:id="rId195"/>
    <p:sldId id="894" r:id="rId196"/>
    <p:sldId id="895" r:id="rId197"/>
    <p:sldId id="896" r:id="rId198"/>
    <p:sldId id="897" r:id="rId199"/>
    <p:sldId id="898" r:id="rId200"/>
    <p:sldId id="899" r:id="rId201"/>
    <p:sldId id="900" r:id="rId202"/>
    <p:sldId id="901" r:id="rId203"/>
    <p:sldId id="902" r:id="rId204"/>
    <p:sldId id="903" r:id="rId205"/>
    <p:sldId id="904" r:id="rId206"/>
    <p:sldId id="905" r:id="rId207"/>
  </p:sldIdLst>
  <p:sldSz cx="9144000" cy="6858000" type="screen4x3"/>
  <p:notesSz cx="6858000" cy="9144000"/>
  <p:custDataLst>
    <p:tags r:id="rId21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a:srgbClr val="FFFF66"/>
    <a:srgbClr val="FFFF99"/>
    <a:srgbClr val="FF7C80"/>
    <a:srgbClr val="FFCC66"/>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04" autoAdjust="0"/>
  </p:normalViewPr>
  <p:slideViewPr>
    <p:cSldViewPr>
      <p:cViewPr varScale="1">
        <p:scale>
          <a:sx n="79" d="100"/>
          <a:sy n="79" d="100"/>
        </p:scale>
        <p:origin x="1656" y="5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handoutMaster" Target="handoutMasters/handout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gs" Target="tags/tag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161E9C9-D099-4461-9D13-50850F294987}" type="slidenum">
              <a:rPr lang="en-US"/>
              <a:pPr>
                <a:defRPr/>
              </a:pPr>
              <a:t>‹#›</a:t>
            </a:fld>
            <a:endParaRPr lang="en-US"/>
          </a:p>
        </p:txBody>
      </p:sp>
    </p:spTree>
    <p:extLst>
      <p:ext uri="{BB962C8B-B14F-4D97-AF65-F5344CB8AC3E}">
        <p14:creationId xmlns:p14="http://schemas.microsoft.com/office/powerpoint/2010/main" val="699790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8D24B3-B88B-4333-B592-6B7357888D83}" type="slidenum">
              <a:rPr lang="en-US"/>
              <a:pPr>
                <a:defRPr/>
              </a:pPr>
              <a:t>‹#›</a:t>
            </a:fld>
            <a:endParaRPr lang="en-US"/>
          </a:p>
        </p:txBody>
      </p:sp>
    </p:spTree>
    <p:extLst>
      <p:ext uri="{BB962C8B-B14F-4D97-AF65-F5344CB8AC3E}">
        <p14:creationId xmlns:p14="http://schemas.microsoft.com/office/powerpoint/2010/main" val="591867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2ACA0-5EFA-4A59-83DD-6F612092B121}" type="slidenum">
              <a:rPr lang="en-US"/>
              <a:pPr>
                <a:defRPr/>
              </a:pPr>
              <a:t>‹#›</a:t>
            </a:fld>
            <a:endParaRPr lang="en-US"/>
          </a:p>
        </p:txBody>
      </p:sp>
    </p:spTree>
    <p:extLst>
      <p:ext uri="{BB962C8B-B14F-4D97-AF65-F5344CB8AC3E}">
        <p14:creationId xmlns:p14="http://schemas.microsoft.com/office/powerpoint/2010/main" val="366526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15446-00E8-4C21-9A49-EC3CB8C979A2}" type="slidenum">
              <a:rPr lang="en-US"/>
              <a:pPr>
                <a:defRPr/>
              </a:pPr>
              <a:t>‹#›</a:t>
            </a:fld>
            <a:endParaRPr lang="en-US"/>
          </a:p>
        </p:txBody>
      </p:sp>
    </p:spTree>
    <p:extLst>
      <p:ext uri="{BB962C8B-B14F-4D97-AF65-F5344CB8AC3E}">
        <p14:creationId xmlns:p14="http://schemas.microsoft.com/office/powerpoint/2010/main" val="338542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A2E20D-3F03-49C5-8A8E-9C4469B7C528}" type="slidenum">
              <a:rPr lang="en-US"/>
              <a:pPr>
                <a:defRPr/>
              </a:pPr>
              <a:t>‹#›</a:t>
            </a:fld>
            <a:endParaRPr lang="en-US"/>
          </a:p>
        </p:txBody>
      </p:sp>
    </p:spTree>
    <p:extLst>
      <p:ext uri="{BB962C8B-B14F-4D97-AF65-F5344CB8AC3E}">
        <p14:creationId xmlns:p14="http://schemas.microsoft.com/office/powerpoint/2010/main" val="18427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1EE52-16C0-488D-B564-AB4187A4CD07}" type="slidenum">
              <a:rPr lang="en-US"/>
              <a:pPr>
                <a:defRPr/>
              </a:pPr>
              <a:t>‹#›</a:t>
            </a:fld>
            <a:endParaRPr lang="en-US"/>
          </a:p>
        </p:txBody>
      </p:sp>
    </p:spTree>
    <p:extLst>
      <p:ext uri="{BB962C8B-B14F-4D97-AF65-F5344CB8AC3E}">
        <p14:creationId xmlns:p14="http://schemas.microsoft.com/office/powerpoint/2010/main" val="2167346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DAA232-5A0C-4D5F-9FB1-541D4C054944}" type="slidenum">
              <a:rPr lang="en-US"/>
              <a:pPr>
                <a:defRPr/>
              </a:pPr>
              <a:t>‹#›</a:t>
            </a:fld>
            <a:endParaRPr lang="en-US"/>
          </a:p>
        </p:txBody>
      </p:sp>
    </p:spTree>
    <p:extLst>
      <p:ext uri="{BB962C8B-B14F-4D97-AF65-F5344CB8AC3E}">
        <p14:creationId xmlns:p14="http://schemas.microsoft.com/office/powerpoint/2010/main" val="105622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C7DFA3-6E7A-4096-AECB-2BDC3FCEF1AF}" type="slidenum">
              <a:rPr lang="en-US"/>
              <a:pPr>
                <a:defRPr/>
              </a:pPr>
              <a:t>‹#›</a:t>
            </a:fld>
            <a:endParaRPr lang="en-US"/>
          </a:p>
        </p:txBody>
      </p:sp>
    </p:spTree>
    <p:extLst>
      <p:ext uri="{BB962C8B-B14F-4D97-AF65-F5344CB8AC3E}">
        <p14:creationId xmlns:p14="http://schemas.microsoft.com/office/powerpoint/2010/main" val="282958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809FC1-C0F8-45C5-9408-21A9A819DFD5}" type="slidenum">
              <a:rPr lang="en-US"/>
              <a:pPr>
                <a:defRPr/>
              </a:pPr>
              <a:t>‹#›</a:t>
            </a:fld>
            <a:endParaRPr lang="en-US"/>
          </a:p>
        </p:txBody>
      </p:sp>
    </p:spTree>
    <p:extLst>
      <p:ext uri="{BB962C8B-B14F-4D97-AF65-F5344CB8AC3E}">
        <p14:creationId xmlns:p14="http://schemas.microsoft.com/office/powerpoint/2010/main" val="166994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917BF3-5D54-4866-8ABA-8522758BEBA2}" type="slidenum">
              <a:rPr lang="en-US"/>
              <a:pPr>
                <a:defRPr/>
              </a:pPr>
              <a:t>‹#›</a:t>
            </a:fld>
            <a:endParaRPr lang="en-US"/>
          </a:p>
        </p:txBody>
      </p:sp>
    </p:spTree>
    <p:extLst>
      <p:ext uri="{BB962C8B-B14F-4D97-AF65-F5344CB8AC3E}">
        <p14:creationId xmlns:p14="http://schemas.microsoft.com/office/powerpoint/2010/main" val="97655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88896E-F0FA-4A2C-8AD7-B1CE4C6C1691}" type="slidenum">
              <a:rPr lang="en-US"/>
              <a:pPr>
                <a:defRPr/>
              </a:pPr>
              <a:t>‹#›</a:t>
            </a:fld>
            <a:endParaRPr lang="en-US"/>
          </a:p>
        </p:txBody>
      </p:sp>
    </p:spTree>
    <p:extLst>
      <p:ext uri="{BB962C8B-B14F-4D97-AF65-F5344CB8AC3E}">
        <p14:creationId xmlns:p14="http://schemas.microsoft.com/office/powerpoint/2010/main" val="14697556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C6D481-05D6-4EDB-9807-B60A73D91C4F}" type="slidenum">
              <a:rPr lang="en-US"/>
              <a:pPr>
                <a:defRPr/>
              </a:pPr>
              <a:t>‹#›</a:t>
            </a:fld>
            <a:endParaRPr lang="en-US"/>
          </a:p>
        </p:txBody>
      </p:sp>
    </p:spTree>
    <p:extLst>
      <p:ext uri="{BB962C8B-B14F-4D97-AF65-F5344CB8AC3E}">
        <p14:creationId xmlns:p14="http://schemas.microsoft.com/office/powerpoint/2010/main" val="52366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5FAB8B-C8FE-4D61-AC61-5A76E16EFB79}" type="slidenum">
              <a:rPr lang="en-US"/>
              <a:pPr>
                <a:defRPr/>
              </a:pPr>
              <a:t>‹#›</a:t>
            </a:fld>
            <a:endParaRPr lang="en-US"/>
          </a:p>
        </p:txBody>
      </p:sp>
    </p:spTree>
    <p:extLst>
      <p:ext uri="{BB962C8B-B14F-4D97-AF65-F5344CB8AC3E}">
        <p14:creationId xmlns:p14="http://schemas.microsoft.com/office/powerpoint/2010/main" val="170199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A723AA4-AF53-4C7E-9477-C5704645F6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1.png"/><Relationship Id="rId4" Type="http://schemas.openxmlformats.org/officeDocument/2006/relationships/image" Target="../media/image20.png"/></Relationships>
</file>

<file path=ppt/slides/_rels/slide1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5.png"/></Relationships>
</file>

<file path=ppt/slides/_rels/slide1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5.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8" Type="http://schemas.openxmlformats.org/officeDocument/2006/relationships/hyperlink" Target="http://www.teacherspayteachers.com/Product/Science-Skills-Unit-110098" TargetMode="External"/><Relationship Id="rId13" Type="http://schemas.openxmlformats.org/officeDocument/2006/relationships/image" Target="../media/image57.gif"/><Relationship Id="rId3" Type="http://schemas.openxmlformats.org/officeDocument/2006/relationships/hyperlink" Target="http://www.teacherspayteachers.com/Product/Newtons-Laws-Forces-in-Motion-Simple-Machines-Unit-Homework-120084" TargetMode="External"/><Relationship Id="rId7" Type="http://schemas.openxmlformats.org/officeDocument/2006/relationships/hyperlink" Target="http://www.teacherspayteachers.com/Product/Atoms-and-Periodic-Table-Homework-120000" TargetMode="External"/><Relationship Id="rId12" Type="http://schemas.openxmlformats.org/officeDocument/2006/relationships/hyperlink" Target="http://www.teacherspayteachers.com/Product/Physical-Science-Curriculum-596485" TargetMode="External"/><Relationship Id="rId2" Type="http://schemas.openxmlformats.org/officeDocument/2006/relationships/hyperlink" Target="http://www.teacherspayteachers.com/Product/Newtons-Laws-of-Motion-Forces-in-Motion-Simple-Machines-Unit-11009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toms-Molecules-Periodic-Table-of-the-Elements-Unit-110095" TargetMode="External"/><Relationship Id="rId11" Type="http://schemas.openxmlformats.org/officeDocument/2006/relationships/image" Target="../media/image56.jpeg"/><Relationship Id="rId5" Type="http://schemas.openxmlformats.org/officeDocument/2006/relationships/hyperlink" Target="http://www.teacherspayteachers.com/Product/Matter-Energy-and-the-Environment-Unit-Homework-120316" TargetMode="External"/><Relationship Id="rId10" Type="http://schemas.openxmlformats.org/officeDocument/2006/relationships/image" Target="../media/image55.jpeg"/><Relationship Id="rId4" Type="http://schemas.openxmlformats.org/officeDocument/2006/relationships/hyperlink" Target="http://www.teacherspayteachers.com/Product/Matter-Energy-and-the-Environment-Unit-110058" TargetMode="External"/><Relationship Id="rId9" Type="http://schemas.openxmlformats.org/officeDocument/2006/relationships/hyperlink" Target="http://www.teacherspayteachers.com/Product/Science-Skills-Unit-Homework-119990" TargetMode="External"/><Relationship Id="rId14" Type="http://schemas.openxmlformats.org/officeDocument/2006/relationships/image" Target="../media/image58.gif"/></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hyperlink" Target="http://www.teacherspayteachers.com/Product/Newtons-Laws-of-Motion-and-Forces-in-Motion-Unit-120069" TargetMode="External"/><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hyperlink" Target="http://www.teacherspayteachers.com/Product/Newtons-Laws-Forces-in-Motion-Simple-Machines-Unit-Homework-120084" TargetMode="External"/><Relationship Id="rId4" Type="http://schemas.openxmlformats.org/officeDocument/2006/relationships/hyperlink" Target="http://www.teacherspayteachers.com/Product/Newtons-Laws-of-Motion-Forces-in-Motion-Simple-Machines-Unit-110094" TargetMode="External"/></Relationships>
</file>

<file path=ppt/slides/_rels/slide193.xml.rels><?xml version="1.0" encoding="UTF-8" standalone="yes"?>
<Relationships xmlns="http://schemas.openxmlformats.org/package/2006/relationships"><Relationship Id="rId8" Type="http://schemas.openxmlformats.org/officeDocument/2006/relationships/hyperlink" Target="http://www.teacherspayteachers.com/Product/Catapults-Lesson-Trajectory-120108" TargetMode="External"/><Relationship Id="rId13" Type="http://schemas.openxmlformats.org/officeDocument/2006/relationships/hyperlink" Target="http://www.teacherspayteachers.com/Product/Newtons-Laws-Forces-in-Motion-Simple-Machines-Unit-Homework-120084" TargetMode="External"/><Relationship Id="rId3" Type="http://schemas.openxmlformats.org/officeDocument/2006/relationships/hyperlink" Target="http://www.teacherspayteachers.com/Product/Newtons-Laws-of-Motion-and-Forces-in-Motion-Unit-120069" TargetMode="External"/><Relationship Id="rId7" Type="http://schemas.openxmlformats.org/officeDocument/2006/relationships/hyperlink" Target="http://www.teacherspayteachers.com/Product/Forces-in-Motion-Quiz-Kinetic-and-Potential-Energy-Velocity-Speed-859796" TargetMode="External"/><Relationship Id="rId12" Type="http://schemas.openxmlformats.org/officeDocument/2006/relationships/hyperlink" Target="http://www.teacherspayteachers.com/Product/Newtons-Laws-of-Motion-and-Simple-Machines-Crossword-Puzzle-248980" TargetMode="Externa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hyperlink" Target="http://www.teacherspayteachers.com/Product/Kinetic-and-Potential-Energy-Lesson-467125" TargetMode="External"/><Relationship Id="rId11" Type="http://schemas.openxmlformats.org/officeDocument/2006/relationships/hyperlink" Target="http://www.teacherspayteachers.com/Product/Laws-of-Motion-and-Simple-Machines-Unit-Flash-Cards-249016" TargetMode="External"/><Relationship Id="rId5" Type="http://schemas.openxmlformats.org/officeDocument/2006/relationships/hyperlink" Target="http://www.teacherspayteachers.com/Product/Friction-Lesson-120065" TargetMode="External"/><Relationship Id="rId10" Type="http://schemas.openxmlformats.org/officeDocument/2006/relationships/hyperlink" Target="http://www.teacherspayteachers.com/Product/Simple-Machines-Quiz-Game-120082" TargetMode="External"/><Relationship Id="rId4" Type="http://schemas.openxmlformats.org/officeDocument/2006/relationships/hyperlink" Target="http://www.teacherspayteachers.com/Product/Newtons-Laws-of-Motion-Unit-Review-Game-Force-Mass-Friction-248940" TargetMode="External"/><Relationship Id="rId9" Type="http://schemas.openxmlformats.org/officeDocument/2006/relationships/hyperlink" Target="http://www.teacherspayteachers.com/Product/Simple-Machines-Lesson-120076" TargetMode="External"/></Relationships>
</file>

<file path=ppt/slides/_rels/slide1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png"/></Relationships>
</file>

<file path=ppt/slides/_rels/slide1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7.png"/><Relationship Id="rId4" Type="http://schemas.openxmlformats.org/officeDocument/2006/relationships/image" Target="../media/image66.png"/></Relationships>
</file>

<file path=ppt/slides/_rels/slide19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1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www.teacherspayteachers.com/Product/Physical-Science-Curriculum-596485" TargetMode="External"/><Relationship Id="rId7" Type="http://schemas.openxmlformats.org/officeDocument/2006/relationships/hyperlink" Target="http://www.teacherspayteachers.com/Product/Earth-Science-Curriculum-590950" TargetMode="Externa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hyperlink" Target="http://www.teacherspayteachers.com/Product/Life-Science-Curriculum-601267" TargetMode="External"/><Relationship Id="rId4" Type="http://schemas.openxmlformats.org/officeDocument/2006/relationships/image" Target="../media/image71.jpeg"/></Relationships>
</file>

<file path=ppt/slides/_rels/slide1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www.teacherspayteachers.com/Product/Astronomy-Unit-237876" TargetMode="External"/><Relationship Id="rId7" Type="http://schemas.openxmlformats.org/officeDocument/2006/relationships/hyperlink" Target="http://www.teacherspayteachers.com/Product/Rivers-Lakes-Water-Quality-Unit-110106" TargetMode="External"/><Relationship Id="rId2" Type="http://schemas.openxmlformats.org/officeDocument/2006/relationships/hyperlink" Target="http://www.teacherspayteachers.com/Product/Geology-Unit-11010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110217" TargetMode="External"/><Relationship Id="rId11" Type="http://schemas.openxmlformats.org/officeDocument/2006/relationships/hyperlink" Target="http://www.teacherspayteachers.com/Product/Earth-Science-Curriculum-590950" TargetMode="External"/><Relationship Id="rId5" Type="http://schemas.openxmlformats.org/officeDocument/2006/relationships/hyperlink" Target="http://www.teacherspayteachers.com/Product/Weathering-Soil-Science-Erosion-Soil-Conservation-Ice-Ages-Glaciers-Unit-110228" TargetMode="External"/><Relationship Id="rId10" Type="http://schemas.openxmlformats.org/officeDocument/2006/relationships/image" Target="../media/image72.jpeg"/><Relationship Id="rId4" Type="http://schemas.openxmlformats.org/officeDocument/2006/relationships/hyperlink" Target="http://www.teacherspayteachers.com/Product/Weather-and-Climate-Unit-110223" TargetMode="External"/><Relationship Id="rId9" Type="http://schemas.openxmlformats.org/officeDocument/2006/relationships/image" Target="../media/image75.png"/></Relationships>
</file>

<file path=ppt/slides/_rels/slide202.xml.rels><?xml version="1.0" encoding="UTF-8" standalone="yes"?>
<Relationships xmlns="http://schemas.openxmlformats.org/package/2006/relationships"><Relationship Id="rId8" Type="http://schemas.openxmlformats.org/officeDocument/2006/relationships/hyperlink" Target="http://www.teacherspayteachers.com/Product/Ecology-Unit-Food-Chains-and-Food-Webs-117616" TargetMode="External"/><Relationship Id="rId13" Type="http://schemas.openxmlformats.org/officeDocument/2006/relationships/image" Target="../media/image75.png"/><Relationship Id="rId3" Type="http://schemas.openxmlformats.org/officeDocument/2006/relationships/hyperlink" Target="http://www.teacherspayteachers.com/Product/Cell-Biology-Unit-110344" TargetMode="External"/><Relationship Id="rId7" Type="http://schemas.openxmlformats.org/officeDocument/2006/relationships/hyperlink" Target="http://www.teacherspayteachers.com/Product/Botany-Unit-Plant-Unit-117629" TargetMode="External"/><Relationship Id="rId12" Type="http://schemas.openxmlformats.org/officeDocument/2006/relationships/image" Target="../media/image62.png"/><Relationship Id="rId2" Type="http://schemas.openxmlformats.org/officeDocument/2006/relationships/hyperlink" Target="http://www.teacherspayteachers.com/Product/DNA-and-Genetics-Unit-110347"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Evolution-and-Natural-Selection-Unit-Change-Unit-110342" TargetMode="External"/><Relationship Id="rId11" Type="http://schemas.openxmlformats.org/officeDocument/2006/relationships/hyperlink" Target="http://www.teacherspayteachers.com/Product/Anatomy-Unit-Human-Body-Systems-and-Health-Topics-Unit-151580" TargetMode="External"/><Relationship Id="rId5" Type="http://schemas.openxmlformats.org/officeDocument/2006/relationships/hyperlink" Target="http://www.teacherspayteachers.com/Product/Taxonomy-and-Classification-Unit-121605" TargetMode="External"/><Relationship Id="rId15" Type="http://schemas.openxmlformats.org/officeDocument/2006/relationships/hyperlink" Target="http://www.teacherspayteachers.com/Product/Life-Science-Curriculum-601267" TargetMode="External"/><Relationship Id="rId10" Type="http://schemas.openxmlformats.org/officeDocument/2006/relationships/hyperlink" Target="http://www.teacherspayteachers.com/Product/Ecology-Unit-Nonliving-Factors-Cycles-117624" TargetMode="External"/><Relationship Id="rId4" Type="http://schemas.openxmlformats.org/officeDocument/2006/relationships/hyperlink" Target="http://www.teacherspayteachers.com/Product/Virus-Bacteria-Parasites-Diseases-Unit-841420" TargetMode="External"/><Relationship Id="rId9" Type="http://schemas.openxmlformats.org/officeDocument/2006/relationships/hyperlink" Target="http://www.teacherspayteachers.com/Product/Ecology-Unit-Animal-Interactions-117620" TargetMode="External"/><Relationship Id="rId14" Type="http://schemas.openxmlformats.org/officeDocument/2006/relationships/image" Target="../media/image71.jpeg"/></Relationships>
</file>

<file path=ppt/slides/_rels/slide203.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hyperlink" Target="http://www.teacherspayteachers.com/Product/Newtons-Laws-of-Motion-Forces-in-Motion-Simple-Machines-Unit-110094" TargetMode="External"/><Relationship Id="rId7" Type="http://schemas.openxmlformats.org/officeDocument/2006/relationships/image" Target="../media/image75.png"/><Relationship Id="rId2" Type="http://schemas.openxmlformats.org/officeDocument/2006/relationships/hyperlink" Target="http://www.teacherspayteachers.com/Product/Science-Skills-Unit-110098"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www.teacherspayteachers.com/Product/Atoms-Molecules-Periodic-Table-of-the-Elements-Unit-110095" TargetMode="External"/><Relationship Id="rId10" Type="http://schemas.openxmlformats.org/officeDocument/2006/relationships/hyperlink" Target="http://www.teacherspayteachers.com/Product/Physical-Science-Curriculum-596485" TargetMode="External"/><Relationship Id="rId4" Type="http://schemas.openxmlformats.org/officeDocument/2006/relationships/hyperlink" Target="http://www.teacherspayteachers.com/Product/Matter-Energy-and-the-Environment-Unit-110058" TargetMode="External"/><Relationship Id="rId9" Type="http://schemas.openxmlformats.org/officeDocument/2006/relationships/image" Target="../media/image56.jpeg"/></Relationships>
</file>

<file path=ppt/slides/_rels/slide204.xml.rels><?xml version="1.0" encoding="UTF-8" standalone="yes"?>
<Relationships xmlns="http://schemas.openxmlformats.org/package/2006/relationships"><Relationship Id="rId3" Type="http://schemas.openxmlformats.org/officeDocument/2006/relationships/hyperlink" Target="https://twitter.com/Science_Murf" TargetMode="External"/><Relationship Id="rId2" Type="http://schemas.openxmlformats.org/officeDocument/2006/relationships/hyperlink" Target="https://www.facebook.com/pages/Science-from-Murf/242814795851441?ref=hl%22%3e%20Facebook" TargetMode="Externa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hyperlink" Target="https://www.pinterest.com/SciencefromMurf/science-from-murf/" TargetMode="External"/></Relationships>
</file>

<file path=ppt/slides/_rels/slide205.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www.teacherspayteachers.com/Product/Science-from-Murf-Curriculum-Tour-148474" TargetMode="Externa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jpeg"/></Relationships>
</file>

<file path=ppt/slides/_rels/slide20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4" Type="http://schemas.openxmlformats.org/officeDocument/2006/relationships/hyperlink" Target="http://www.teacherspayteachers.com/Product/Science-Curriculum-4-Years-20-Units-50000-Slides-HW-Much-More-11937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8697" y="304800"/>
            <a:ext cx="8720503" cy="1015663"/>
          </a:xfrm>
          <a:prstGeom prst="rect">
            <a:avLst/>
          </a:prstGeom>
          <a:noFill/>
        </p:spPr>
        <p:txBody>
          <a:bodyPr wrap="none" lIns="91440" tIns="45720" rIns="91440" bIns="45720">
            <a:prstTxWarp prst="textDeflateBottom">
              <a:avLst/>
            </a:prstTxWarp>
            <a:spAutoFit/>
          </a:bodyPr>
          <a:lstStyle/>
          <a:p>
            <a:pPr algn="ct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Machines Review Game</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81000" y="5562600"/>
            <a:ext cx="305724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solidFill>
                  <a:schemeClr val="accent2">
                    <a:lumMod val="60000"/>
                    <a:lumOff val="40000"/>
                  </a:schemeClr>
                </a:solidFill>
                <a:effectLst>
                  <a:outerShdw blurRad="76200" dist="50800" dir="5400000" algn="tl" rotWithShape="0">
                    <a:srgbClr val="000000">
                      <a:alpha val="65000"/>
                    </a:srgbClr>
                  </a:outerShdw>
                </a:effectLst>
              </a:rPr>
              <a:t>Part III</a:t>
            </a:r>
            <a:endParaRPr lang="en-US" sz="7200" b="1" cap="none" spc="50" dirty="0">
              <a:ln w="11430"/>
              <a:solidFill>
                <a:schemeClr val="accent2">
                  <a:lumMod val="60000"/>
                  <a:lumOff val="4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77038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this type of pulley? </a:t>
            </a:r>
          </a:p>
          <a:p>
            <a:pPr eaLnBrk="1" hangingPunct="1"/>
            <a:endParaRPr lang="en-US" sz="3600">
              <a:solidFill>
                <a:schemeClr val="bg1"/>
              </a:solidFill>
              <a:latin typeface="Times New Roman" pitchFamily="18" charset="0"/>
            </a:endParaRPr>
          </a:p>
        </p:txBody>
      </p:sp>
      <p:pic>
        <p:nvPicPr>
          <p:cNvPr id="10243" name="Picture 3" descr="L_Pulley_dia1_f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610600" cy="51054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0245" name="Text Box 5"/>
          <p:cNvSpPr txBox="1">
            <a:spLocks noChangeArrowheads="1"/>
          </p:cNvSpPr>
          <p:nvPr/>
        </p:nvSpPr>
        <p:spPr bwMode="auto">
          <a:xfrm>
            <a:off x="7467600" y="51816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7200"/>
          </a:p>
        </p:txBody>
      </p:sp>
      <p:sp>
        <p:nvSpPr>
          <p:cNvPr id="10246" name="WordArt 6"/>
          <p:cNvSpPr>
            <a:spLocks noChangeArrowheads="1" noChangeShapeType="1" noTextEdit="1"/>
          </p:cNvSpPr>
          <p:nvPr/>
        </p:nvSpPr>
        <p:spPr bwMode="auto">
          <a:xfrm>
            <a:off x="609600" y="1524000"/>
            <a:ext cx="1143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2</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Placeholder 2"/>
          <p:cNvSpPr>
            <a:spLocks noGrp="1"/>
          </p:cNvSpPr>
          <p:nvPr>
            <p:ph type="body" sz="half" idx="4294967295"/>
          </p:nvPr>
        </p:nvSpPr>
        <p:spPr>
          <a:xfrm>
            <a:off x="152400" y="228600"/>
            <a:ext cx="8763000" cy="5897563"/>
          </a:xfrm>
        </p:spPr>
        <p:txBody>
          <a:bodyPr/>
          <a:lstStyle/>
          <a:p>
            <a:r>
              <a:rPr lang="en-US" smtClean="0">
                <a:solidFill>
                  <a:srgbClr val="FF9900"/>
                </a:solidFill>
              </a:rPr>
              <a:t>What simple machine is this</a:t>
            </a:r>
            <a:r>
              <a:rPr lang="en-US" smtClean="0">
                <a:solidFill>
                  <a:srgbClr val="92D050"/>
                </a:solidFill>
              </a:rPr>
              <a:t> and what’s the mechanical advantage?</a:t>
            </a:r>
          </a:p>
        </p:txBody>
      </p:sp>
      <p:pic>
        <p:nvPicPr>
          <p:cNvPr id="1024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Up-Down Arrow 5"/>
          <p:cNvSpPr/>
          <p:nvPr/>
        </p:nvSpPr>
        <p:spPr bwMode="auto">
          <a:xfrm rot="3093851">
            <a:off x="3673475" y="688975"/>
            <a:ext cx="538163" cy="58023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 name="Up-Down Arrow 6"/>
          <p:cNvSpPr/>
          <p:nvPr/>
        </p:nvSpPr>
        <p:spPr bwMode="auto">
          <a:xfrm rot="19267178">
            <a:off x="7162800" y="2743200"/>
            <a:ext cx="361950" cy="8112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02406" name="WordArt 6"/>
          <p:cNvSpPr>
            <a:spLocks noChangeArrowheads="1" noChangeShapeType="1" noTextEdit="1"/>
          </p:cNvSpPr>
          <p:nvPr/>
        </p:nvSpPr>
        <p:spPr bwMode="auto">
          <a:xfrm>
            <a:off x="457200" y="1524000"/>
            <a:ext cx="13716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102407" name="WordArt 7"/>
          <p:cNvSpPr>
            <a:spLocks noChangeArrowheads="1" noChangeShapeType="1" noTextEdit="1"/>
          </p:cNvSpPr>
          <p:nvPr/>
        </p:nvSpPr>
        <p:spPr bwMode="auto">
          <a:xfrm>
            <a:off x="3048000" y="3200400"/>
            <a:ext cx="1524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15 cm</a:t>
            </a:r>
          </a:p>
        </p:txBody>
      </p:sp>
      <p:sp>
        <p:nvSpPr>
          <p:cNvPr id="102408" name="WordArt 8"/>
          <p:cNvSpPr>
            <a:spLocks noChangeArrowheads="1" noChangeShapeType="1" noTextEdit="1"/>
          </p:cNvSpPr>
          <p:nvPr/>
        </p:nvSpPr>
        <p:spPr bwMode="auto">
          <a:xfrm>
            <a:off x="6324600" y="3200400"/>
            <a:ext cx="914400"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 cm</a:t>
            </a:r>
          </a:p>
        </p:txBody>
      </p:sp>
      <p:sp>
        <p:nvSpPr>
          <p:cNvPr id="102409" name="WordArt 9"/>
          <p:cNvSpPr>
            <a:spLocks noChangeArrowheads="1" noChangeShapeType="1" noTextEdit="1"/>
          </p:cNvSpPr>
          <p:nvPr/>
        </p:nvSpPr>
        <p:spPr bwMode="auto">
          <a:xfrm>
            <a:off x="2286000" y="3581400"/>
            <a:ext cx="5791200" cy="29083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Placeholder 2"/>
          <p:cNvSpPr>
            <a:spLocks noGrp="1"/>
          </p:cNvSpPr>
          <p:nvPr>
            <p:ph type="body" sz="half" idx="4294967295"/>
          </p:nvPr>
        </p:nvSpPr>
        <p:spPr>
          <a:xfrm>
            <a:off x="152400" y="228600"/>
            <a:ext cx="8763000" cy="5897563"/>
          </a:xfrm>
        </p:spPr>
        <p:txBody>
          <a:bodyPr/>
          <a:lstStyle/>
          <a:p>
            <a:r>
              <a:rPr lang="en-US" smtClean="0">
                <a:solidFill>
                  <a:srgbClr val="99FF99"/>
                </a:solidFill>
              </a:rPr>
              <a:t>What simple machine is this</a:t>
            </a:r>
            <a:r>
              <a:rPr lang="en-US" smtClean="0">
                <a:solidFill>
                  <a:srgbClr val="92D050"/>
                </a:solidFill>
              </a:rPr>
              <a:t> </a:t>
            </a:r>
            <a:r>
              <a:rPr lang="en-US" u="sng" smtClean="0">
                <a:solidFill>
                  <a:srgbClr val="FF9900"/>
                </a:solidFill>
              </a:rPr>
              <a:t>and what’s the mechanical advantage?</a:t>
            </a:r>
          </a:p>
        </p:txBody>
      </p:sp>
      <p:pic>
        <p:nvPicPr>
          <p:cNvPr id="103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Up-Down Arrow 5"/>
          <p:cNvSpPr/>
          <p:nvPr/>
        </p:nvSpPr>
        <p:spPr bwMode="auto">
          <a:xfrm rot="3093851">
            <a:off x="3673475" y="688975"/>
            <a:ext cx="538163" cy="58023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 name="Up-Down Arrow 6"/>
          <p:cNvSpPr/>
          <p:nvPr/>
        </p:nvSpPr>
        <p:spPr bwMode="auto">
          <a:xfrm rot="19267178">
            <a:off x="7162800" y="2743200"/>
            <a:ext cx="361950" cy="8112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03430" name="WordArt 6"/>
          <p:cNvSpPr>
            <a:spLocks noChangeArrowheads="1" noChangeShapeType="1" noTextEdit="1"/>
          </p:cNvSpPr>
          <p:nvPr/>
        </p:nvSpPr>
        <p:spPr bwMode="auto">
          <a:xfrm>
            <a:off x="457200" y="1524000"/>
            <a:ext cx="13716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103431" name="WordArt 7"/>
          <p:cNvSpPr>
            <a:spLocks noChangeArrowheads="1" noChangeShapeType="1" noTextEdit="1"/>
          </p:cNvSpPr>
          <p:nvPr/>
        </p:nvSpPr>
        <p:spPr bwMode="auto">
          <a:xfrm>
            <a:off x="3048000" y="3200400"/>
            <a:ext cx="1524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15 cm</a:t>
            </a:r>
          </a:p>
        </p:txBody>
      </p:sp>
      <p:sp>
        <p:nvSpPr>
          <p:cNvPr id="103432" name="WordArt 8"/>
          <p:cNvSpPr>
            <a:spLocks noChangeArrowheads="1" noChangeShapeType="1" noTextEdit="1"/>
          </p:cNvSpPr>
          <p:nvPr/>
        </p:nvSpPr>
        <p:spPr bwMode="auto">
          <a:xfrm>
            <a:off x="6324600" y="3200400"/>
            <a:ext cx="914400"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 cm</a:t>
            </a:r>
          </a:p>
        </p:txBody>
      </p:sp>
      <p:sp>
        <p:nvSpPr>
          <p:cNvPr id="103433" name="WordArt 9"/>
          <p:cNvSpPr>
            <a:spLocks noChangeArrowheads="1" noChangeShapeType="1" noTextEdit="1"/>
          </p:cNvSpPr>
          <p:nvPr/>
        </p:nvSpPr>
        <p:spPr bwMode="auto">
          <a:xfrm>
            <a:off x="2286000" y="3581400"/>
            <a:ext cx="5791200" cy="29083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Placeholder 2"/>
          <p:cNvSpPr>
            <a:spLocks noGrp="1"/>
          </p:cNvSpPr>
          <p:nvPr>
            <p:ph type="body" sz="half" idx="4294967295"/>
          </p:nvPr>
        </p:nvSpPr>
        <p:spPr>
          <a:xfrm>
            <a:off x="152400" y="228600"/>
            <a:ext cx="8763000" cy="5897563"/>
          </a:xfrm>
        </p:spPr>
        <p:txBody>
          <a:bodyPr/>
          <a:lstStyle/>
          <a:p>
            <a:r>
              <a:rPr lang="en-US" smtClean="0">
                <a:solidFill>
                  <a:srgbClr val="99FF99"/>
                </a:solidFill>
              </a:rPr>
              <a:t>What simple machine is this</a:t>
            </a:r>
            <a:r>
              <a:rPr lang="en-US" smtClean="0">
                <a:solidFill>
                  <a:srgbClr val="92D050"/>
                </a:solidFill>
              </a:rPr>
              <a:t> </a:t>
            </a:r>
            <a:r>
              <a:rPr lang="en-US" u="sng" smtClean="0">
                <a:solidFill>
                  <a:srgbClr val="FF9900"/>
                </a:solidFill>
              </a:rPr>
              <a:t>and what’s the mechanical advantage?</a:t>
            </a:r>
          </a:p>
        </p:txBody>
      </p:sp>
      <p:pic>
        <p:nvPicPr>
          <p:cNvPr id="1044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Up-Down Arrow 5"/>
          <p:cNvSpPr/>
          <p:nvPr/>
        </p:nvSpPr>
        <p:spPr bwMode="auto">
          <a:xfrm rot="3093851">
            <a:off x="3673475" y="688975"/>
            <a:ext cx="538163" cy="58023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 name="Up-Down Arrow 6"/>
          <p:cNvSpPr/>
          <p:nvPr/>
        </p:nvSpPr>
        <p:spPr bwMode="auto">
          <a:xfrm rot="19267178">
            <a:off x="7162800" y="2743200"/>
            <a:ext cx="361950" cy="8112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04454" name="WordArt 6"/>
          <p:cNvSpPr>
            <a:spLocks noChangeArrowheads="1" noChangeShapeType="1" noTextEdit="1"/>
          </p:cNvSpPr>
          <p:nvPr/>
        </p:nvSpPr>
        <p:spPr bwMode="auto">
          <a:xfrm>
            <a:off x="457200" y="1524000"/>
            <a:ext cx="13716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104455" name="WordArt 7"/>
          <p:cNvSpPr>
            <a:spLocks noChangeArrowheads="1" noChangeShapeType="1" noTextEdit="1"/>
          </p:cNvSpPr>
          <p:nvPr/>
        </p:nvSpPr>
        <p:spPr bwMode="auto">
          <a:xfrm>
            <a:off x="3048000" y="3200400"/>
            <a:ext cx="1524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15 cm</a:t>
            </a:r>
          </a:p>
        </p:txBody>
      </p:sp>
      <p:sp>
        <p:nvSpPr>
          <p:cNvPr id="104456" name="WordArt 8"/>
          <p:cNvSpPr>
            <a:spLocks noChangeArrowheads="1" noChangeShapeType="1" noTextEdit="1"/>
          </p:cNvSpPr>
          <p:nvPr/>
        </p:nvSpPr>
        <p:spPr bwMode="auto">
          <a:xfrm>
            <a:off x="6324600" y="3200400"/>
            <a:ext cx="914400"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 cm</a:t>
            </a:r>
          </a:p>
        </p:txBody>
      </p:sp>
      <p:sp>
        <p:nvSpPr>
          <p:cNvPr id="104457" name="WordArt 9"/>
          <p:cNvSpPr>
            <a:spLocks noChangeArrowheads="1" noChangeShapeType="1" noTextEdit="1"/>
          </p:cNvSpPr>
          <p:nvPr/>
        </p:nvSpPr>
        <p:spPr bwMode="auto">
          <a:xfrm>
            <a:off x="2286000" y="3581400"/>
            <a:ext cx="5791200" cy="29083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04458" name="WordArt 10"/>
          <p:cNvSpPr>
            <a:spLocks noChangeArrowheads="1" noChangeShapeType="1" noTextEdit="1"/>
          </p:cNvSpPr>
          <p:nvPr/>
        </p:nvSpPr>
        <p:spPr bwMode="auto">
          <a:xfrm>
            <a:off x="2743200" y="1905000"/>
            <a:ext cx="2819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00FFFF"/>
                </a:solidFill>
                <a:effectLst>
                  <a:outerShdw dist="45791" dir="3378596" algn="ctr" rotWithShape="0">
                    <a:srgbClr val="4D4D4D">
                      <a:alpha val="79999"/>
                    </a:srgbClr>
                  </a:outerShdw>
                </a:effectLst>
                <a:latin typeface="Arial Black"/>
              </a:rPr>
              <a:t>15 / 3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Placeholder 2"/>
          <p:cNvSpPr>
            <a:spLocks noGrp="1"/>
          </p:cNvSpPr>
          <p:nvPr>
            <p:ph type="body" sz="half" idx="4294967295"/>
          </p:nvPr>
        </p:nvSpPr>
        <p:spPr>
          <a:xfrm>
            <a:off x="152400" y="228600"/>
            <a:ext cx="8763000" cy="5897563"/>
          </a:xfrm>
        </p:spPr>
        <p:txBody>
          <a:bodyPr/>
          <a:lstStyle/>
          <a:p>
            <a:r>
              <a:rPr lang="en-US" smtClean="0">
                <a:solidFill>
                  <a:srgbClr val="99FF99"/>
                </a:solidFill>
              </a:rPr>
              <a:t>What simple machine is this</a:t>
            </a:r>
            <a:r>
              <a:rPr lang="en-US" smtClean="0">
                <a:solidFill>
                  <a:srgbClr val="92D050"/>
                </a:solidFill>
              </a:rPr>
              <a:t> </a:t>
            </a:r>
            <a:r>
              <a:rPr lang="en-US" u="sng" smtClean="0">
                <a:solidFill>
                  <a:srgbClr val="FF9900"/>
                </a:solidFill>
              </a:rPr>
              <a:t>and what’s the mechanical advantage?</a:t>
            </a:r>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Up-Down Arrow 5"/>
          <p:cNvSpPr/>
          <p:nvPr/>
        </p:nvSpPr>
        <p:spPr bwMode="auto">
          <a:xfrm rot="3093851">
            <a:off x="3673475" y="688975"/>
            <a:ext cx="538163" cy="58023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 name="Up-Down Arrow 6"/>
          <p:cNvSpPr/>
          <p:nvPr/>
        </p:nvSpPr>
        <p:spPr bwMode="auto">
          <a:xfrm rot="19267178">
            <a:off x="7162800" y="2743200"/>
            <a:ext cx="361950" cy="8112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05478" name="WordArt 6"/>
          <p:cNvSpPr>
            <a:spLocks noChangeArrowheads="1" noChangeShapeType="1" noTextEdit="1"/>
          </p:cNvSpPr>
          <p:nvPr/>
        </p:nvSpPr>
        <p:spPr bwMode="auto">
          <a:xfrm>
            <a:off x="457200" y="1524000"/>
            <a:ext cx="13716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105479" name="WordArt 7"/>
          <p:cNvSpPr>
            <a:spLocks noChangeArrowheads="1" noChangeShapeType="1" noTextEdit="1"/>
          </p:cNvSpPr>
          <p:nvPr/>
        </p:nvSpPr>
        <p:spPr bwMode="auto">
          <a:xfrm>
            <a:off x="3048000" y="3200400"/>
            <a:ext cx="1524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15 cm</a:t>
            </a:r>
          </a:p>
        </p:txBody>
      </p:sp>
      <p:sp>
        <p:nvSpPr>
          <p:cNvPr id="105480" name="WordArt 8"/>
          <p:cNvSpPr>
            <a:spLocks noChangeArrowheads="1" noChangeShapeType="1" noTextEdit="1"/>
          </p:cNvSpPr>
          <p:nvPr/>
        </p:nvSpPr>
        <p:spPr bwMode="auto">
          <a:xfrm>
            <a:off x="6324600" y="3200400"/>
            <a:ext cx="914400"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 cm</a:t>
            </a:r>
          </a:p>
        </p:txBody>
      </p:sp>
      <p:sp>
        <p:nvSpPr>
          <p:cNvPr id="105481" name="WordArt 9"/>
          <p:cNvSpPr>
            <a:spLocks noChangeArrowheads="1" noChangeShapeType="1" noTextEdit="1"/>
          </p:cNvSpPr>
          <p:nvPr/>
        </p:nvSpPr>
        <p:spPr bwMode="auto">
          <a:xfrm>
            <a:off x="2286000" y="3581400"/>
            <a:ext cx="5791200" cy="29083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05482" name="WordArt 10"/>
          <p:cNvSpPr>
            <a:spLocks noChangeArrowheads="1" noChangeShapeType="1" noTextEdit="1"/>
          </p:cNvSpPr>
          <p:nvPr/>
        </p:nvSpPr>
        <p:spPr bwMode="auto">
          <a:xfrm>
            <a:off x="2743200" y="1905000"/>
            <a:ext cx="2819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00FFFF"/>
                </a:solidFill>
                <a:effectLst>
                  <a:outerShdw dist="45791" dir="3378596" algn="ctr" rotWithShape="0">
                    <a:srgbClr val="4D4D4D">
                      <a:alpha val="79999"/>
                    </a:srgbClr>
                  </a:outerShdw>
                </a:effectLst>
                <a:latin typeface="Arial Black"/>
              </a:rPr>
              <a:t>15 / 3 =</a:t>
            </a:r>
          </a:p>
        </p:txBody>
      </p:sp>
      <p:sp>
        <p:nvSpPr>
          <p:cNvPr id="105483" name="WordArt 11"/>
          <p:cNvSpPr>
            <a:spLocks noChangeArrowheads="1" noChangeShapeType="1" noTextEdit="1"/>
          </p:cNvSpPr>
          <p:nvPr/>
        </p:nvSpPr>
        <p:spPr bwMode="auto">
          <a:xfrm>
            <a:off x="5943600" y="1905000"/>
            <a:ext cx="1828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5 MA</a:t>
            </a:r>
          </a:p>
        </p:txBody>
      </p:sp>
      <p:sp>
        <p:nvSpPr>
          <p:cNvPr id="105484" name="Oval 12"/>
          <p:cNvSpPr>
            <a:spLocks noChangeArrowheads="1"/>
          </p:cNvSpPr>
          <p:nvPr/>
        </p:nvSpPr>
        <p:spPr bwMode="auto">
          <a:xfrm>
            <a:off x="5638800" y="1676400"/>
            <a:ext cx="2438400" cy="1219200"/>
          </a:xfrm>
          <a:prstGeom prst="ellipse">
            <a:avLst/>
          </a:prstGeom>
          <a:gradFill rotWithShape="1">
            <a:gsLst>
              <a:gs pos="0">
                <a:srgbClr val="00FFFF">
                  <a:alpha val="35001"/>
                </a:srgbClr>
              </a:gs>
              <a:gs pos="100000">
                <a:srgbClr val="007676">
                  <a:alpha val="39998"/>
                </a:srgbClr>
              </a:gs>
            </a:gsLst>
            <a:lin ang="5400000" scaled="1"/>
          </a:gradFill>
          <a:ln w="57150">
            <a:solidFill>
              <a:srgbClr val="00FF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CC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06503"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06507"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6508"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6509"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6510"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6511"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6512"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6513"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6514"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06523" name="WordArt 27"/>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FFFF00"/>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CC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07527"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07531"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7532"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7533"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7534"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7535"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7536"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7537"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7538"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07547" name="WordArt 27"/>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CC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08551"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08555"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8556"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8557"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8558"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8559"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8560"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8561"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8562"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08571" name="WordArt 27"/>
          <p:cNvSpPr>
            <a:spLocks noChangeArrowheads="1" noChangeShapeType="1" noTextEdit="1"/>
          </p:cNvSpPr>
          <p:nvPr/>
        </p:nvSpPr>
        <p:spPr bwMode="auto">
          <a:xfrm>
            <a:off x="1219200" y="50292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MA = 2</a:t>
            </a:r>
          </a:p>
        </p:txBody>
      </p:sp>
      <p:sp>
        <p:nvSpPr>
          <p:cNvPr id="108572" name="WordArt 28"/>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FF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CC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09575"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09579"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9580"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9581"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9582"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9583"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9584"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9585"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9586"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09595" name="WordArt 27"/>
          <p:cNvSpPr>
            <a:spLocks noChangeArrowheads="1" noChangeShapeType="1" noTextEdit="1"/>
          </p:cNvSpPr>
          <p:nvPr/>
        </p:nvSpPr>
        <p:spPr bwMode="auto">
          <a:xfrm>
            <a:off x="1219200" y="50292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MA = 2</a:t>
            </a:r>
          </a:p>
        </p:txBody>
      </p:sp>
      <p:sp>
        <p:nvSpPr>
          <p:cNvPr id="109596" name="WordArt 28"/>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CC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10599"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10603"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0604"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0605"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0606"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0607"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0608"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0609"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0610"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10619" name="WordArt 27"/>
          <p:cNvSpPr>
            <a:spLocks noChangeArrowheads="1" noChangeShapeType="1" noTextEdit="1"/>
          </p:cNvSpPr>
          <p:nvPr/>
        </p:nvSpPr>
        <p:spPr bwMode="auto">
          <a:xfrm>
            <a:off x="1219200" y="50292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MA = 2</a:t>
            </a:r>
          </a:p>
        </p:txBody>
      </p:sp>
      <p:sp>
        <p:nvSpPr>
          <p:cNvPr id="110620" name="WordArt 28"/>
          <p:cNvSpPr>
            <a:spLocks noChangeArrowheads="1" noChangeShapeType="1" noTextEdit="1"/>
          </p:cNvSpPr>
          <p:nvPr/>
        </p:nvSpPr>
        <p:spPr bwMode="auto">
          <a:xfrm>
            <a:off x="5715000" y="2133600"/>
            <a:ext cx="14573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MA = 5</a:t>
            </a:r>
          </a:p>
        </p:txBody>
      </p:sp>
      <p:sp>
        <p:nvSpPr>
          <p:cNvPr id="110621" name="WordArt 29"/>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FFFF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11623"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5"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11627"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1628"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1629"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1630"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1631"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1632"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1633"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1634"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11643" name="WordArt 27"/>
          <p:cNvSpPr>
            <a:spLocks noChangeArrowheads="1" noChangeShapeType="1" noTextEdit="1"/>
          </p:cNvSpPr>
          <p:nvPr/>
        </p:nvSpPr>
        <p:spPr bwMode="auto">
          <a:xfrm>
            <a:off x="1219200" y="50292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MA = 2</a:t>
            </a:r>
          </a:p>
        </p:txBody>
      </p:sp>
      <p:sp>
        <p:nvSpPr>
          <p:cNvPr id="111644" name="WordArt 28"/>
          <p:cNvSpPr>
            <a:spLocks noChangeArrowheads="1" noChangeShapeType="1" noTextEdit="1"/>
          </p:cNvSpPr>
          <p:nvPr/>
        </p:nvSpPr>
        <p:spPr bwMode="auto">
          <a:xfrm>
            <a:off x="5715000" y="2133600"/>
            <a:ext cx="14573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MA = 5</a:t>
            </a:r>
          </a:p>
        </p:txBody>
      </p:sp>
      <p:sp>
        <p:nvSpPr>
          <p:cNvPr id="111645" name="WordArt 29"/>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3810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this type of pulley? </a:t>
            </a:r>
          </a:p>
        </p:txBody>
      </p:sp>
      <p:pic>
        <p:nvPicPr>
          <p:cNvPr id="11267" name="Picture 3" descr="pulley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8006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1269" name="WordArt 6"/>
          <p:cNvSpPr>
            <a:spLocks noChangeArrowheads="1" noChangeShapeType="1" noTextEdit="1"/>
          </p:cNvSpPr>
          <p:nvPr/>
        </p:nvSpPr>
        <p:spPr bwMode="auto">
          <a:xfrm>
            <a:off x="457200" y="2057400"/>
            <a:ext cx="14478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FF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12647"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12651"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2652"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2653"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2654"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2655"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2656"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2657"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2658"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12667" name="WordArt 27"/>
          <p:cNvSpPr>
            <a:spLocks noChangeArrowheads="1" noChangeShapeType="1" noTextEdit="1"/>
          </p:cNvSpPr>
          <p:nvPr/>
        </p:nvSpPr>
        <p:spPr bwMode="auto">
          <a:xfrm>
            <a:off x="1219200" y="50292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MA = 2</a:t>
            </a:r>
          </a:p>
        </p:txBody>
      </p:sp>
      <p:sp>
        <p:nvSpPr>
          <p:cNvPr id="112668" name="WordArt 28"/>
          <p:cNvSpPr>
            <a:spLocks noChangeArrowheads="1" noChangeShapeType="1" noTextEdit="1"/>
          </p:cNvSpPr>
          <p:nvPr/>
        </p:nvSpPr>
        <p:spPr bwMode="auto">
          <a:xfrm>
            <a:off x="5715000" y="2133600"/>
            <a:ext cx="14573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MA = 5</a:t>
            </a:r>
          </a:p>
        </p:txBody>
      </p:sp>
      <p:sp>
        <p:nvSpPr>
          <p:cNvPr id="112669" name="WordArt 29"/>
          <p:cNvSpPr>
            <a:spLocks noChangeArrowheads="1" noChangeShapeType="1" noTextEdit="1"/>
          </p:cNvSpPr>
          <p:nvPr/>
        </p:nvSpPr>
        <p:spPr bwMode="auto">
          <a:xfrm>
            <a:off x="3505200" y="4038600"/>
            <a:ext cx="2152650" cy="476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MA = 2.5</a:t>
            </a:r>
          </a:p>
        </p:txBody>
      </p:sp>
      <p:sp>
        <p:nvSpPr>
          <p:cNvPr id="112670" name="WordArt 30"/>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FFFF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FF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13671"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113675"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3676"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3677"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3678"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3679"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3680"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3681"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3682"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13691" name="WordArt 27"/>
          <p:cNvSpPr>
            <a:spLocks noChangeArrowheads="1" noChangeShapeType="1" noTextEdit="1"/>
          </p:cNvSpPr>
          <p:nvPr/>
        </p:nvSpPr>
        <p:spPr bwMode="auto">
          <a:xfrm>
            <a:off x="1219200" y="50292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MA = 2</a:t>
            </a:r>
          </a:p>
        </p:txBody>
      </p:sp>
      <p:sp>
        <p:nvSpPr>
          <p:cNvPr id="113692" name="WordArt 28"/>
          <p:cNvSpPr>
            <a:spLocks noChangeArrowheads="1" noChangeShapeType="1" noTextEdit="1"/>
          </p:cNvSpPr>
          <p:nvPr/>
        </p:nvSpPr>
        <p:spPr bwMode="auto">
          <a:xfrm>
            <a:off x="5715000" y="2133600"/>
            <a:ext cx="14573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MA = 5</a:t>
            </a:r>
          </a:p>
        </p:txBody>
      </p:sp>
      <p:sp>
        <p:nvSpPr>
          <p:cNvPr id="113693" name="WordArt 29"/>
          <p:cNvSpPr>
            <a:spLocks noChangeArrowheads="1" noChangeShapeType="1" noTextEdit="1"/>
          </p:cNvSpPr>
          <p:nvPr/>
        </p:nvSpPr>
        <p:spPr bwMode="auto">
          <a:xfrm>
            <a:off x="3505200" y="4038600"/>
            <a:ext cx="2152650" cy="476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MA = 2.5</a:t>
            </a:r>
          </a:p>
        </p:txBody>
      </p:sp>
      <p:sp>
        <p:nvSpPr>
          <p:cNvPr id="113694" name="WordArt 30"/>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FF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114695"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7"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Rectangl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2575" y="4187825"/>
            <a:ext cx="14509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4699"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4700"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4701"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4702"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4703"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4704"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4705"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14706"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114715" name="WordArt 27"/>
          <p:cNvSpPr>
            <a:spLocks noChangeArrowheads="1" noChangeShapeType="1" noTextEdit="1"/>
          </p:cNvSpPr>
          <p:nvPr/>
        </p:nvSpPr>
        <p:spPr bwMode="auto">
          <a:xfrm>
            <a:off x="1219200" y="50292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MA = 2</a:t>
            </a:r>
          </a:p>
        </p:txBody>
      </p:sp>
      <p:sp>
        <p:nvSpPr>
          <p:cNvPr id="114716" name="WordArt 28"/>
          <p:cNvSpPr>
            <a:spLocks noChangeArrowheads="1" noChangeShapeType="1" noTextEdit="1"/>
          </p:cNvSpPr>
          <p:nvPr/>
        </p:nvSpPr>
        <p:spPr bwMode="auto">
          <a:xfrm>
            <a:off x="5715000" y="2133600"/>
            <a:ext cx="14573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MA = 5</a:t>
            </a:r>
          </a:p>
        </p:txBody>
      </p:sp>
      <p:sp>
        <p:nvSpPr>
          <p:cNvPr id="114717" name="WordArt 29"/>
          <p:cNvSpPr>
            <a:spLocks noChangeArrowheads="1" noChangeShapeType="1" noTextEdit="1"/>
          </p:cNvSpPr>
          <p:nvPr/>
        </p:nvSpPr>
        <p:spPr bwMode="auto">
          <a:xfrm>
            <a:off x="3505200" y="4038600"/>
            <a:ext cx="2152650" cy="476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MA = 2.5</a:t>
            </a:r>
          </a:p>
        </p:txBody>
      </p:sp>
      <p:sp>
        <p:nvSpPr>
          <p:cNvPr id="114718" name="WordArt 30"/>
          <p:cNvSpPr>
            <a:spLocks noChangeArrowheads="1" noChangeShapeType="1" noTextEdit="1"/>
          </p:cNvSpPr>
          <p:nvPr/>
        </p:nvSpPr>
        <p:spPr bwMode="auto">
          <a:xfrm>
            <a:off x="6629400" y="5105400"/>
            <a:ext cx="1228725" cy="400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FF99"/>
                </a:solidFill>
                <a:effectLst>
                  <a:outerShdw dist="45791" dir="3378596" algn="ctr" rotWithShape="0">
                    <a:srgbClr val="4D4D4D">
                      <a:alpha val="79999"/>
                    </a:srgbClr>
                  </a:outerShdw>
                </a:effectLst>
                <a:latin typeface="Arial Black"/>
              </a:rPr>
              <a:t>MA = 2</a:t>
            </a:r>
          </a:p>
        </p:txBody>
      </p:sp>
      <p:sp>
        <p:nvSpPr>
          <p:cNvPr id="114719" name="WordArt 31"/>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457200" y="228600"/>
            <a:ext cx="8229600" cy="5897563"/>
          </a:xfrm>
        </p:spPr>
        <p:txBody>
          <a:bodyPr/>
          <a:lstStyle/>
          <a:p>
            <a:r>
              <a:rPr lang="en-US" smtClean="0"/>
              <a:t>What simple machine is represented below?</a:t>
            </a: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578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5716" name="WordArt 4"/>
          <p:cNvSpPr>
            <a:spLocks noChangeArrowheads="1" noChangeShapeType="1" noTextEdit="1"/>
          </p:cNvSpPr>
          <p:nvPr/>
        </p:nvSpPr>
        <p:spPr bwMode="auto">
          <a:xfrm>
            <a:off x="7391400" y="1219200"/>
            <a:ext cx="1143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457200" y="228600"/>
            <a:ext cx="8229600" cy="5897563"/>
          </a:xfrm>
        </p:spPr>
        <p:txBody>
          <a:bodyPr/>
          <a:lstStyle/>
          <a:p>
            <a:r>
              <a:rPr lang="en-US" smtClean="0"/>
              <a:t>What simple machine is represented below?</a:t>
            </a:r>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578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6740" name="WordArt 4"/>
          <p:cNvSpPr>
            <a:spLocks noChangeArrowheads="1" noChangeShapeType="1" noTextEdit="1"/>
          </p:cNvSpPr>
          <p:nvPr/>
        </p:nvSpPr>
        <p:spPr bwMode="auto">
          <a:xfrm>
            <a:off x="7391400" y="1219200"/>
            <a:ext cx="1143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
        <p:nvSpPr>
          <p:cNvPr id="116741" name="WordArt 5"/>
          <p:cNvSpPr>
            <a:spLocks noChangeArrowheads="1" noChangeShapeType="1" noTextEdit="1"/>
          </p:cNvSpPr>
          <p:nvPr/>
        </p:nvSpPr>
        <p:spPr bwMode="auto">
          <a:xfrm>
            <a:off x="609600" y="2133600"/>
            <a:ext cx="6248400" cy="3995738"/>
          </a:xfrm>
          <a:prstGeom prst="rect">
            <a:avLst/>
          </a:prstGeom>
        </p:spPr>
        <p:txBody>
          <a:bodyPr wrap="none" fromWordArt="1">
            <a:prstTxWarp prst="textSlantUp">
              <a:avLst>
                <a:gd name="adj" fmla="val 52847"/>
              </a:avLst>
            </a:prstTxWarp>
          </a:bodyPr>
          <a:lstStyle/>
          <a:p>
            <a:pPr algn="ctr"/>
            <a:r>
              <a:rPr lang="en-US" sz="3600" kern="10">
                <a:ln w="28575">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Inclined Plane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sz="half" idx="4294967295"/>
          </p:nvPr>
        </p:nvSpPr>
        <p:spPr>
          <a:xfrm>
            <a:off x="457200" y="228600"/>
            <a:ext cx="8153400" cy="5897563"/>
          </a:xfrm>
        </p:spPr>
        <p:txBody>
          <a:bodyPr/>
          <a:lstStyle/>
          <a:p>
            <a:pPr eaLnBrk="1" hangingPunct="1"/>
            <a:r>
              <a:rPr lang="en-US" sz="2800" smtClean="0">
                <a:solidFill>
                  <a:srgbClr val="6699FF"/>
                </a:solidFill>
              </a:rPr>
              <a:t>Name this simple machine and find the MA.</a:t>
            </a:r>
          </a:p>
          <a:p>
            <a:pPr eaLnBrk="1" hangingPunct="1"/>
            <a:r>
              <a:rPr lang="en-US" sz="2800" smtClean="0">
                <a:solidFill>
                  <a:schemeClr val="tx1"/>
                </a:solidFill>
              </a:rPr>
              <a:t>Divide circumference by the pitch to get MA.</a:t>
            </a:r>
          </a:p>
        </p:txBody>
      </p:sp>
      <p:pic>
        <p:nvPicPr>
          <p:cNvPr id="117763"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17765"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17766"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17767" name="WordArt 7"/>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sz="half" idx="4294967295"/>
          </p:nvPr>
        </p:nvSpPr>
        <p:spPr>
          <a:xfrm>
            <a:off x="457200" y="228600"/>
            <a:ext cx="8153400" cy="5897563"/>
          </a:xfrm>
        </p:spPr>
        <p:txBody>
          <a:bodyPr/>
          <a:lstStyle/>
          <a:p>
            <a:pPr eaLnBrk="1" hangingPunct="1"/>
            <a:r>
              <a:rPr lang="en-US" sz="2800" u="sng" smtClean="0">
                <a:solidFill>
                  <a:srgbClr val="FF9900"/>
                </a:solidFill>
              </a:rPr>
              <a:t>Name this simple machine</a:t>
            </a:r>
            <a:r>
              <a:rPr lang="en-US" sz="2800" smtClean="0">
                <a:solidFill>
                  <a:srgbClr val="6699FF"/>
                </a:solidFill>
              </a:rPr>
              <a:t> and find the MA.</a:t>
            </a:r>
          </a:p>
          <a:p>
            <a:pPr eaLnBrk="1" hangingPunct="1"/>
            <a:r>
              <a:rPr lang="en-US" sz="2800" smtClean="0">
                <a:solidFill>
                  <a:schemeClr val="tx1"/>
                </a:solidFill>
              </a:rPr>
              <a:t>Divide circumference by the pitch to get MA.</a:t>
            </a:r>
          </a:p>
        </p:txBody>
      </p:sp>
      <p:pic>
        <p:nvPicPr>
          <p:cNvPr id="118787"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18789"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18790"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18791" name="WordArt 7"/>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sz="half" idx="4294967295"/>
          </p:nvPr>
        </p:nvSpPr>
        <p:spPr>
          <a:xfrm>
            <a:off x="457200" y="228600"/>
            <a:ext cx="8153400" cy="5897563"/>
          </a:xfrm>
        </p:spPr>
        <p:txBody>
          <a:bodyPr/>
          <a:lstStyle/>
          <a:p>
            <a:pPr eaLnBrk="1" hangingPunct="1"/>
            <a:r>
              <a:rPr lang="en-US" sz="2800" u="sng" smtClean="0">
                <a:solidFill>
                  <a:srgbClr val="FF9900"/>
                </a:solidFill>
              </a:rPr>
              <a:t>Name this simple machine</a:t>
            </a:r>
            <a:r>
              <a:rPr lang="en-US" sz="2800" smtClean="0">
                <a:solidFill>
                  <a:srgbClr val="6699FF"/>
                </a:solidFill>
              </a:rPr>
              <a:t> and find the MA.</a:t>
            </a:r>
          </a:p>
          <a:p>
            <a:pPr eaLnBrk="1" hangingPunct="1"/>
            <a:r>
              <a:rPr lang="en-US" sz="2800" smtClean="0">
                <a:solidFill>
                  <a:schemeClr val="tx1"/>
                </a:solidFill>
              </a:rPr>
              <a:t>Divide circumference by the pitch to get MA.</a:t>
            </a:r>
          </a:p>
        </p:txBody>
      </p:sp>
      <p:pic>
        <p:nvPicPr>
          <p:cNvPr id="119811"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19813"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19814"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19815" name="WordArt 7"/>
          <p:cNvSpPr>
            <a:spLocks noChangeArrowheads="1" noChangeShapeType="1" noTextEdit="1"/>
          </p:cNvSpPr>
          <p:nvPr/>
        </p:nvSpPr>
        <p:spPr bwMode="auto">
          <a:xfrm>
            <a:off x="1447800" y="1524000"/>
            <a:ext cx="6934200" cy="9906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Screw</a:t>
            </a:r>
          </a:p>
        </p:txBody>
      </p:sp>
      <p:sp>
        <p:nvSpPr>
          <p:cNvPr id="119816" name="WordArt 8"/>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sz="half" idx="4294967295"/>
          </p:nvPr>
        </p:nvSpPr>
        <p:spPr>
          <a:xfrm>
            <a:off x="457200" y="228600"/>
            <a:ext cx="8153400" cy="5897563"/>
          </a:xfrm>
        </p:spPr>
        <p:txBody>
          <a:bodyPr/>
          <a:lstStyle/>
          <a:p>
            <a:pPr eaLnBrk="1" hangingPunct="1"/>
            <a:r>
              <a:rPr lang="en-US" sz="2800" smtClean="0">
                <a:solidFill>
                  <a:srgbClr val="6699FF"/>
                </a:solidFill>
              </a:rPr>
              <a:t>Name this simple machine </a:t>
            </a:r>
            <a:r>
              <a:rPr lang="en-US" sz="2800" u="sng" smtClean="0">
                <a:solidFill>
                  <a:srgbClr val="FF9900"/>
                </a:solidFill>
              </a:rPr>
              <a:t>and find the MA.</a:t>
            </a:r>
          </a:p>
          <a:p>
            <a:pPr eaLnBrk="1" hangingPunct="1"/>
            <a:r>
              <a:rPr lang="en-US" sz="2800" smtClean="0">
                <a:solidFill>
                  <a:schemeClr val="tx1"/>
                </a:solidFill>
              </a:rPr>
              <a:t>Divide circumference by the pitch to get MA.</a:t>
            </a:r>
          </a:p>
        </p:txBody>
      </p:sp>
      <p:pic>
        <p:nvPicPr>
          <p:cNvPr id="120835"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20837"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20838"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20839" name="WordArt 7"/>
          <p:cNvSpPr>
            <a:spLocks noChangeArrowheads="1" noChangeShapeType="1" noTextEdit="1"/>
          </p:cNvSpPr>
          <p:nvPr/>
        </p:nvSpPr>
        <p:spPr bwMode="auto">
          <a:xfrm>
            <a:off x="1447800" y="1524000"/>
            <a:ext cx="6934200" cy="9906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Screw</a:t>
            </a:r>
          </a:p>
        </p:txBody>
      </p:sp>
      <p:sp>
        <p:nvSpPr>
          <p:cNvPr id="120840" name="WordArt 8"/>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sz="half" idx="4294967295"/>
          </p:nvPr>
        </p:nvSpPr>
        <p:spPr>
          <a:xfrm>
            <a:off x="457200" y="228600"/>
            <a:ext cx="8153400" cy="5897563"/>
          </a:xfrm>
        </p:spPr>
        <p:txBody>
          <a:bodyPr/>
          <a:lstStyle/>
          <a:p>
            <a:pPr eaLnBrk="1" hangingPunct="1"/>
            <a:r>
              <a:rPr lang="en-US" sz="2800" smtClean="0">
                <a:solidFill>
                  <a:srgbClr val="6699FF"/>
                </a:solidFill>
              </a:rPr>
              <a:t>Name this simple machine </a:t>
            </a:r>
            <a:r>
              <a:rPr lang="en-US" sz="2800" u="sng" smtClean="0">
                <a:solidFill>
                  <a:srgbClr val="FF9900"/>
                </a:solidFill>
              </a:rPr>
              <a:t>and find the MA.</a:t>
            </a:r>
          </a:p>
          <a:p>
            <a:pPr eaLnBrk="1" hangingPunct="1"/>
            <a:r>
              <a:rPr lang="en-US" sz="2800" smtClean="0">
                <a:solidFill>
                  <a:srgbClr val="FF99FF"/>
                </a:solidFill>
              </a:rPr>
              <a:t>Divide circumference by the pitch to get MA.</a:t>
            </a:r>
          </a:p>
        </p:txBody>
      </p:sp>
      <p:pic>
        <p:nvPicPr>
          <p:cNvPr id="121859"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21861"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21862"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21863" name="WordArt 7"/>
          <p:cNvSpPr>
            <a:spLocks noChangeArrowheads="1" noChangeShapeType="1" noTextEdit="1"/>
          </p:cNvSpPr>
          <p:nvPr/>
        </p:nvSpPr>
        <p:spPr bwMode="auto">
          <a:xfrm>
            <a:off x="1447800" y="1524000"/>
            <a:ext cx="6934200" cy="9906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Screw</a:t>
            </a:r>
          </a:p>
        </p:txBody>
      </p:sp>
      <p:sp>
        <p:nvSpPr>
          <p:cNvPr id="121864" name="WordArt 8"/>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381000"/>
            <a:ext cx="705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pulley is this? </a:t>
            </a:r>
          </a:p>
        </p:txBody>
      </p:sp>
      <p:pic>
        <p:nvPicPr>
          <p:cNvPr id="12291" name="Picture 3" descr="image_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8768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2293" name="WordArt 6"/>
          <p:cNvSpPr>
            <a:spLocks noChangeArrowheads="1" noChangeShapeType="1" noTextEdit="1"/>
          </p:cNvSpPr>
          <p:nvPr/>
        </p:nvSpPr>
        <p:spPr bwMode="auto">
          <a:xfrm>
            <a:off x="533400" y="1752600"/>
            <a:ext cx="1295400" cy="13716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FFCC66"/>
                </a:solidFill>
                <a:effectLst>
                  <a:outerShdw dist="45791" dir="3378596" algn="ctr" rotWithShape="0">
                    <a:srgbClr val="4D4D4D">
                      <a:alpha val="79999"/>
                    </a:srgbClr>
                  </a:outerShdw>
                </a:effectLst>
                <a:latin typeface="Arial Black"/>
              </a:rPr>
              <a:t>4</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sz="half" idx="4294967295"/>
          </p:nvPr>
        </p:nvSpPr>
        <p:spPr>
          <a:xfrm>
            <a:off x="457200" y="228600"/>
            <a:ext cx="8153400" cy="5897563"/>
          </a:xfrm>
        </p:spPr>
        <p:txBody>
          <a:bodyPr/>
          <a:lstStyle/>
          <a:p>
            <a:pPr eaLnBrk="1" hangingPunct="1"/>
            <a:r>
              <a:rPr lang="en-US" sz="2800" smtClean="0">
                <a:solidFill>
                  <a:srgbClr val="6699FF"/>
                </a:solidFill>
              </a:rPr>
              <a:t>Name this simple machine </a:t>
            </a:r>
            <a:r>
              <a:rPr lang="en-US" sz="2800" u="sng" smtClean="0">
                <a:solidFill>
                  <a:srgbClr val="FF9900"/>
                </a:solidFill>
              </a:rPr>
              <a:t>and find the MA.</a:t>
            </a:r>
          </a:p>
          <a:p>
            <a:pPr eaLnBrk="1" hangingPunct="1"/>
            <a:r>
              <a:rPr lang="en-US" sz="2800" smtClean="0">
                <a:solidFill>
                  <a:srgbClr val="FF99FF"/>
                </a:solidFill>
              </a:rPr>
              <a:t>Divide circumference by the pitch to get MA.</a:t>
            </a:r>
          </a:p>
        </p:txBody>
      </p:sp>
      <p:pic>
        <p:nvPicPr>
          <p:cNvPr id="122883"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22885"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22886"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22887" name="WordArt 7"/>
          <p:cNvSpPr>
            <a:spLocks noChangeArrowheads="1" noChangeShapeType="1" noTextEdit="1"/>
          </p:cNvSpPr>
          <p:nvPr/>
        </p:nvSpPr>
        <p:spPr bwMode="auto">
          <a:xfrm>
            <a:off x="1447800" y="1524000"/>
            <a:ext cx="6934200" cy="9906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Screw</a:t>
            </a:r>
          </a:p>
        </p:txBody>
      </p:sp>
      <p:sp>
        <p:nvSpPr>
          <p:cNvPr id="122888" name="WordArt 8"/>
          <p:cNvSpPr>
            <a:spLocks noChangeArrowheads="1" noChangeShapeType="1" noTextEdit="1"/>
          </p:cNvSpPr>
          <p:nvPr/>
        </p:nvSpPr>
        <p:spPr bwMode="auto">
          <a:xfrm>
            <a:off x="762000" y="2743200"/>
            <a:ext cx="3276600"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FFCC66"/>
                </a:solidFill>
                <a:effectLst>
                  <a:outerShdw dist="45791" dir="3378596" algn="ctr" rotWithShape="0">
                    <a:srgbClr val="4D4D4D">
                      <a:alpha val="79999"/>
                    </a:srgbClr>
                  </a:outerShdw>
                </a:effectLst>
                <a:latin typeface="Arial Black"/>
              </a:rPr>
              <a:t>6   = 18.84</a:t>
            </a:r>
          </a:p>
        </p:txBody>
      </p:sp>
      <p:pic>
        <p:nvPicPr>
          <p:cNvPr id="1228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3200"/>
            <a:ext cx="533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890" name="WordArt 10"/>
          <p:cNvSpPr>
            <a:spLocks noChangeArrowheads="1" noChangeShapeType="1" noTextEdit="1"/>
          </p:cNvSpPr>
          <p:nvPr/>
        </p:nvSpPr>
        <p:spPr bwMode="auto">
          <a:xfrm>
            <a:off x="1219200" y="3429000"/>
            <a:ext cx="609600" cy="2476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00FF00"/>
                </a:solidFill>
                <a:effectLst>
                  <a:outerShdw dist="45791" dir="3378596" algn="ctr" rotWithShape="0">
                    <a:srgbClr val="4D4D4D">
                      <a:alpha val="79999"/>
                    </a:srgbClr>
                  </a:outerShdw>
                </a:effectLst>
                <a:latin typeface="Arial Black"/>
              </a:rPr>
              <a:t>3.14</a:t>
            </a:r>
          </a:p>
        </p:txBody>
      </p:sp>
      <p:sp>
        <p:nvSpPr>
          <p:cNvPr id="122891" name="WordArt 11"/>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sz="half" idx="4294967295"/>
          </p:nvPr>
        </p:nvSpPr>
        <p:spPr>
          <a:xfrm>
            <a:off x="457200" y="228600"/>
            <a:ext cx="8153400" cy="5897563"/>
          </a:xfrm>
        </p:spPr>
        <p:txBody>
          <a:bodyPr/>
          <a:lstStyle/>
          <a:p>
            <a:pPr eaLnBrk="1" hangingPunct="1"/>
            <a:r>
              <a:rPr lang="en-US" sz="2800" smtClean="0">
                <a:solidFill>
                  <a:srgbClr val="6699FF"/>
                </a:solidFill>
              </a:rPr>
              <a:t>Name this simple machine </a:t>
            </a:r>
            <a:r>
              <a:rPr lang="en-US" sz="2800" u="sng" smtClean="0">
                <a:solidFill>
                  <a:srgbClr val="FF9900"/>
                </a:solidFill>
              </a:rPr>
              <a:t>and find the MA.</a:t>
            </a:r>
          </a:p>
          <a:p>
            <a:pPr eaLnBrk="1" hangingPunct="1"/>
            <a:r>
              <a:rPr lang="en-US" sz="2800" smtClean="0">
                <a:solidFill>
                  <a:srgbClr val="FF99FF"/>
                </a:solidFill>
              </a:rPr>
              <a:t>Divide circumference by the pitch to get MA.</a:t>
            </a:r>
          </a:p>
        </p:txBody>
      </p:sp>
      <p:pic>
        <p:nvPicPr>
          <p:cNvPr id="123907"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23909"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23910"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23911" name="WordArt 7"/>
          <p:cNvSpPr>
            <a:spLocks noChangeArrowheads="1" noChangeShapeType="1" noTextEdit="1"/>
          </p:cNvSpPr>
          <p:nvPr/>
        </p:nvSpPr>
        <p:spPr bwMode="auto">
          <a:xfrm>
            <a:off x="1447800" y="1524000"/>
            <a:ext cx="6934200" cy="9906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Screw</a:t>
            </a:r>
          </a:p>
        </p:txBody>
      </p:sp>
      <p:sp>
        <p:nvSpPr>
          <p:cNvPr id="123912" name="WordArt 8"/>
          <p:cNvSpPr>
            <a:spLocks noChangeArrowheads="1" noChangeShapeType="1" noTextEdit="1"/>
          </p:cNvSpPr>
          <p:nvPr/>
        </p:nvSpPr>
        <p:spPr bwMode="auto">
          <a:xfrm>
            <a:off x="762000" y="2743200"/>
            <a:ext cx="3276600"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FFCC66"/>
                </a:solidFill>
                <a:effectLst>
                  <a:outerShdw dist="45791" dir="3378596" algn="ctr" rotWithShape="0">
                    <a:srgbClr val="4D4D4D">
                      <a:alpha val="79999"/>
                    </a:srgbClr>
                  </a:outerShdw>
                </a:effectLst>
                <a:latin typeface="Arial Black"/>
              </a:rPr>
              <a:t>6   = 18.84</a:t>
            </a:r>
          </a:p>
        </p:txBody>
      </p:sp>
      <p:pic>
        <p:nvPicPr>
          <p:cNvPr id="1239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3200"/>
            <a:ext cx="533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914" name="WordArt 10"/>
          <p:cNvSpPr>
            <a:spLocks noChangeArrowheads="1" noChangeShapeType="1" noTextEdit="1"/>
          </p:cNvSpPr>
          <p:nvPr/>
        </p:nvSpPr>
        <p:spPr bwMode="auto">
          <a:xfrm>
            <a:off x="1219200" y="3429000"/>
            <a:ext cx="609600" cy="2476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00FF00"/>
                </a:solidFill>
                <a:effectLst>
                  <a:outerShdw dist="45791" dir="3378596" algn="ctr" rotWithShape="0">
                    <a:srgbClr val="4D4D4D">
                      <a:alpha val="79999"/>
                    </a:srgbClr>
                  </a:outerShdw>
                </a:effectLst>
                <a:latin typeface="Arial Black"/>
              </a:rPr>
              <a:t>3.14</a:t>
            </a:r>
          </a:p>
        </p:txBody>
      </p:sp>
      <p:sp>
        <p:nvSpPr>
          <p:cNvPr id="123915" name="WordArt 11"/>
          <p:cNvSpPr>
            <a:spLocks noChangeArrowheads="1" noChangeShapeType="1" noTextEdit="1"/>
          </p:cNvSpPr>
          <p:nvPr/>
        </p:nvSpPr>
        <p:spPr bwMode="auto">
          <a:xfrm>
            <a:off x="838200" y="3962400"/>
            <a:ext cx="3200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18.84 / 2 =</a:t>
            </a:r>
          </a:p>
        </p:txBody>
      </p:sp>
      <p:sp>
        <p:nvSpPr>
          <p:cNvPr id="123916" name="AutoShape 12"/>
          <p:cNvSpPr>
            <a:spLocks noChangeArrowheads="1"/>
          </p:cNvSpPr>
          <p:nvPr/>
        </p:nvSpPr>
        <p:spPr bwMode="auto">
          <a:xfrm rot="-321349">
            <a:off x="3429000" y="3733800"/>
            <a:ext cx="4038600" cy="304800"/>
          </a:xfrm>
          <a:prstGeom prst="rightArrow">
            <a:avLst>
              <a:gd name="adj1" fmla="val 50000"/>
              <a:gd name="adj2" fmla="val 331250"/>
            </a:avLst>
          </a:prstGeom>
          <a:solidFill>
            <a:srgbClr val="CC66FF"/>
          </a:solidFill>
          <a:ln w="28575">
            <a:solidFill>
              <a:schemeClr val="tx1"/>
            </a:solidFill>
            <a:miter lim="800000"/>
            <a:headEnd/>
            <a:tailEnd/>
          </a:ln>
        </p:spPr>
        <p:txBody>
          <a:bodyPr wrap="none" anchor="ctr"/>
          <a:lstStyle/>
          <a:p>
            <a:pPr algn="ctr"/>
            <a:endParaRPr lang="en-US"/>
          </a:p>
        </p:txBody>
      </p:sp>
      <p:sp>
        <p:nvSpPr>
          <p:cNvPr id="123917" name="WordArt 13"/>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sz="half" idx="4294967295"/>
          </p:nvPr>
        </p:nvSpPr>
        <p:spPr>
          <a:xfrm>
            <a:off x="457200" y="228600"/>
            <a:ext cx="8153400" cy="5897563"/>
          </a:xfrm>
        </p:spPr>
        <p:txBody>
          <a:bodyPr/>
          <a:lstStyle/>
          <a:p>
            <a:pPr eaLnBrk="1" hangingPunct="1"/>
            <a:r>
              <a:rPr lang="en-US" sz="2800" smtClean="0">
                <a:solidFill>
                  <a:srgbClr val="6699FF"/>
                </a:solidFill>
              </a:rPr>
              <a:t>Name this simple machine </a:t>
            </a:r>
            <a:r>
              <a:rPr lang="en-US" sz="2800" u="sng" smtClean="0">
                <a:solidFill>
                  <a:srgbClr val="FF9900"/>
                </a:solidFill>
              </a:rPr>
              <a:t>and find the MA.</a:t>
            </a:r>
          </a:p>
          <a:p>
            <a:pPr eaLnBrk="1" hangingPunct="1"/>
            <a:r>
              <a:rPr lang="en-US" sz="2800" smtClean="0">
                <a:solidFill>
                  <a:srgbClr val="FF99FF"/>
                </a:solidFill>
              </a:rPr>
              <a:t>Divide circumference by the pitch to get MA.</a:t>
            </a:r>
          </a:p>
        </p:txBody>
      </p:sp>
      <p:pic>
        <p:nvPicPr>
          <p:cNvPr id="124931"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124933" name="WordArt 5"/>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124934" name="WordArt 6"/>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124935" name="WordArt 7"/>
          <p:cNvSpPr>
            <a:spLocks noChangeArrowheads="1" noChangeShapeType="1" noTextEdit="1"/>
          </p:cNvSpPr>
          <p:nvPr/>
        </p:nvSpPr>
        <p:spPr bwMode="auto">
          <a:xfrm>
            <a:off x="1447800" y="1524000"/>
            <a:ext cx="6934200" cy="9906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Screw</a:t>
            </a:r>
          </a:p>
        </p:txBody>
      </p:sp>
      <p:sp>
        <p:nvSpPr>
          <p:cNvPr id="124936" name="WordArt 8"/>
          <p:cNvSpPr>
            <a:spLocks noChangeArrowheads="1" noChangeShapeType="1" noTextEdit="1"/>
          </p:cNvSpPr>
          <p:nvPr/>
        </p:nvSpPr>
        <p:spPr bwMode="auto">
          <a:xfrm>
            <a:off x="762000" y="2743200"/>
            <a:ext cx="3276600"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FFCC66"/>
                </a:solidFill>
                <a:effectLst>
                  <a:outerShdw dist="45791" dir="3378596" algn="ctr" rotWithShape="0">
                    <a:srgbClr val="4D4D4D">
                      <a:alpha val="79999"/>
                    </a:srgbClr>
                  </a:outerShdw>
                </a:effectLst>
                <a:latin typeface="Arial Black"/>
              </a:rPr>
              <a:t>6   = 18.84</a:t>
            </a:r>
          </a:p>
        </p:txBody>
      </p:sp>
      <p:pic>
        <p:nvPicPr>
          <p:cNvPr id="1249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3200"/>
            <a:ext cx="533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4938" name="WordArt 10"/>
          <p:cNvSpPr>
            <a:spLocks noChangeArrowheads="1" noChangeShapeType="1" noTextEdit="1"/>
          </p:cNvSpPr>
          <p:nvPr/>
        </p:nvSpPr>
        <p:spPr bwMode="auto">
          <a:xfrm>
            <a:off x="1219200" y="3429000"/>
            <a:ext cx="609600" cy="2476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00FF00"/>
                </a:solidFill>
                <a:effectLst>
                  <a:outerShdw dist="45791" dir="3378596" algn="ctr" rotWithShape="0">
                    <a:srgbClr val="4D4D4D">
                      <a:alpha val="79999"/>
                    </a:srgbClr>
                  </a:outerShdw>
                </a:effectLst>
                <a:latin typeface="Arial Black"/>
              </a:rPr>
              <a:t>3.14</a:t>
            </a:r>
          </a:p>
        </p:txBody>
      </p:sp>
      <p:sp>
        <p:nvSpPr>
          <p:cNvPr id="124939" name="WordArt 11"/>
          <p:cNvSpPr>
            <a:spLocks noChangeArrowheads="1" noChangeShapeType="1" noTextEdit="1"/>
          </p:cNvSpPr>
          <p:nvPr/>
        </p:nvSpPr>
        <p:spPr bwMode="auto">
          <a:xfrm>
            <a:off x="838200" y="3962400"/>
            <a:ext cx="3200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18.84 / 2 =</a:t>
            </a:r>
          </a:p>
        </p:txBody>
      </p:sp>
      <p:sp>
        <p:nvSpPr>
          <p:cNvPr id="124940" name="WordArt 12"/>
          <p:cNvSpPr>
            <a:spLocks noChangeArrowheads="1" noChangeShapeType="1" noTextEdit="1"/>
          </p:cNvSpPr>
          <p:nvPr/>
        </p:nvSpPr>
        <p:spPr bwMode="auto">
          <a:xfrm>
            <a:off x="4343400" y="3962400"/>
            <a:ext cx="200025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66FF"/>
                </a:solidFill>
                <a:effectLst>
                  <a:outerShdw dist="45791" dir="3378596" algn="ctr" rotWithShape="0">
                    <a:srgbClr val="4D4D4D">
                      <a:alpha val="79999"/>
                    </a:srgbClr>
                  </a:outerShdw>
                </a:effectLst>
                <a:latin typeface="Arial Black"/>
              </a:rPr>
              <a:t>9.42 MA</a:t>
            </a:r>
          </a:p>
        </p:txBody>
      </p:sp>
      <p:sp>
        <p:nvSpPr>
          <p:cNvPr id="124941" name="Oval 13"/>
          <p:cNvSpPr>
            <a:spLocks noChangeArrowheads="1"/>
          </p:cNvSpPr>
          <p:nvPr/>
        </p:nvSpPr>
        <p:spPr bwMode="auto">
          <a:xfrm>
            <a:off x="3886200" y="3581400"/>
            <a:ext cx="3048000" cy="1371600"/>
          </a:xfrm>
          <a:prstGeom prst="ellipse">
            <a:avLst/>
          </a:prstGeom>
          <a:gradFill rotWithShape="1">
            <a:gsLst>
              <a:gs pos="0">
                <a:srgbClr val="FF66FF">
                  <a:alpha val="26999"/>
                </a:srgbClr>
              </a:gs>
              <a:gs pos="100000">
                <a:srgbClr val="762F76">
                  <a:alpha val="21999"/>
                </a:srgbClr>
              </a:gs>
            </a:gsLst>
            <a:lin ang="5400000" scaled="1"/>
          </a:gradFill>
          <a:ln w="57150">
            <a:solidFill>
              <a:schemeClr val="tx1"/>
            </a:solidFill>
            <a:round/>
            <a:headEnd/>
            <a:tailEnd/>
          </a:ln>
        </p:spPr>
        <p:txBody>
          <a:bodyPr wrap="none" anchor="ctr"/>
          <a:lstStyle/>
          <a:p>
            <a:endParaRPr lang="en-US"/>
          </a:p>
        </p:txBody>
      </p:sp>
      <p:sp>
        <p:nvSpPr>
          <p:cNvPr id="124942" name="WordArt 14"/>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25955"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5958"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595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25960"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5961"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25962"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5963"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25964"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5965"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5966"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25967"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cxnSp>
        <p:nvCxnSpPr>
          <p:cNvPr id="17" name="Straight Arrow Connector 16"/>
          <p:cNvCxnSpPr/>
          <p:nvPr/>
        </p:nvCxnSpPr>
        <p:spPr>
          <a:xfrm flipH="1" flipV="1">
            <a:off x="1219200" y="2895600"/>
            <a:ext cx="609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26979"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69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6982"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698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26984"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6985"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26986"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6987"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26988"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6989"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6990"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26991"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28003"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28004"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80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8006"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800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28008"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8009"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28010"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8011"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28012"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8013"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8014"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28015"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28016"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29027"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29028"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290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9030"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90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29032"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9033"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29034"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9035"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29036"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9037"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29038"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29039"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29040"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0051"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0052"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0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0054"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00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30056"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0057"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0058"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0059"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0060"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0061"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0062"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0063"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0064"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0065"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0066"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2" name="Rectangle 1"/>
          <p:cNvSpPr/>
          <p:nvPr/>
        </p:nvSpPr>
        <p:spPr>
          <a:xfrm>
            <a:off x="2590800" y="1783481"/>
            <a:ext cx="1643399"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Screw?</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1075"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1076"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10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1078"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107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31080"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1081"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1082"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1083"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1084"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1085"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1086"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1087"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1088"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1089"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1090"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2099"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2100"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2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132102"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21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32104"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2105"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2106"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2107"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2108"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2109"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2110"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2111"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2112"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2113"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2114"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132115" name="WordArt 19"/>
          <p:cNvSpPr>
            <a:spLocks noChangeArrowheads="1" noChangeShapeType="1" noTextEdit="1"/>
          </p:cNvSpPr>
          <p:nvPr/>
        </p:nvSpPr>
        <p:spPr bwMode="auto">
          <a:xfrm rot="-648646">
            <a:off x="6116638" y="1978025"/>
            <a:ext cx="2695575" cy="10572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99FF99"/>
                </a:solidFill>
                <a:effectLst>
                  <a:outerShdw dist="53882" dir="2700000" algn="ctr" rotWithShape="0">
                    <a:srgbClr val="9999FF">
                      <a:alpha val="79999"/>
                    </a:srgbClr>
                  </a:outerShdw>
                </a:effectLst>
                <a:latin typeface="Impact"/>
              </a:rPr>
              <a:t>Inclined Plane</a:t>
            </a: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6163" name="Rectangle 3"/>
          <p:cNvSpPr>
            <a:spLocks noGrp="1" noChangeArrowheads="1"/>
          </p:cNvSpPr>
          <p:nvPr>
            <p:ph type="body" idx="4294967295"/>
          </p:nvPr>
        </p:nvSpPr>
        <p:spPr>
          <a:xfrm>
            <a:off x="152400" y="152400"/>
            <a:ext cx="8686800" cy="5978525"/>
          </a:xfrm>
        </p:spPr>
        <p:txBody>
          <a:bodyPr/>
          <a:lstStyle/>
          <a:p>
            <a:pPr eaLnBrk="1" hangingPunct="1">
              <a:defRPr/>
            </a:pPr>
            <a:r>
              <a:rPr lang="en-US" smtClean="0">
                <a:solidFill>
                  <a:srgbClr val="FF9900"/>
                </a:solidFill>
                <a:effectLst>
                  <a:outerShdw blurRad="38100" dist="38100" dir="2700000" algn="tl">
                    <a:srgbClr val="FFFFFF"/>
                  </a:outerShdw>
                </a:effectLst>
              </a:rPr>
              <a:t>A pulley makes work seem easier, it changes the direction of motion to work with gravity.</a:t>
            </a:r>
            <a:r>
              <a:rPr lang="en-US" smtClean="0">
                <a:effectLst>
                  <a:outerShdw blurRad="38100" dist="38100" dir="2700000" algn="tl">
                    <a:srgbClr val="808080"/>
                  </a:outerShdw>
                </a:effectLst>
              </a:rPr>
              <a:t> </a:t>
            </a:r>
          </a:p>
          <a:p>
            <a:pPr lvl="1" eaLnBrk="1" hangingPunct="1">
              <a:defRPr/>
            </a:pPr>
            <a:r>
              <a:rPr lang="en-US" smtClean="0">
                <a:solidFill>
                  <a:srgbClr val="FFFF66"/>
                </a:solidFill>
                <a:effectLst>
                  <a:outerShdw blurRad="38100" dist="38100" dir="2700000" algn="tl">
                    <a:srgbClr val="FFFFFF"/>
                  </a:outerShdw>
                </a:effectLst>
              </a:rPr>
              <a:t>Uses your body weight against the resistance.</a:t>
            </a:r>
          </a:p>
        </p:txBody>
      </p:sp>
      <p:sp>
        <p:nvSpPr>
          <p:cNvPr id="68761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pic>
        <p:nvPicPr>
          <p:cNvPr id="13316" name="Picture 4" descr="http://2.bp.blogspot.com/_NfN_EWerqnQ/SxwJYlBdc7I/AAAAAAAAAYM/QsDY3uSuRMc/s400/ste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5720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4" descr="animatedfourpull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88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30" name="Rectangle 6"/>
          <p:cNvSpPr>
            <a:spLocks noChangeArrowheads="1"/>
          </p:cNvSpPr>
          <p:nvPr/>
        </p:nvSpPr>
        <p:spPr bwMode="auto">
          <a:xfrm>
            <a:off x="5029200" y="1905000"/>
            <a:ext cx="3886200" cy="4648200"/>
          </a:xfrm>
          <a:prstGeom prst="rect">
            <a:avLst/>
          </a:prstGeom>
          <a:noFill/>
          <a:ln w="76200" algn="ctr">
            <a:solidFill>
              <a:schemeClr val="accent2"/>
            </a:solidFill>
            <a:miter lim="800000"/>
            <a:headEnd/>
            <a:tailEnd/>
          </a:ln>
          <a:effectLst/>
        </p:spPr>
        <p:txBody>
          <a:bodyPr wrap="none" anchor="ct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3319" name="WordArt 7"/>
          <p:cNvSpPr>
            <a:spLocks noChangeArrowheads="1" noChangeShapeType="1" noTextEdit="1"/>
          </p:cNvSpPr>
          <p:nvPr/>
        </p:nvSpPr>
        <p:spPr bwMode="auto">
          <a:xfrm>
            <a:off x="3581400" y="5105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FF00"/>
                </a:solidFill>
                <a:effectLst>
                  <a:outerShdw dist="45791" dir="3378596" algn="ctr" rotWithShape="0">
                    <a:srgbClr val="4D4D4D">
                      <a:alpha val="79999"/>
                    </a:srgbClr>
                  </a:outerShdw>
                </a:effectLst>
                <a:latin typeface="Arial Black"/>
              </a:rPr>
              <a:t>5</a:t>
            </a:r>
          </a:p>
        </p:txBody>
      </p:sp>
      <p:sp>
        <p:nvSpPr>
          <p:cNvPr id="13320" name="Rectangle 8"/>
          <p:cNvSpPr>
            <a:spLocks noChangeArrowheads="1"/>
          </p:cNvSpPr>
          <p:nvPr/>
        </p:nvSpPr>
        <p:spPr bwMode="auto">
          <a:xfrm>
            <a:off x="457200" y="7620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3123"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3124"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3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133126"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31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33128"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33129"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3130"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3131"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3132"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3133"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3134"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3135"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3136"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3137"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3138"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133139" name="WordArt 19"/>
          <p:cNvSpPr>
            <a:spLocks noChangeArrowheads="1" noChangeShapeType="1" noTextEdit="1"/>
          </p:cNvSpPr>
          <p:nvPr/>
        </p:nvSpPr>
        <p:spPr bwMode="auto">
          <a:xfrm rot="-648646">
            <a:off x="6116638" y="1978025"/>
            <a:ext cx="2695575" cy="10572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99FF99"/>
                </a:solidFill>
                <a:effectLst>
                  <a:outerShdw dist="53882" dir="2700000" algn="ctr" rotWithShape="0">
                    <a:srgbClr val="9999FF">
                      <a:alpha val="79999"/>
                    </a:srgbClr>
                  </a:outerShdw>
                </a:effectLst>
                <a:latin typeface="Impact"/>
              </a:rPr>
              <a:t>Inclined Plane</a:t>
            </a:r>
          </a:p>
        </p:txBody>
      </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4147"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4148"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41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134150"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41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34152"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rgbClr val="CC66FF"/>
            </a:solidFill>
            <a:miter lim="800000"/>
            <a:headEnd/>
            <a:tailEnd/>
          </a:ln>
          <a:extLst>
            <a:ext uri="{909E8E84-426E-40DD-AFC4-6F175D3DCCD1}">
              <a14:hiddenFill xmlns:a14="http://schemas.microsoft.com/office/drawing/2010/main">
                <a:solidFill>
                  <a:srgbClr val="FFFFFF"/>
                </a:solidFill>
              </a14:hiddenFill>
            </a:ext>
          </a:extLst>
        </p:spPr>
      </p:pic>
      <p:sp>
        <p:nvSpPr>
          <p:cNvPr id="134153"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4154"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4155"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4156"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4157"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4158"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4159"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4160"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4161"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4162"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134163" name="WordArt 19"/>
          <p:cNvSpPr>
            <a:spLocks noChangeArrowheads="1" noChangeShapeType="1" noTextEdit="1"/>
          </p:cNvSpPr>
          <p:nvPr/>
        </p:nvSpPr>
        <p:spPr bwMode="auto">
          <a:xfrm rot="-648646">
            <a:off x="6116638" y="1978025"/>
            <a:ext cx="2695575" cy="10572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99FF99"/>
                </a:solidFill>
                <a:effectLst>
                  <a:outerShdw dist="53882" dir="2700000" algn="ctr" rotWithShape="0">
                    <a:srgbClr val="9999FF">
                      <a:alpha val="79999"/>
                    </a:srgbClr>
                  </a:outerShdw>
                </a:effectLst>
                <a:latin typeface="Impact"/>
              </a:rPr>
              <a:t>Inclined Plane</a:t>
            </a:r>
          </a:p>
        </p:txBody>
      </p:sp>
      <p:sp>
        <p:nvSpPr>
          <p:cNvPr id="134164" name="WordArt 20"/>
          <p:cNvSpPr>
            <a:spLocks noChangeArrowheads="1" noChangeShapeType="1" noTextEdit="1"/>
          </p:cNvSpPr>
          <p:nvPr/>
        </p:nvSpPr>
        <p:spPr bwMode="auto">
          <a:xfrm>
            <a:off x="457200" y="4724400"/>
            <a:ext cx="1905000" cy="647700"/>
          </a:xfrm>
          <a:prstGeom prst="rect">
            <a:avLst/>
          </a:prstGeom>
        </p:spPr>
        <p:txBody>
          <a:bodyPr wrap="none" fromWordArt="1">
            <a:prstTxWarp prst="textPlain">
              <a:avLst>
                <a:gd name="adj" fmla="val 50000"/>
              </a:avLst>
            </a:prstTxWarp>
          </a:bodyPr>
          <a:lstStyle/>
          <a:p>
            <a:pPr algn="ctr"/>
            <a:r>
              <a:rPr lang="en-US" sz="3600" i="1" kern="10">
                <a:ln w="9525">
                  <a:solidFill>
                    <a:srgbClr val="CC66FF"/>
                  </a:solidFill>
                  <a:round/>
                  <a:headEnd/>
                  <a:tailEnd/>
                </a:ln>
                <a:solidFill>
                  <a:srgbClr val="FFFFFF"/>
                </a:solidFill>
                <a:effectLst>
                  <a:outerShdw dist="35921" dir="2700000" algn="ctr" rotWithShape="0">
                    <a:srgbClr val="808080">
                      <a:alpha val="79999"/>
                    </a:srgbClr>
                  </a:outerShdw>
                </a:effectLst>
                <a:latin typeface="Arial Black"/>
              </a:rPr>
              <a:t>Lever</a:t>
            </a: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5171"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5172"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51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135174"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517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35176"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rgbClr val="CC66FF"/>
            </a:solidFill>
            <a:miter lim="800000"/>
            <a:headEnd/>
            <a:tailEnd/>
          </a:ln>
          <a:extLst>
            <a:ext uri="{909E8E84-426E-40DD-AFC4-6F175D3DCCD1}">
              <a14:hiddenFill xmlns:a14="http://schemas.microsoft.com/office/drawing/2010/main">
                <a:solidFill>
                  <a:srgbClr val="FFFFFF"/>
                </a:solidFill>
              </a14:hiddenFill>
            </a:ext>
          </a:extLst>
        </p:spPr>
      </p:pic>
      <p:sp>
        <p:nvSpPr>
          <p:cNvPr id="135177"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5178"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5179"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5180"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5181"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5182"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5183"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5184"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5185"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5186"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135187" name="WordArt 19"/>
          <p:cNvSpPr>
            <a:spLocks noChangeArrowheads="1" noChangeShapeType="1" noTextEdit="1"/>
          </p:cNvSpPr>
          <p:nvPr/>
        </p:nvSpPr>
        <p:spPr bwMode="auto">
          <a:xfrm rot="-648646">
            <a:off x="6116638" y="1978025"/>
            <a:ext cx="2695575" cy="10572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99FF99"/>
                </a:solidFill>
                <a:effectLst>
                  <a:outerShdw dist="53882" dir="2700000" algn="ctr" rotWithShape="0">
                    <a:srgbClr val="9999FF">
                      <a:alpha val="79999"/>
                    </a:srgbClr>
                  </a:outerShdw>
                </a:effectLst>
                <a:latin typeface="Impact"/>
              </a:rPr>
              <a:t>Inclined Plane</a:t>
            </a:r>
          </a:p>
        </p:txBody>
      </p:sp>
      <p:sp>
        <p:nvSpPr>
          <p:cNvPr id="135188" name="WordArt 20"/>
          <p:cNvSpPr>
            <a:spLocks noChangeArrowheads="1" noChangeShapeType="1" noTextEdit="1"/>
          </p:cNvSpPr>
          <p:nvPr/>
        </p:nvSpPr>
        <p:spPr bwMode="auto">
          <a:xfrm>
            <a:off x="457200" y="4724400"/>
            <a:ext cx="1905000" cy="647700"/>
          </a:xfrm>
          <a:prstGeom prst="rect">
            <a:avLst/>
          </a:prstGeom>
        </p:spPr>
        <p:txBody>
          <a:bodyPr wrap="none" fromWordArt="1">
            <a:prstTxWarp prst="textPlain">
              <a:avLst>
                <a:gd name="adj" fmla="val 50000"/>
              </a:avLst>
            </a:prstTxWarp>
          </a:bodyPr>
          <a:lstStyle/>
          <a:p>
            <a:pPr algn="ctr"/>
            <a:r>
              <a:rPr lang="en-US" sz="3600" i="1" kern="10">
                <a:ln w="9525">
                  <a:solidFill>
                    <a:srgbClr val="CC66FF"/>
                  </a:solidFill>
                  <a:round/>
                  <a:headEnd/>
                  <a:tailEnd/>
                </a:ln>
                <a:solidFill>
                  <a:srgbClr val="FFFFFF"/>
                </a:solidFill>
                <a:effectLst>
                  <a:outerShdw dist="35921" dir="2700000" algn="ctr" rotWithShape="0">
                    <a:srgbClr val="808080">
                      <a:alpha val="79999"/>
                    </a:srgbClr>
                  </a:outerShdw>
                </a:effectLst>
                <a:latin typeface="Arial Black"/>
              </a:rPr>
              <a:t>Lever</a:t>
            </a: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6195"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6196"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61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136198"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61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36200"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rgbClr val="CC66FF"/>
            </a:solidFill>
            <a:miter lim="800000"/>
            <a:headEnd/>
            <a:tailEnd/>
          </a:ln>
          <a:extLst>
            <a:ext uri="{909E8E84-426E-40DD-AFC4-6F175D3DCCD1}">
              <a14:hiddenFill xmlns:a14="http://schemas.microsoft.com/office/drawing/2010/main">
                <a:solidFill>
                  <a:srgbClr val="FFFFFF"/>
                </a:solidFill>
              </a14:hiddenFill>
            </a:ext>
          </a:extLst>
        </p:spPr>
      </p:pic>
      <p:sp>
        <p:nvSpPr>
          <p:cNvPr id="136201"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6202"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6203"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6204"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6205"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6206"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6207"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6208"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6209"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6210"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136211" name="WordArt 19"/>
          <p:cNvSpPr>
            <a:spLocks noChangeArrowheads="1" noChangeShapeType="1" noTextEdit="1"/>
          </p:cNvSpPr>
          <p:nvPr/>
        </p:nvSpPr>
        <p:spPr bwMode="auto">
          <a:xfrm rot="-648646">
            <a:off x="6116638" y="1978025"/>
            <a:ext cx="2695575" cy="10572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99FF99"/>
                </a:solidFill>
                <a:effectLst>
                  <a:outerShdw dist="53882" dir="2700000" algn="ctr" rotWithShape="0">
                    <a:srgbClr val="9999FF">
                      <a:alpha val="79999"/>
                    </a:srgbClr>
                  </a:outerShdw>
                </a:effectLst>
                <a:latin typeface="Impact"/>
              </a:rPr>
              <a:t>Inclined Plane</a:t>
            </a:r>
          </a:p>
        </p:txBody>
      </p:sp>
      <p:sp>
        <p:nvSpPr>
          <p:cNvPr id="136212" name="WordArt 20"/>
          <p:cNvSpPr>
            <a:spLocks noChangeArrowheads="1" noChangeShapeType="1" noTextEdit="1"/>
          </p:cNvSpPr>
          <p:nvPr/>
        </p:nvSpPr>
        <p:spPr bwMode="auto">
          <a:xfrm>
            <a:off x="457200" y="4724400"/>
            <a:ext cx="1905000" cy="647700"/>
          </a:xfrm>
          <a:prstGeom prst="rect">
            <a:avLst/>
          </a:prstGeom>
        </p:spPr>
        <p:txBody>
          <a:bodyPr wrap="none" fromWordArt="1">
            <a:prstTxWarp prst="textPlain">
              <a:avLst>
                <a:gd name="adj" fmla="val 50000"/>
              </a:avLst>
            </a:prstTxWarp>
          </a:bodyPr>
          <a:lstStyle/>
          <a:p>
            <a:pPr algn="ctr"/>
            <a:r>
              <a:rPr lang="en-US" sz="3600" i="1" kern="10">
                <a:ln w="9525">
                  <a:solidFill>
                    <a:srgbClr val="CC66FF"/>
                  </a:solidFill>
                  <a:round/>
                  <a:headEnd/>
                  <a:tailEnd/>
                </a:ln>
                <a:solidFill>
                  <a:srgbClr val="FFFFFF"/>
                </a:solidFill>
                <a:effectLst>
                  <a:outerShdw dist="35921" dir="2700000" algn="ctr" rotWithShape="0">
                    <a:srgbClr val="808080">
                      <a:alpha val="79999"/>
                    </a:srgbClr>
                  </a:outerShdw>
                </a:effectLst>
                <a:latin typeface="Arial Black"/>
              </a:rPr>
              <a:t>Lever</a:t>
            </a:r>
          </a:p>
        </p:txBody>
      </p:sp>
      <p:sp>
        <p:nvSpPr>
          <p:cNvPr id="136213" name="WordArt 21"/>
          <p:cNvSpPr>
            <a:spLocks noChangeArrowheads="1" noChangeShapeType="1" noTextEdit="1"/>
          </p:cNvSpPr>
          <p:nvPr/>
        </p:nvSpPr>
        <p:spPr bwMode="auto">
          <a:xfrm>
            <a:off x="4038600" y="4953000"/>
            <a:ext cx="1676400" cy="4953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6699FF"/>
                </a:solidFill>
                <a:latin typeface="Arial Black"/>
              </a:rPr>
              <a:t>Pulley</a:t>
            </a:r>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7219"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7220"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7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137222"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722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7224"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rgbClr val="CC66FF"/>
            </a:solidFill>
            <a:miter lim="800000"/>
            <a:headEnd/>
            <a:tailEnd/>
          </a:ln>
          <a:extLst>
            <a:ext uri="{909E8E84-426E-40DD-AFC4-6F175D3DCCD1}">
              <a14:hiddenFill xmlns:a14="http://schemas.microsoft.com/office/drawing/2010/main">
                <a:solidFill>
                  <a:srgbClr val="FFFFFF"/>
                </a:solidFill>
              </a14:hiddenFill>
            </a:ext>
          </a:extLst>
        </p:spPr>
      </p:pic>
      <p:sp>
        <p:nvSpPr>
          <p:cNvPr id="137225"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7226"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7227"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7228"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7229"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7230"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7231"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7232"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7233"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7234"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137235" name="WordArt 19"/>
          <p:cNvSpPr>
            <a:spLocks noChangeArrowheads="1" noChangeShapeType="1" noTextEdit="1"/>
          </p:cNvSpPr>
          <p:nvPr/>
        </p:nvSpPr>
        <p:spPr bwMode="auto">
          <a:xfrm rot="-648646">
            <a:off x="6116638" y="1978025"/>
            <a:ext cx="2695575" cy="10572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99FF99"/>
                </a:solidFill>
                <a:effectLst>
                  <a:outerShdw dist="53882" dir="2700000" algn="ctr" rotWithShape="0">
                    <a:srgbClr val="9999FF">
                      <a:alpha val="79999"/>
                    </a:srgbClr>
                  </a:outerShdw>
                </a:effectLst>
                <a:latin typeface="Impact"/>
              </a:rPr>
              <a:t>Inclined Plane</a:t>
            </a:r>
          </a:p>
        </p:txBody>
      </p:sp>
      <p:sp>
        <p:nvSpPr>
          <p:cNvPr id="137236" name="WordArt 20"/>
          <p:cNvSpPr>
            <a:spLocks noChangeArrowheads="1" noChangeShapeType="1" noTextEdit="1"/>
          </p:cNvSpPr>
          <p:nvPr/>
        </p:nvSpPr>
        <p:spPr bwMode="auto">
          <a:xfrm>
            <a:off x="457200" y="4724400"/>
            <a:ext cx="1905000" cy="647700"/>
          </a:xfrm>
          <a:prstGeom prst="rect">
            <a:avLst/>
          </a:prstGeom>
        </p:spPr>
        <p:txBody>
          <a:bodyPr wrap="none" fromWordArt="1">
            <a:prstTxWarp prst="textPlain">
              <a:avLst>
                <a:gd name="adj" fmla="val 50000"/>
              </a:avLst>
            </a:prstTxWarp>
          </a:bodyPr>
          <a:lstStyle/>
          <a:p>
            <a:pPr algn="ctr"/>
            <a:r>
              <a:rPr lang="en-US" sz="3600" i="1" kern="10">
                <a:ln w="9525">
                  <a:solidFill>
                    <a:srgbClr val="CC66FF"/>
                  </a:solidFill>
                  <a:round/>
                  <a:headEnd/>
                  <a:tailEnd/>
                </a:ln>
                <a:solidFill>
                  <a:srgbClr val="FFFFFF"/>
                </a:solidFill>
                <a:effectLst>
                  <a:outerShdw dist="35921" dir="2700000" algn="ctr" rotWithShape="0">
                    <a:srgbClr val="808080">
                      <a:alpha val="79999"/>
                    </a:srgbClr>
                  </a:outerShdw>
                </a:effectLst>
                <a:latin typeface="Arial Black"/>
              </a:rPr>
              <a:t>Lever</a:t>
            </a:r>
          </a:p>
        </p:txBody>
      </p:sp>
      <p:sp>
        <p:nvSpPr>
          <p:cNvPr id="137237" name="WordArt 21"/>
          <p:cNvSpPr>
            <a:spLocks noChangeArrowheads="1" noChangeShapeType="1" noTextEdit="1"/>
          </p:cNvSpPr>
          <p:nvPr/>
        </p:nvSpPr>
        <p:spPr bwMode="auto">
          <a:xfrm>
            <a:off x="4038600" y="4953000"/>
            <a:ext cx="1676400" cy="4953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6699FF"/>
                </a:solidFill>
                <a:latin typeface="Arial Black"/>
              </a:rPr>
              <a:t>Pulley</a:t>
            </a:r>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137219"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37220" name="Picture 4"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pic>
        <p:nvPicPr>
          <p:cNvPr id="137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rgbClr val="99FF99"/>
            </a:solidFill>
            <a:miter lim="800000"/>
            <a:headEnd/>
            <a:tailEnd/>
          </a:ln>
          <a:extLst>
            <a:ext uri="{909E8E84-426E-40DD-AFC4-6F175D3DCCD1}">
              <a14:hiddenFill xmlns:a14="http://schemas.microsoft.com/office/drawing/2010/main">
                <a:solidFill>
                  <a:srgbClr val="FFFFFF"/>
                </a:solidFill>
              </a14:hiddenFill>
            </a:ext>
          </a:extLst>
        </p:spPr>
      </p:pic>
      <p:pic>
        <p:nvPicPr>
          <p:cNvPr id="137222" name="Picture 6"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722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7224" name="Picture 8"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rgbClr val="CC66FF"/>
            </a:solidFill>
            <a:miter lim="800000"/>
            <a:headEnd/>
            <a:tailEnd/>
          </a:ln>
          <a:extLst>
            <a:ext uri="{909E8E84-426E-40DD-AFC4-6F175D3DCCD1}">
              <a14:hiddenFill xmlns:a14="http://schemas.microsoft.com/office/drawing/2010/main">
                <a:solidFill>
                  <a:srgbClr val="FFFFFF"/>
                </a:solidFill>
              </a14:hiddenFill>
            </a:ext>
          </a:extLst>
        </p:spPr>
      </p:pic>
      <p:sp>
        <p:nvSpPr>
          <p:cNvPr id="137225" name="WordArt 9"/>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7226" name="WordArt 10"/>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7227" name="WordArt 11"/>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7228" name="WordArt 12"/>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7229" name="WordArt 13"/>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137230" name="WordArt 14"/>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137231" name="WordArt 15"/>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137232" name="WordArt 16"/>
          <p:cNvSpPr>
            <a:spLocks noChangeArrowheads="1" noChangeShapeType="1" noTextEdit="1"/>
          </p:cNvSpPr>
          <p:nvPr/>
        </p:nvSpPr>
        <p:spPr bwMode="auto">
          <a:xfrm>
            <a:off x="457200" y="2286000"/>
            <a:ext cx="21336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Wedge</a:t>
            </a:r>
          </a:p>
        </p:txBody>
      </p:sp>
      <p:sp>
        <p:nvSpPr>
          <p:cNvPr id="137233" name="WordArt 17"/>
          <p:cNvSpPr>
            <a:spLocks noChangeArrowheads="1" noChangeShapeType="1" noTextEdit="1"/>
          </p:cNvSpPr>
          <p:nvPr/>
        </p:nvSpPr>
        <p:spPr bwMode="auto">
          <a:xfrm>
            <a:off x="3886200" y="1600200"/>
            <a:ext cx="152400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chemeClr val="tx1"/>
                  </a:solidFill>
                  <a:round/>
                  <a:headEnd/>
                  <a:tailEnd/>
                </a:ln>
                <a:solidFill>
                  <a:schemeClr val="bg1"/>
                </a:solidFill>
                <a:latin typeface="Arial Black"/>
              </a:rPr>
              <a:t>Wheel</a:t>
            </a:r>
          </a:p>
        </p:txBody>
      </p:sp>
      <p:sp>
        <p:nvSpPr>
          <p:cNvPr id="137234" name="WordArt 18"/>
          <p:cNvSpPr>
            <a:spLocks noChangeArrowheads="1" noChangeShapeType="1" noTextEdit="1"/>
          </p:cNvSpPr>
          <p:nvPr/>
        </p:nvSpPr>
        <p:spPr bwMode="auto">
          <a:xfrm>
            <a:off x="3810000" y="2286000"/>
            <a:ext cx="1524000" cy="838200"/>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chemeClr val="bg1"/>
                </a:solidFill>
                <a:latin typeface="Times New Roman"/>
                <a:cs typeface="Times New Roman"/>
              </a:rPr>
              <a:t>Axle</a:t>
            </a:r>
          </a:p>
        </p:txBody>
      </p:sp>
      <p:sp>
        <p:nvSpPr>
          <p:cNvPr id="137235" name="WordArt 19"/>
          <p:cNvSpPr>
            <a:spLocks noChangeArrowheads="1" noChangeShapeType="1" noTextEdit="1"/>
          </p:cNvSpPr>
          <p:nvPr/>
        </p:nvSpPr>
        <p:spPr bwMode="auto">
          <a:xfrm rot="-648646">
            <a:off x="6116638" y="1978025"/>
            <a:ext cx="2695575" cy="1057275"/>
          </a:xfrm>
          <a:prstGeom prst="rect">
            <a:avLst/>
          </a:prstGeom>
        </p:spPr>
        <p:txBody>
          <a:bodyPr wrap="none" fromWordArt="1">
            <a:prstTxWarp prst="textSlantUp">
              <a:avLst>
                <a:gd name="adj" fmla="val 32056"/>
              </a:avLst>
            </a:prstTxWarp>
          </a:bodyPr>
          <a:lstStyle/>
          <a:p>
            <a:pPr algn="ctr"/>
            <a:r>
              <a:rPr lang="en-US" sz="3600" kern="10">
                <a:ln w="9525">
                  <a:solidFill>
                    <a:schemeClr val="tx1"/>
                  </a:solidFill>
                  <a:round/>
                  <a:headEnd/>
                  <a:tailEnd/>
                </a:ln>
                <a:solidFill>
                  <a:srgbClr val="99FF99"/>
                </a:solidFill>
                <a:effectLst>
                  <a:outerShdw dist="53882" dir="2700000" algn="ctr" rotWithShape="0">
                    <a:srgbClr val="9999FF">
                      <a:alpha val="79999"/>
                    </a:srgbClr>
                  </a:outerShdw>
                </a:effectLst>
                <a:latin typeface="Impact"/>
              </a:rPr>
              <a:t>Inclined Plane</a:t>
            </a:r>
          </a:p>
        </p:txBody>
      </p:sp>
      <p:sp>
        <p:nvSpPr>
          <p:cNvPr id="137236" name="WordArt 20"/>
          <p:cNvSpPr>
            <a:spLocks noChangeArrowheads="1" noChangeShapeType="1" noTextEdit="1"/>
          </p:cNvSpPr>
          <p:nvPr/>
        </p:nvSpPr>
        <p:spPr bwMode="auto">
          <a:xfrm>
            <a:off x="457200" y="4724400"/>
            <a:ext cx="1905000" cy="647700"/>
          </a:xfrm>
          <a:prstGeom prst="rect">
            <a:avLst/>
          </a:prstGeom>
        </p:spPr>
        <p:txBody>
          <a:bodyPr wrap="none" fromWordArt="1">
            <a:prstTxWarp prst="textPlain">
              <a:avLst>
                <a:gd name="adj" fmla="val 50000"/>
              </a:avLst>
            </a:prstTxWarp>
          </a:bodyPr>
          <a:lstStyle/>
          <a:p>
            <a:pPr algn="ctr"/>
            <a:r>
              <a:rPr lang="en-US" sz="3600" i="1" kern="10">
                <a:ln w="9525">
                  <a:solidFill>
                    <a:srgbClr val="CC66FF"/>
                  </a:solidFill>
                  <a:round/>
                  <a:headEnd/>
                  <a:tailEnd/>
                </a:ln>
                <a:solidFill>
                  <a:srgbClr val="FFFFFF"/>
                </a:solidFill>
                <a:effectLst>
                  <a:outerShdw dist="35921" dir="2700000" algn="ctr" rotWithShape="0">
                    <a:srgbClr val="808080">
                      <a:alpha val="79999"/>
                    </a:srgbClr>
                  </a:outerShdw>
                </a:effectLst>
                <a:latin typeface="Arial Black"/>
              </a:rPr>
              <a:t>Lever</a:t>
            </a:r>
          </a:p>
        </p:txBody>
      </p:sp>
      <p:sp>
        <p:nvSpPr>
          <p:cNvPr id="137237" name="WordArt 21"/>
          <p:cNvSpPr>
            <a:spLocks noChangeArrowheads="1" noChangeShapeType="1" noTextEdit="1"/>
          </p:cNvSpPr>
          <p:nvPr/>
        </p:nvSpPr>
        <p:spPr bwMode="auto">
          <a:xfrm>
            <a:off x="4038600" y="4953000"/>
            <a:ext cx="1676400" cy="4953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6699FF"/>
                </a:solidFill>
                <a:latin typeface="Arial Black"/>
              </a:rPr>
              <a:t>Pulley</a:t>
            </a:r>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w="762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0" y="5372100"/>
            <a:ext cx="222368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Screw</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325891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11651" name="Group 3"/>
          <p:cNvGraphicFramePr>
            <a:graphicFrameLocks noGrp="1"/>
          </p:cNvGraphicFramePr>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rPr>
                        <a:t>PULL 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66FF"/>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3931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393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39313"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9987" name="Rectangle 3"/>
          <p:cNvSpPr>
            <a:spLocks noGrp="1" noChangeArrowheads="1"/>
          </p:cNvSpPr>
          <p:nvPr>
            <p:ph type="body" sz="half" idx="4294967295"/>
          </p:nvPr>
        </p:nvSpPr>
        <p:spPr>
          <a:xfrm>
            <a:off x="228600" y="152400"/>
            <a:ext cx="8534400" cy="5978525"/>
          </a:xfrm>
        </p:spPr>
        <p:txBody>
          <a:bodyPr/>
          <a:lstStyle/>
          <a:p>
            <a:pPr eaLnBrk="1" hangingPunct="1">
              <a:defRPr/>
            </a:pPr>
            <a:r>
              <a:rPr lang="en-US" smtClean="0">
                <a:effectLst>
                  <a:outerShdw blurRad="38100" dist="38100" dir="2700000" algn="tl">
                    <a:srgbClr val="808080"/>
                  </a:outerShdw>
                </a:effectLst>
              </a:rPr>
              <a:t>The mechanical advantage of a wheel and axle is the ratio of the radius    of the wheel divided by the radius of the axle.</a:t>
            </a:r>
          </a:p>
        </p:txBody>
      </p:sp>
      <p:pic>
        <p:nvPicPr>
          <p:cNvPr id="140291"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905000"/>
            <a:ext cx="8610600" cy="4648200"/>
          </a:xfrm>
          <a:noFill/>
          <a:ln w="76200" cap="flat" algn="ctr">
            <a:solidFill>
              <a:schemeClr val="accent2"/>
            </a:solidFill>
            <a:miter lim="800000"/>
            <a:headEnd/>
            <a:tailEnd/>
          </a:ln>
        </p:spPr>
      </p:pic>
      <p:sp>
        <p:nvSpPr>
          <p:cNvPr id="6569991" name="Rectangle 7"/>
          <p:cNvSpPr>
            <a:spLocks noChangeArrowheads="1"/>
          </p:cNvSpPr>
          <p:nvPr/>
        </p:nvSpPr>
        <p:spPr bwMode="auto">
          <a:xfrm>
            <a:off x="5867400" y="6643688"/>
            <a:ext cx="3048000" cy="214312"/>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sp>
        <p:nvSpPr>
          <p:cNvPr id="1501190" name="Line 6"/>
          <p:cNvSpPr>
            <a:spLocks noChangeShapeType="1"/>
          </p:cNvSpPr>
          <p:nvPr/>
        </p:nvSpPr>
        <p:spPr bwMode="auto">
          <a:xfrm>
            <a:off x="5943600" y="3581400"/>
            <a:ext cx="2057400" cy="152400"/>
          </a:xfrm>
          <a:prstGeom prst="line">
            <a:avLst/>
          </a:prstGeom>
          <a:noFill/>
          <a:ln w="9525">
            <a:no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1" name="Line 7"/>
          <p:cNvSpPr>
            <a:spLocks noChangeShapeType="1"/>
          </p:cNvSpPr>
          <p:nvPr/>
        </p:nvSpPr>
        <p:spPr bwMode="auto">
          <a:xfrm>
            <a:off x="6553200" y="3733800"/>
            <a:ext cx="1524000" cy="0"/>
          </a:xfrm>
          <a:prstGeom prst="line">
            <a:avLst/>
          </a:prstGeom>
          <a:noFill/>
          <a:ln w="762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2" name="Line 8"/>
          <p:cNvSpPr>
            <a:spLocks noChangeShapeType="1"/>
          </p:cNvSpPr>
          <p:nvPr/>
        </p:nvSpPr>
        <p:spPr bwMode="auto">
          <a:xfrm>
            <a:off x="6096000" y="3810000"/>
            <a:ext cx="457200" cy="0"/>
          </a:xfrm>
          <a:prstGeom prst="line">
            <a:avLst/>
          </a:prstGeom>
          <a:noFill/>
          <a:ln w="381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40296" name="Rectangle 8"/>
          <p:cNvSpPr>
            <a:spLocks noChangeArrowheads="1"/>
          </p:cNvSpPr>
          <p:nvPr/>
        </p:nvSpPr>
        <p:spPr bwMode="auto">
          <a:xfrm>
            <a:off x="3124200" y="762000"/>
            <a:ext cx="1371600" cy="3810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40297" name="Rectangle 9"/>
          <p:cNvSpPr>
            <a:spLocks noChangeArrowheads="1"/>
          </p:cNvSpPr>
          <p:nvPr/>
        </p:nvSpPr>
        <p:spPr bwMode="auto">
          <a:xfrm>
            <a:off x="1219200" y="1295400"/>
            <a:ext cx="1066800" cy="3810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40298" name="WordArt 10"/>
          <p:cNvSpPr>
            <a:spLocks noChangeArrowheads="1" noChangeShapeType="1" noTextEdit="1"/>
          </p:cNvSpPr>
          <p:nvPr/>
        </p:nvSpPr>
        <p:spPr bwMode="auto">
          <a:xfrm>
            <a:off x="7696200" y="2133600"/>
            <a:ext cx="1066800" cy="704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9987" name="Rectangle 3"/>
          <p:cNvSpPr>
            <a:spLocks noGrp="1" noChangeArrowheads="1"/>
          </p:cNvSpPr>
          <p:nvPr>
            <p:ph type="body" sz="half" idx="4294967295"/>
          </p:nvPr>
        </p:nvSpPr>
        <p:spPr>
          <a:xfrm>
            <a:off x="228600" y="152400"/>
            <a:ext cx="8534400" cy="5978525"/>
          </a:xfrm>
        </p:spPr>
        <p:txBody>
          <a:bodyPr/>
          <a:lstStyle/>
          <a:p>
            <a:pPr eaLnBrk="1" hangingPunct="1">
              <a:defRPr/>
            </a:pPr>
            <a:r>
              <a:rPr lang="en-US" smtClean="0">
                <a:effectLst>
                  <a:outerShdw blurRad="38100" dist="38100" dir="2700000" algn="tl">
                    <a:srgbClr val="808080"/>
                  </a:outerShdw>
                </a:effectLst>
              </a:rPr>
              <a:t>The mechanical advantage of a wheel and axle is the ratio of the radius    of the wheel divided by the radius of the axle.</a:t>
            </a:r>
          </a:p>
        </p:txBody>
      </p:sp>
      <p:pic>
        <p:nvPicPr>
          <p:cNvPr id="141315"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905000"/>
            <a:ext cx="8610600" cy="4648200"/>
          </a:xfrm>
          <a:noFill/>
          <a:ln w="76200" cap="flat" algn="ctr">
            <a:solidFill>
              <a:schemeClr val="accent2"/>
            </a:solidFill>
            <a:miter lim="800000"/>
            <a:headEnd/>
            <a:tailEnd/>
          </a:ln>
        </p:spPr>
      </p:pic>
      <p:sp>
        <p:nvSpPr>
          <p:cNvPr id="6569991" name="Rectangle 7"/>
          <p:cNvSpPr>
            <a:spLocks noChangeArrowheads="1"/>
          </p:cNvSpPr>
          <p:nvPr/>
        </p:nvSpPr>
        <p:spPr bwMode="auto">
          <a:xfrm>
            <a:off x="5867400" y="6643688"/>
            <a:ext cx="3048000" cy="214312"/>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sp>
        <p:nvSpPr>
          <p:cNvPr id="1501190" name="Line 6"/>
          <p:cNvSpPr>
            <a:spLocks noChangeShapeType="1"/>
          </p:cNvSpPr>
          <p:nvPr/>
        </p:nvSpPr>
        <p:spPr bwMode="auto">
          <a:xfrm>
            <a:off x="5943600" y="3581400"/>
            <a:ext cx="2057400" cy="152400"/>
          </a:xfrm>
          <a:prstGeom prst="line">
            <a:avLst/>
          </a:prstGeom>
          <a:noFill/>
          <a:ln w="9525">
            <a:no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1" name="Line 7"/>
          <p:cNvSpPr>
            <a:spLocks noChangeShapeType="1"/>
          </p:cNvSpPr>
          <p:nvPr/>
        </p:nvSpPr>
        <p:spPr bwMode="auto">
          <a:xfrm>
            <a:off x="6553200" y="3733800"/>
            <a:ext cx="1524000" cy="0"/>
          </a:xfrm>
          <a:prstGeom prst="line">
            <a:avLst/>
          </a:prstGeom>
          <a:noFill/>
          <a:ln w="762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2" name="Line 8"/>
          <p:cNvSpPr>
            <a:spLocks noChangeShapeType="1"/>
          </p:cNvSpPr>
          <p:nvPr/>
        </p:nvSpPr>
        <p:spPr bwMode="auto">
          <a:xfrm>
            <a:off x="6096000" y="3810000"/>
            <a:ext cx="457200" cy="0"/>
          </a:xfrm>
          <a:prstGeom prst="line">
            <a:avLst/>
          </a:prstGeom>
          <a:noFill/>
          <a:ln w="381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41320" name="Rectangle 8"/>
          <p:cNvSpPr>
            <a:spLocks noChangeArrowheads="1"/>
          </p:cNvSpPr>
          <p:nvPr/>
        </p:nvSpPr>
        <p:spPr bwMode="auto">
          <a:xfrm>
            <a:off x="3124200" y="762000"/>
            <a:ext cx="1371600" cy="3810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41321" name="Rectangle 9"/>
          <p:cNvSpPr>
            <a:spLocks noChangeArrowheads="1"/>
          </p:cNvSpPr>
          <p:nvPr/>
        </p:nvSpPr>
        <p:spPr bwMode="auto">
          <a:xfrm>
            <a:off x="1219200" y="1295400"/>
            <a:ext cx="1066800" cy="3810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41322" name="WordArt 10"/>
          <p:cNvSpPr>
            <a:spLocks noChangeArrowheads="1" noChangeShapeType="1" noTextEdit="1"/>
          </p:cNvSpPr>
          <p:nvPr/>
        </p:nvSpPr>
        <p:spPr bwMode="auto">
          <a:xfrm>
            <a:off x="7696200" y="2133600"/>
            <a:ext cx="1066800" cy="704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9987" name="Rectangle 3"/>
          <p:cNvSpPr>
            <a:spLocks noGrp="1" noChangeArrowheads="1"/>
          </p:cNvSpPr>
          <p:nvPr>
            <p:ph type="body" sz="half" idx="4294967295"/>
          </p:nvPr>
        </p:nvSpPr>
        <p:spPr>
          <a:xfrm>
            <a:off x="228600" y="152400"/>
            <a:ext cx="8534400" cy="5978525"/>
          </a:xfrm>
        </p:spPr>
        <p:txBody>
          <a:bodyPr/>
          <a:lstStyle/>
          <a:p>
            <a:pPr eaLnBrk="1" hangingPunct="1">
              <a:defRPr/>
            </a:pPr>
            <a:r>
              <a:rPr lang="en-US" smtClean="0">
                <a:effectLst>
                  <a:outerShdw blurRad="38100" dist="38100" dir="2700000" algn="tl">
                    <a:srgbClr val="808080"/>
                  </a:outerShdw>
                </a:effectLst>
              </a:rPr>
              <a:t>The mechanical advantage of a wheel and axle is the ratio of the </a:t>
            </a:r>
            <a:r>
              <a:rPr lang="en-US" smtClean="0">
                <a:solidFill>
                  <a:srgbClr val="6699FF"/>
                </a:solidFill>
                <a:effectLst>
                  <a:outerShdw blurRad="38100" dist="38100" dir="2700000" algn="tl">
                    <a:srgbClr val="FFFFFF"/>
                  </a:outerShdw>
                </a:effectLst>
              </a:rPr>
              <a:t>radius</a:t>
            </a:r>
            <a:r>
              <a:rPr lang="en-US" smtClean="0">
                <a:effectLst>
                  <a:outerShdw blurRad="38100" dist="38100" dir="2700000" algn="tl">
                    <a:srgbClr val="808080"/>
                  </a:outerShdw>
                </a:effectLst>
              </a:rPr>
              <a:t>    of the wheel divided by the </a:t>
            </a:r>
            <a:r>
              <a:rPr lang="en-US" smtClean="0">
                <a:solidFill>
                  <a:srgbClr val="6699FF"/>
                </a:solidFill>
                <a:effectLst>
                  <a:outerShdw blurRad="38100" dist="38100" dir="2700000" algn="tl">
                    <a:srgbClr val="FFFFFF"/>
                  </a:outerShdw>
                </a:effectLst>
              </a:rPr>
              <a:t>radius</a:t>
            </a:r>
            <a:r>
              <a:rPr lang="en-US" smtClean="0">
                <a:effectLst>
                  <a:outerShdw blurRad="38100" dist="38100" dir="2700000" algn="tl">
                    <a:srgbClr val="808080"/>
                  </a:outerShdw>
                </a:effectLst>
              </a:rPr>
              <a:t> of the axle.</a:t>
            </a:r>
          </a:p>
        </p:txBody>
      </p:sp>
      <p:pic>
        <p:nvPicPr>
          <p:cNvPr id="142339"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905000"/>
            <a:ext cx="8610600" cy="4648200"/>
          </a:xfrm>
          <a:noFill/>
          <a:ln w="76200" cap="flat" algn="ctr">
            <a:solidFill>
              <a:schemeClr val="accent2"/>
            </a:solidFill>
            <a:miter lim="800000"/>
            <a:headEnd/>
            <a:tailEnd/>
          </a:ln>
        </p:spPr>
      </p:pic>
      <p:sp>
        <p:nvSpPr>
          <p:cNvPr id="6569991" name="Rectangle 7"/>
          <p:cNvSpPr>
            <a:spLocks noChangeArrowheads="1"/>
          </p:cNvSpPr>
          <p:nvPr/>
        </p:nvSpPr>
        <p:spPr bwMode="auto">
          <a:xfrm>
            <a:off x="5867400" y="6643688"/>
            <a:ext cx="3048000" cy="214312"/>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sp>
        <p:nvSpPr>
          <p:cNvPr id="1501190" name="Line 6"/>
          <p:cNvSpPr>
            <a:spLocks noChangeShapeType="1"/>
          </p:cNvSpPr>
          <p:nvPr/>
        </p:nvSpPr>
        <p:spPr bwMode="auto">
          <a:xfrm>
            <a:off x="5943600" y="3581400"/>
            <a:ext cx="2057400" cy="152400"/>
          </a:xfrm>
          <a:prstGeom prst="line">
            <a:avLst/>
          </a:prstGeom>
          <a:noFill/>
          <a:ln w="9525">
            <a:no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1" name="Line 7"/>
          <p:cNvSpPr>
            <a:spLocks noChangeShapeType="1"/>
          </p:cNvSpPr>
          <p:nvPr/>
        </p:nvSpPr>
        <p:spPr bwMode="auto">
          <a:xfrm>
            <a:off x="6553200" y="3733800"/>
            <a:ext cx="1524000" cy="0"/>
          </a:xfrm>
          <a:prstGeom prst="line">
            <a:avLst/>
          </a:prstGeom>
          <a:noFill/>
          <a:ln w="762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2" name="Line 8"/>
          <p:cNvSpPr>
            <a:spLocks noChangeShapeType="1"/>
          </p:cNvSpPr>
          <p:nvPr/>
        </p:nvSpPr>
        <p:spPr bwMode="auto">
          <a:xfrm>
            <a:off x="6096000" y="3810000"/>
            <a:ext cx="457200" cy="0"/>
          </a:xfrm>
          <a:prstGeom prst="line">
            <a:avLst/>
          </a:prstGeom>
          <a:noFill/>
          <a:ln w="381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42344" name="WordArt 8"/>
          <p:cNvSpPr>
            <a:spLocks noChangeArrowheads="1" noChangeShapeType="1" noTextEdit="1"/>
          </p:cNvSpPr>
          <p:nvPr/>
        </p:nvSpPr>
        <p:spPr bwMode="auto">
          <a:xfrm>
            <a:off x="7696200" y="2133600"/>
            <a:ext cx="1066800" cy="704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sp>
        <p:nvSpPr>
          <p:cNvPr id="142345" name="WordArt 9"/>
          <p:cNvSpPr>
            <a:spLocks noChangeArrowheads="1" noChangeShapeType="1" noTextEdit="1"/>
          </p:cNvSpPr>
          <p:nvPr/>
        </p:nvSpPr>
        <p:spPr bwMode="auto">
          <a:xfrm>
            <a:off x="6629400" y="3048000"/>
            <a:ext cx="1371600" cy="5715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Radius</a:t>
            </a:r>
          </a:p>
        </p:txBody>
      </p:sp>
      <p:sp>
        <p:nvSpPr>
          <p:cNvPr id="142346" name="WordArt 10"/>
          <p:cNvSpPr>
            <a:spLocks noChangeArrowheads="1" noChangeShapeType="1" noTextEdit="1"/>
          </p:cNvSpPr>
          <p:nvPr/>
        </p:nvSpPr>
        <p:spPr bwMode="auto">
          <a:xfrm>
            <a:off x="6096000" y="3505200"/>
            <a:ext cx="457200" cy="2286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Radius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06226" name="Group 50"/>
          <p:cNvGraphicFramePr>
            <a:graphicFrameLocks noGrp="1"/>
          </p:cNvGraphicFramePr>
          <p:nvPr>
            <p:extLst>
              <p:ext uri="{D42A27DB-BD31-4B8C-83A1-F6EECF244321}">
                <p14:modId xmlns:p14="http://schemas.microsoft.com/office/powerpoint/2010/main" val="3347530265"/>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rPr>
                        <a:t>PULL 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43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43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4385"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WordArt 2"/>
          <p:cNvSpPr>
            <a:spLocks noChangeArrowheads="1" noChangeShapeType="1" noTextEdit="1"/>
          </p:cNvSpPr>
          <p:nvPr/>
        </p:nvSpPr>
        <p:spPr bwMode="auto">
          <a:xfrm>
            <a:off x="990600" y="1905000"/>
            <a:ext cx="7315200" cy="1600200"/>
          </a:xfrm>
          <a:prstGeom prst="rect">
            <a:avLst/>
          </a:prstGeom>
        </p:spPr>
        <p:txBody>
          <a:bodyPr wrap="none" fromWordArt="1">
            <a:prstTxWarp prst="textWave1">
              <a:avLst>
                <a:gd name="adj1" fmla="val 13005"/>
                <a:gd name="adj2" fmla="val 0"/>
              </a:avLst>
            </a:prstTxWarp>
          </a:bodyPr>
          <a:lstStyle/>
          <a:p>
            <a:pPr algn="ctr"/>
            <a:r>
              <a:rPr lang="en-US" sz="3600" kern="10">
                <a:ln w="2857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New Question</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9987" name="Rectangle 3"/>
          <p:cNvSpPr>
            <a:spLocks noGrp="1" noChangeArrowheads="1"/>
          </p:cNvSpPr>
          <p:nvPr>
            <p:ph type="body" sz="half" idx="4294967295"/>
          </p:nvPr>
        </p:nvSpPr>
        <p:spPr>
          <a:xfrm>
            <a:off x="228600" y="152400"/>
            <a:ext cx="8915400" cy="5978525"/>
          </a:xfrm>
        </p:spPr>
        <p:txBody>
          <a:bodyPr/>
          <a:lstStyle/>
          <a:p>
            <a:pPr eaLnBrk="1" hangingPunct="1">
              <a:defRPr/>
            </a:pPr>
            <a:r>
              <a:rPr lang="en-US" smtClean="0">
                <a:effectLst>
                  <a:outerShdw blurRad="38100" dist="38100" dir="2700000" algn="tl">
                    <a:srgbClr val="808080"/>
                  </a:outerShdw>
                </a:effectLst>
              </a:rPr>
              <a:t>What’s the mechanical advantage of this wheel and axle?</a:t>
            </a:r>
          </a:p>
        </p:txBody>
      </p:sp>
      <p:pic>
        <p:nvPicPr>
          <p:cNvPr id="144387"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371600"/>
            <a:ext cx="8610600" cy="5181600"/>
          </a:xfrm>
          <a:noFill/>
          <a:ln w="76200" cap="flat" algn="ctr">
            <a:solidFill>
              <a:schemeClr val="accent2"/>
            </a:solidFill>
            <a:miter lim="800000"/>
            <a:headEnd/>
            <a:tailEnd/>
          </a:ln>
        </p:spPr>
      </p:pic>
      <p:sp>
        <p:nvSpPr>
          <p:cNvPr id="6569991" name="Rectangle 7"/>
          <p:cNvSpPr>
            <a:spLocks noChangeArrowheads="1"/>
          </p:cNvSpPr>
          <p:nvPr/>
        </p:nvSpPr>
        <p:spPr bwMode="auto">
          <a:xfrm>
            <a:off x="5867400" y="6643688"/>
            <a:ext cx="3048000" cy="214312"/>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sp>
        <p:nvSpPr>
          <p:cNvPr id="1501190" name="Line 6"/>
          <p:cNvSpPr>
            <a:spLocks noChangeShapeType="1"/>
          </p:cNvSpPr>
          <p:nvPr/>
        </p:nvSpPr>
        <p:spPr bwMode="auto">
          <a:xfrm>
            <a:off x="5943600" y="3581400"/>
            <a:ext cx="2057400" cy="152400"/>
          </a:xfrm>
          <a:prstGeom prst="line">
            <a:avLst/>
          </a:prstGeom>
          <a:noFill/>
          <a:ln w="9525">
            <a:no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1" name="Line 7"/>
          <p:cNvSpPr>
            <a:spLocks noChangeShapeType="1"/>
          </p:cNvSpPr>
          <p:nvPr/>
        </p:nvSpPr>
        <p:spPr bwMode="auto">
          <a:xfrm>
            <a:off x="6553200" y="3505200"/>
            <a:ext cx="1524000" cy="0"/>
          </a:xfrm>
          <a:prstGeom prst="line">
            <a:avLst/>
          </a:prstGeom>
          <a:noFill/>
          <a:ln w="762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2" name="Line 8"/>
          <p:cNvSpPr>
            <a:spLocks noChangeShapeType="1"/>
          </p:cNvSpPr>
          <p:nvPr/>
        </p:nvSpPr>
        <p:spPr bwMode="auto">
          <a:xfrm>
            <a:off x="6172200" y="3810000"/>
            <a:ext cx="457200" cy="0"/>
          </a:xfrm>
          <a:prstGeom prst="line">
            <a:avLst/>
          </a:prstGeom>
          <a:noFill/>
          <a:ln w="381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44392" name="WordArt 8"/>
          <p:cNvSpPr>
            <a:spLocks noChangeArrowheads="1" noChangeShapeType="1" noTextEdit="1"/>
          </p:cNvSpPr>
          <p:nvPr/>
        </p:nvSpPr>
        <p:spPr bwMode="auto">
          <a:xfrm>
            <a:off x="7696200" y="1676400"/>
            <a:ext cx="10668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17</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9987" name="Rectangle 3"/>
          <p:cNvSpPr>
            <a:spLocks noGrp="1" noChangeArrowheads="1"/>
          </p:cNvSpPr>
          <p:nvPr>
            <p:ph type="body" sz="half" idx="4294967295"/>
          </p:nvPr>
        </p:nvSpPr>
        <p:spPr>
          <a:xfrm>
            <a:off x="228600" y="152400"/>
            <a:ext cx="8915400" cy="5978525"/>
          </a:xfrm>
        </p:spPr>
        <p:txBody>
          <a:bodyPr/>
          <a:lstStyle/>
          <a:p>
            <a:pPr eaLnBrk="1" hangingPunct="1">
              <a:defRPr/>
            </a:pPr>
            <a:r>
              <a:rPr lang="en-US" smtClean="0">
                <a:effectLst>
                  <a:outerShdw blurRad="38100" dist="38100" dir="2700000" algn="tl">
                    <a:srgbClr val="808080"/>
                  </a:outerShdw>
                </a:effectLst>
              </a:rPr>
              <a:t>What’s the mechanical advantage of this wheel and axle?</a:t>
            </a:r>
          </a:p>
        </p:txBody>
      </p:sp>
      <p:pic>
        <p:nvPicPr>
          <p:cNvPr id="145411"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371600"/>
            <a:ext cx="8610600" cy="5181600"/>
          </a:xfrm>
          <a:noFill/>
          <a:ln w="76200" cap="flat" algn="ctr">
            <a:solidFill>
              <a:schemeClr val="accent2"/>
            </a:solidFill>
            <a:miter lim="800000"/>
            <a:headEnd/>
            <a:tailEnd/>
          </a:ln>
        </p:spPr>
      </p:pic>
      <p:sp>
        <p:nvSpPr>
          <p:cNvPr id="6569991" name="Rectangle 7"/>
          <p:cNvSpPr>
            <a:spLocks noChangeArrowheads="1"/>
          </p:cNvSpPr>
          <p:nvPr/>
        </p:nvSpPr>
        <p:spPr bwMode="auto">
          <a:xfrm>
            <a:off x="5867400" y="6643688"/>
            <a:ext cx="3048000" cy="214312"/>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sp>
        <p:nvSpPr>
          <p:cNvPr id="1501190" name="Line 6"/>
          <p:cNvSpPr>
            <a:spLocks noChangeShapeType="1"/>
          </p:cNvSpPr>
          <p:nvPr/>
        </p:nvSpPr>
        <p:spPr bwMode="auto">
          <a:xfrm>
            <a:off x="5943600" y="3581400"/>
            <a:ext cx="2057400" cy="152400"/>
          </a:xfrm>
          <a:prstGeom prst="line">
            <a:avLst/>
          </a:prstGeom>
          <a:noFill/>
          <a:ln w="9525">
            <a:no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1" name="Line 7"/>
          <p:cNvSpPr>
            <a:spLocks noChangeShapeType="1"/>
          </p:cNvSpPr>
          <p:nvPr/>
        </p:nvSpPr>
        <p:spPr bwMode="auto">
          <a:xfrm>
            <a:off x="6553200" y="3505200"/>
            <a:ext cx="1524000" cy="0"/>
          </a:xfrm>
          <a:prstGeom prst="line">
            <a:avLst/>
          </a:prstGeom>
          <a:noFill/>
          <a:ln w="762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2" name="Line 8"/>
          <p:cNvSpPr>
            <a:spLocks noChangeShapeType="1"/>
          </p:cNvSpPr>
          <p:nvPr/>
        </p:nvSpPr>
        <p:spPr bwMode="auto">
          <a:xfrm>
            <a:off x="6172200" y="3810000"/>
            <a:ext cx="457200" cy="0"/>
          </a:xfrm>
          <a:prstGeom prst="line">
            <a:avLst/>
          </a:prstGeom>
          <a:noFill/>
          <a:ln w="381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45416" name="WordArt 8"/>
          <p:cNvSpPr>
            <a:spLocks noChangeArrowheads="1" noChangeShapeType="1" noTextEdit="1"/>
          </p:cNvSpPr>
          <p:nvPr/>
        </p:nvSpPr>
        <p:spPr bwMode="auto">
          <a:xfrm>
            <a:off x="7696200" y="1676400"/>
            <a:ext cx="10668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17</a:t>
            </a:r>
          </a:p>
        </p:txBody>
      </p:sp>
      <p:sp>
        <p:nvSpPr>
          <p:cNvPr id="145417" name="WordArt 9"/>
          <p:cNvSpPr>
            <a:spLocks noChangeArrowheads="1" noChangeShapeType="1" noTextEdit="1"/>
          </p:cNvSpPr>
          <p:nvPr/>
        </p:nvSpPr>
        <p:spPr bwMode="auto">
          <a:xfrm>
            <a:off x="4876800" y="2438400"/>
            <a:ext cx="258127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5/1 = 5 MA</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457200" y="152400"/>
            <a:ext cx="8229600" cy="5973763"/>
          </a:xfrm>
        </p:spPr>
        <p:txBody>
          <a:bodyPr/>
          <a:lstStyle/>
          <a:p>
            <a:r>
              <a:rPr lang="en-US" smtClean="0"/>
              <a:t>Which wheel and axle will be best for a mouse trap car? </a:t>
            </a:r>
          </a:p>
        </p:txBody>
      </p:sp>
      <p:pic>
        <p:nvPicPr>
          <p:cNvPr id="146435" name="Picture 3" descr="http://www.wscschools.org/imageGallery/DOdrobina222/poe/mousetrapcar/DSCN18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267200" cy="4648200"/>
          </a:xfrm>
          <a:prstGeom prst="rect">
            <a:avLst/>
          </a:prstGeom>
          <a:noFill/>
          <a:ln w="57150">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46436" name="Picture 4" descr="http://sktrinteratschool.wikispaces.com/file/view/Mouse-Trap-car_1.jpg/298409002/Mouse-Trap-ca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76700" cy="4648200"/>
          </a:xfrm>
          <a:prstGeom prst="rect">
            <a:avLst/>
          </a:prstGeom>
          <a:noFill/>
          <a:ln w="762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146437" name="WordArt 5"/>
          <p:cNvSpPr>
            <a:spLocks noChangeArrowheads="1" noChangeShapeType="1" noTextEdit="1"/>
          </p:cNvSpPr>
          <p:nvPr/>
        </p:nvSpPr>
        <p:spPr bwMode="auto">
          <a:xfrm>
            <a:off x="533400" y="1676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6438" name="WordArt 6"/>
          <p:cNvSpPr>
            <a:spLocks noChangeArrowheads="1" noChangeShapeType="1" noTextEdit="1"/>
          </p:cNvSpPr>
          <p:nvPr/>
        </p:nvSpPr>
        <p:spPr bwMode="auto">
          <a:xfrm>
            <a:off x="5029200" y="1752600"/>
            <a:ext cx="1066800" cy="1219200"/>
          </a:xfrm>
          <a:prstGeom prst="rect">
            <a:avLst/>
          </a:prstGeom>
        </p:spPr>
        <p:txBody>
          <a:bodyPr wrap="none" fromWordArt="1">
            <a:prstTxWarp prst="textPlain">
              <a:avLst>
                <a:gd name="adj" fmla="val 50000"/>
              </a:avLst>
            </a:prstTxWarp>
          </a:bodyPr>
          <a:lstStyle/>
          <a:p>
            <a:pPr algn="ctr"/>
            <a:r>
              <a:rPr lang="en-US" sz="3600" kern="10" spc="720">
                <a:ln w="571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6439" name="WordArt 7"/>
          <p:cNvSpPr>
            <a:spLocks noChangeArrowheads="1" noChangeShapeType="1" noTextEdit="1"/>
          </p:cNvSpPr>
          <p:nvPr/>
        </p:nvSpPr>
        <p:spPr bwMode="auto">
          <a:xfrm>
            <a:off x="8382000" y="990600"/>
            <a:ext cx="6096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pic>
        <p:nvPicPr>
          <p:cNvPr id="146440"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4600"/>
            <a:ext cx="106363"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457200" y="152400"/>
            <a:ext cx="8229600" cy="5973763"/>
          </a:xfrm>
        </p:spPr>
        <p:txBody>
          <a:bodyPr/>
          <a:lstStyle/>
          <a:p>
            <a:r>
              <a:rPr lang="en-US" smtClean="0"/>
              <a:t>Which wheel and axle will be best for a mouse trap car? </a:t>
            </a:r>
          </a:p>
        </p:txBody>
      </p:sp>
      <p:pic>
        <p:nvPicPr>
          <p:cNvPr id="147459" name="Picture 3" descr="http://www.wscschools.org/imageGallery/DOdrobina222/poe/mousetrapcar/DSCN18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267200" cy="4648200"/>
          </a:xfrm>
          <a:prstGeom prst="rect">
            <a:avLst/>
          </a:prstGeom>
          <a:noFill/>
          <a:ln w="57150">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47460" name="Picture 4" descr="http://sktrinteratschool.wikispaces.com/file/view/Mouse-Trap-car_1.jpg/298409002/Mouse-Trap-ca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76700" cy="4648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47461" name="WordArt 5"/>
          <p:cNvSpPr>
            <a:spLocks noChangeArrowheads="1" noChangeShapeType="1" noTextEdit="1"/>
          </p:cNvSpPr>
          <p:nvPr/>
        </p:nvSpPr>
        <p:spPr bwMode="auto">
          <a:xfrm>
            <a:off x="533400" y="1676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7462" name="WordArt 6"/>
          <p:cNvSpPr>
            <a:spLocks noChangeArrowheads="1" noChangeShapeType="1" noTextEdit="1"/>
          </p:cNvSpPr>
          <p:nvPr/>
        </p:nvSpPr>
        <p:spPr bwMode="auto">
          <a:xfrm>
            <a:off x="5029200" y="1752600"/>
            <a:ext cx="1066800" cy="1219200"/>
          </a:xfrm>
          <a:prstGeom prst="rect">
            <a:avLst/>
          </a:prstGeom>
        </p:spPr>
        <p:txBody>
          <a:bodyPr wrap="none" fromWordArt="1">
            <a:prstTxWarp prst="textPlain">
              <a:avLst>
                <a:gd name="adj" fmla="val 50000"/>
              </a:avLst>
            </a:prstTxWarp>
          </a:bodyPr>
          <a:lstStyle/>
          <a:p>
            <a:pPr algn="ctr"/>
            <a:r>
              <a:rPr lang="en-US" sz="3600" kern="10" spc="720">
                <a:ln w="571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7463" name="WordArt 7"/>
          <p:cNvSpPr>
            <a:spLocks noChangeArrowheads="1" noChangeShapeType="1" noTextEdit="1"/>
          </p:cNvSpPr>
          <p:nvPr/>
        </p:nvSpPr>
        <p:spPr bwMode="auto">
          <a:xfrm>
            <a:off x="6400800" y="2895600"/>
            <a:ext cx="20574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CC66FF"/>
                </a:solidFill>
                <a:effectLst>
                  <a:outerShdw dist="45791" dir="3378596" algn="ctr" rotWithShape="0">
                    <a:srgbClr val="4D4D4D">
                      <a:alpha val="79999"/>
                    </a:srgbClr>
                  </a:outerShdw>
                </a:effectLst>
                <a:latin typeface="Arial Black"/>
              </a:rPr>
              <a:t>Good</a:t>
            </a:r>
          </a:p>
        </p:txBody>
      </p:sp>
      <p:sp>
        <p:nvSpPr>
          <p:cNvPr id="147464" name="WordArt 8"/>
          <p:cNvSpPr>
            <a:spLocks noChangeArrowheads="1" noChangeShapeType="1" noTextEdit="1"/>
          </p:cNvSpPr>
          <p:nvPr/>
        </p:nvSpPr>
        <p:spPr bwMode="auto">
          <a:xfrm>
            <a:off x="8382000" y="990600"/>
            <a:ext cx="6096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pic>
        <p:nvPicPr>
          <p:cNvPr id="147465"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4600"/>
            <a:ext cx="106363"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457200" y="152400"/>
            <a:ext cx="8229600" cy="5973763"/>
          </a:xfrm>
        </p:spPr>
        <p:txBody>
          <a:bodyPr/>
          <a:lstStyle/>
          <a:p>
            <a:r>
              <a:rPr lang="en-US" smtClean="0"/>
              <a:t>Which wheel and axle will be best for a mouse trap car? </a:t>
            </a:r>
          </a:p>
        </p:txBody>
      </p:sp>
      <p:pic>
        <p:nvPicPr>
          <p:cNvPr id="148483" name="Picture 3" descr="http://www.wscschools.org/imageGallery/DOdrobina222/poe/mousetrapcar/DSCN18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267200" cy="46482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48484" name="Picture 4" descr="http://sktrinteratschool.wikispaces.com/file/view/Mouse-Trap-car_1.jpg/298409002/Mouse-Trap-ca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76700" cy="4648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48485" name="WordArt 5"/>
          <p:cNvSpPr>
            <a:spLocks noChangeArrowheads="1" noChangeShapeType="1" noTextEdit="1"/>
          </p:cNvSpPr>
          <p:nvPr/>
        </p:nvSpPr>
        <p:spPr bwMode="auto">
          <a:xfrm>
            <a:off x="533400" y="1676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8486" name="WordArt 6"/>
          <p:cNvSpPr>
            <a:spLocks noChangeArrowheads="1" noChangeShapeType="1" noTextEdit="1"/>
          </p:cNvSpPr>
          <p:nvPr/>
        </p:nvSpPr>
        <p:spPr bwMode="auto">
          <a:xfrm>
            <a:off x="5029200" y="1752600"/>
            <a:ext cx="1066800" cy="1219200"/>
          </a:xfrm>
          <a:prstGeom prst="rect">
            <a:avLst/>
          </a:prstGeom>
        </p:spPr>
        <p:txBody>
          <a:bodyPr wrap="none" fromWordArt="1">
            <a:prstTxWarp prst="textPlain">
              <a:avLst>
                <a:gd name="adj" fmla="val 50000"/>
              </a:avLst>
            </a:prstTxWarp>
          </a:bodyPr>
          <a:lstStyle/>
          <a:p>
            <a:pPr algn="ctr"/>
            <a:r>
              <a:rPr lang="en-US" sz="3600" kern="10" spc="720">
                <a:ln w="571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8487" name="WordArt 7"/>
          <p:cNvSpPr>
            <a:spLocks noChangeArrowheads="1" noChangeShapeType="1" noTextEdit="1"/>
          </p:cNvSpPr>
          <p:nvPr/>
        </p:nvSpPr>
        <p:spPr bwMode="auto">
          <a:xfrm>
            <a:off x="533400" y="5181600"/>
            <a:ext cx="3810000" cy="8001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chemeClr val="hlink"/>
                </a:solidFill>
                <a:effectLst>
                  <a:outerShdw dist="45791" dir="3378596" algn="ctr" rotWithShape="0">
                    <a:srgbClr val="4D4D4D">
                      <a:alpha val="79999"/>
                    </a:srgbClr>
                  </a:outerShdw>
                </a:effectLst>
                <a:latin typeface="Arial Black"/>
              </a:rPr>
              <a:t>Not so good</a:t>
            </a:r>
          </a:p>
        </p:txBody>
      </p:sp>
      <p:sp>
        <p:nvSpPr>
          <p:cNvPr id="148488" name="WordArt 8"/>
          <p:cNvSpPr>
            <a:spLocks noChangeArrowheads="1" noChangeShapeType="1" noTextEdit="1"/>
          </p:cNvSpPr>
          <p:nvPr/>
        </p:nvSpPr>
        <p:spPr bwMode="auto">
          <a:xfrm>
            <a:off x="8382000" y="990600"/>
            <a:ext cx="6096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pic>
        <p:nvPicPr>
          <p:cNvPr id="148489"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4600"/>
            <a:ext cx="106363"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0" name="WordArt 10"/>
          <p:cNvSpPr>
            <a:spLocks noChangeArrowheads="1" noChangeShapeType="1" noTextEdit="1"/>
          </p:cNvSpPr>
          <p:nvPr/>
        </p:nvSpPr>
        <p:spPr bwMode="auto">
          <a:xfrm>
            <a:off x="6400800" y="2895600"/>
            <a:ext cx="20574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CC66FF"/>
                </a:solidFill>
                <a:effectLst>
                  <a:outerShdw dist="45791" dir="3378596" algn="ctr" rotWithShape="0">
                    <a:srgbClr val="4D4D4D">
                      <a:alpha val="79999"/>
                    </a:srgbClr>
                  </a:outerShdw>
                </a:effectLst>
                <a:latin typeface="Arial Black"/>
              </a:rPr>
              <a:t>Good</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457200" y="152400"/>
            <a:ext cx="8229600" cy="5973763"/>
          </a:xfrm>
        </p:spPr>
        <p:txBody>
          <a:bodyPr/>
          <a:lstStyle/>
          <a:p>
            <a:r>
              <a:rPr lang="en-US" smtClean="0"/>
              <a:t>Which wheel and axle will be best for a mouse trap car? </a:t>
            </a:r>
            <a:r>
              <a:rPr lang="en-US" smtClean="0">
                <a:solidFill>
                  <a:srgbClr val="FFFF66"/>
                </a:solidFill>
              </a:rPr>
              <a:t>(Owl +1pt)</a:t>
            </a:r>
          </a:p>
        </p:txBody>
      </p:sp>
      <p:pic>
        <p:nvPicPr>
          <p:cNvPr id="149507" name="Picture 3" descr="http://www.wscschools.org/imageGallery/DOdrobina222/poe/mousetrapcar/DSCN18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267200" cy="46482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49508" name="Picture 4" descr="http://sktrinteratschool.wikispaces.com/file/view/Mouse-Trap-car_1.jpg/298409002/Mouse-Trap-ca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76700" cy="4648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49509" name="WordArt 5"/>
          <p:cNvSpPr>
            <a:spLocks noChangeArrowheads="1" noChangeShapeType="1" noTextEdit="1"/>
          </p:cNvSpPr>
          <p:nvPr/>
        </p:nvSpPr>
        <p:spPr bwMode="auto">
          <a:xfrm>
            <a:off x="533400" y="1676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9510" name="WordArt 6"/>
          <p:cNvSpPr>
            <a:spLocks noChangeArrowheads="1" noChangeShapeType="1" noTextEdit="1"/>
          </p:cNvSpPr>
          <p:nvPr/>
        </p:nvSpPr>
        <p:spPr bwMode="auto">
          <a:xfrm>
            <a:off x="5029200" y="1752600"/>
            <a:ext cx="1066800" cy="1219200"/>
          </a:xfrm>
          <a:prstGeom prst="rect">
            <a:avLst/>
          </a:prstGeom>
        </p:spPr>
        <p:txBody>
          <a:bodyPr wrap="none" fromWordArt="1">
            <a:prstTxWarp prst="textPlain">
              <a:avLst>
                <a:gd name="adj" fmla="val 50000"/>
              </a:avLst>
            </a:prstTxWarp>
          </a:bodyPr>
          <a:lstStyle/>
          <a:p>
            <a:pPr algn="ctr"/>
            <a:r>
              <a:rPr lang="en-US" sz="3600" kern="10" spc="720">
                <a:ln w="571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9511" name="WordArt 7"/>
          <p:cNvSpPr>
            <a:spLocks noChangeArrowheads="1" noChangeShapeType="1" noTextEdit="1"/>
          </p:cNvSpPr>
          <p:nvPr/>
        </p:nvSpPr>
        <p:spPr bwMode="auto">
          <a:xfrm>
            <a:off x="533400" y="5181600"/>
            <a:ext cx="3810000" cy="8001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chemeClr val="hlink"/>
                </a:solidFill>
                <a:effectLst>
                  <a:outerShdw dist="45791" dir="3378596" algn="ctr" rotWithShape="0">
                    <a:srgbClr val="4D4D4D">
                      <a:alpha val="79999"/>
                    </a:srgbClr>
                  </a:outerShdw>
                </a:effectLst>
                <a:latin typeface="Arial Black"/>
              </a:rPr>
              <a:t>Not so good</a:t>
            </a:r>
          </a:p>
        </p:txBody>
      </p:sp>
      <p:sp>
        <p:nvSpPr>
          <p:cNvPr id="149512" name="WordArt 8"/>
          <p:cNvSpPr>
            <a:spLocks noChangeArrowheads="1" noChangeShapeType="1" noTextEdit="1"/>
          </p:cNvSpPr>
          <p:nvPr/>
        </p:nvSpPr>
        <p:spPr bwMode="auto">
          <a:xfrm>
            <a:off x="8382000" y="990600"/>
            <a:ext cx="6096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pic>
        <p:nvPicPr>
          <p:cNvPr id="149513"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4600"/>
            <a:ext cx="106363"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4" name="WordArt 10"/>
          <p:cNvSpPr>
            <a:spLocks noChangeArrowheads="1" noChangeShapeType="1" noTextEdit="1"/>
          </p:cNvSpPr>
          <p:nvPr/>
        </p:nvSpPr>
        <p:spPr bwMode="auto">
          <a:xfrm>
            <a:off x="6400800" y="2895600"/>
            <a:ext cx="20574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CC66FF"/>
                </a:solidFill>
                <a:effectLst>
                  <a:outerShdw dist="45791" dir="3378596" algn="ctr" rotWithShape="0">
                    <a:srgbClr val="4D4D4D">
                      <a:alpha val="79999"/>
                    </a:srgbClr>
                  </a:outerShdw>
                </a:effectLst>
                <a:latin typeface="Arial Black"/>
              </a:rPr>
              <a:t>Good</a:t>
            </a:r>
          </a:p>
        </p:txBody>
      </p:sp>
      <p:pic>
        <p:nvPicPr>
          <p:cNvPr id="149515"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81200"/>
            <a:ext cx="27432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457200" y="152400"/>
            <a:ext cx="8229600" cy="5973763"/>
          </a:xfrm>
        </p:spPr>
        <p:txBody>
          <a:bodyPr/>
          <a:lstStyle/>
          <a:p>
            <a:r>
              <a:rPr lang="en-US" smtClean="0"/>
              <a:t>Which wheel and axle will be best for a mouse trap car? </a:t>
            </a:r>
            <a:r>
              <a:rPr lang="en-US" smtClean="0">
                <a:solidFill>
                  <a:srgbClr val="FFFF66"/>
                </a:solidFill>
              </a:rPr>
              <a:t>(Owl +1pt)</a:t>
            </a:r>
          </a:p>
        </p:txBody>
      </p:sp>
      <p:pic>
        <p:nvPicPr>
          <p:cNvPr id="150531" name="Picture 3" descr="http://www.wscschools.org/imageGallery/DOdrobina222/poe/mousetrapcar/DSCN18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267200" cy="46482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50532" name="Picture 4" descr="http://sktrinteratschool.wikispaces.com/file/view/Mouse-Trap-car_1.jpg/298409002/Mouse-Trap-ca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76700" cy="46482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150533" name="WordArt 5"/>
          <p:cNvSpPr>
            <a:spLocks noChangeArrowheads="1" noChangeShapeType="1" noTextEdit="1"/>
          </p:cNvSpPr>
          <p:nvPr/>
        </p:nvSpPr>
        <p:spPr bwMode="auto">
          <a:xfrm>
            <a:off x="533400" y="1676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50534" name="WordArt 6"/>
          <p:cNvSpPr>
            <a:spLocks noChangeArrowheads="1" noChangeShapeType="1" noTextEdit="1"/>
          </p:cNvSpPr>
          <p:nvPr/>
        </p:nvSpPr>
        <p:spPr bwMode="auto">
          <a:xfrm>
            <a:off x="5029200" y="1752600"/>
            <a:ext cx="1066800" cy="1219200"/>
          </a:xfrm>
          <a:prstGeom prst="rect">
            <a:avLst/>
          </a:prstGeom>
        </p:spPr>
        <p:txBody>
          <a:bodyPr wrap="none" fromWordArt="1">
            <a:prstTxWarp prst="textPlain">
              <a:avLst>
                <a:gd name="adj" fmla="val 50000"/>
              </a:avLst>
            </a:prstTxWarp>
          </a:bodyPr>
          <a:lstStyle/>
          <a:p>
            <a:pPr algn="ctr"/>
            <a:r>
              <a:rPr lang="en-US" sz="3600" kern="10" spc="720">
                <a:ln w="571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50535" name="WordArt 7"/>
          <p:cNvSpPr>
            <a:spLocks noChangeArrowheads="1" noChangeShapeType="1" noTextEdit="1"/>
          </p:cNvSpPr>
          <p:nvPr/>
        </p:nvSpPr>
        <p:spPr bwMode="auto">
          <a:xfrm>
            <a:off x="533400" y="5181600"/>
            <a:ext cx="3810000" cy="8001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chemeClr val="hlink"/>
                </a:solidFill>
                <a:effectLst>
                  <a:outerShdw dist="45791" dir="3378596" algn="ctr" rotWithShape="0">
                    <a:srgbClr val="4D4D4D">
                      <a:alpha val="79999"/>
                    </a:srgbClr>
                  </a:outerShdw>
                </a:effectLst>
                <a:latin typeface="Arial Black"/>
              </a:rPr>
              <a:t>Not so good</a:t>
            </a:r>
          </a:p>
        </p:txBody>
      </p:sp>
      <p:sp>
        <p:nvSpPr>
          <p:cNvPr id="150536" name="WordArt 8"/>
          <p:cNvSpPr>
            <a:spLocks noChangeArrowheads="1" noChangeShapeType="1" noTextEdit="1"/>
          </p:cNvSpPr>
          <p:nvPr/>
        </p:nvSpPr>
        <p:spPr bwMode="auto">
          <a:xfrm>
            <a:off x="8382000" y="990600"/>
            <a:ext cx="6096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pic>
        <p:nvPicPr>
          <p:cNvPr id="150537"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4600"/>
            <a:ext cx="106363"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8" name="WordArt 10"/>
          <p:cNvSpPr>
            <a:spLocks noChangeArrowheads="1" noChangeShapeType="1" noTextEdit="1"/>
          </p:cNvSpPr>
          <p:nvPr/>
        </p:nvSpPr>
        <p:spPr bwMode="auto">
          <a:xfrm>
            <a:off x="6400800" y="2895600"/>
            <a:ext cx="20574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CC66FF"/>
                </a:solidFill>
                <a:effectLst>
                  <a:outerShdw dist="45791" dir="3378596" algn="ctr" rotWithShape="0">
                    <a:srgbClr val="4D4D4D">
                      <a:alpha val="79999"/>
                    </a:srgbClr>
                  </a:outerShdw>
                </a:effectLst>
                <a:latin typeface="Arial Black"/>
              </a:rPr>
              <a:t>Good</a:t>
            </a:r>
          </a:p>
        </p:txBody>
      </p:sp>
      <p:pic>
        <p:nvPicPr>
          <p:cNvPr id="150539"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81200"/>
            <a:ext cx="27432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40" name="Oval 12"/>
          <p:cNvSpPr>
            <a:spLocks noChangeArrowheads="1"/>
          </p:cNvSpPr>
          <p:nvPr/>
        </p:nvSpPr>
        <p:spPr bwMode="auto">
          <a:xfrm>
            <a:off x="6324600" y="2286000"/>
            <a:ext cx="609600" cy="5334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chemeClr val="tx1"/>
                </a:solidFill>
              </a:rPr>
              <a:t>T</a:t>
            </a:r>
            <a:r>
              <a:rPr lang="en-US" sz="3200" u="sng" smtClean="0">
                <a:solidFill>
                  <a:srgbClr val="FF99FF"/>
                </a:solidFill>
              </a:rPr>
              <a:t>ra</a:t>
            </a:r>
            <a:r>
              <a:rPr lang="en-US" sz="3200" u="sng" smtClean="0">
                <a:solidFill>
                  <a:schemeClr val="tx1"/>
                </a:solidFill>
              </a:rPr>
              <a:t>n</a:t>
            </a:r>
            <a:r>
              <a:rPr lang="en-US" sz="3200" u="sng" smtClean="0">
                <a:solidFill>
                  <a:srgbClr val="FF99FF"/>
                </a:solidFill>
              </a:rPr>
              <a:t>s</a:t>
            </a:r>
            <a:r>
              <a:rPr lang="en-US" sz="3200" u="sng" smtClean="0">
                <a:solidFill>
                  <a:schemeClr val="tx1"/>
                </a:solidFill>
              </a:rPr>
              <a:t>f</a:t>
            </a:r>
            <a:r>
              <a:rPr lang="en-US" sz="3200" u="sng" smtClean="0">
                <a:solidFill>
                  <a:srgbClr val="FF99FF"/>
                </a:solidFill>
              </a:rPr>
              <a:t>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a:t>
            </a:r>
            <a:r>
              <a:rPr lang="en-US" sz="3200" u="sng" smtClean="0">
                <a:solidFill>
                  <a:schemeClr val="tx1"/>
                </a:solidFill>
              </a:rPr>
              <a:t>i</a:t>
            </a:r>
            <a:r>
              <a:rPr lang="en-US" sz="3200" u="sng" smtClean="0">
                <a:solidFill>
                  <a:srgbClr val="6699FF"/>
                </a:solidFill>
              </a:rPr>
              <a:t>r</a:t>
            </a:r>
            <a:r>
              <a:rPr lang="en-US" sz="3200" u="sng" smtClean="0">
                <a:solidFill>
                  <a:schemeClr val="tx1"/>
                </a:solidFill>
              </a:rPr>
              <a:t>ec</a:t>
            </a:r>
            <a:r>
              <a:rPr lang="en-US" sz="3200" u="sng" smtClean="0">
                <a:solidFill>
                  <a:srgbClr val="6699FF"/>
                </a:solidFill>
              </a:rPr>
              <a:t>t</a:t>
            </a:r>
            <a:r>
              <a:rPr lang="en-US" sz="3200" u="sng" smtClean="0">
                <a:solidFill>
                  <a:schemeClr val="tx1"/>
                </a:solidFill>
              </a:rPr>
              <a:t>io</a:t>
            </a:r>
            <a:r>
              <a:rPr lang="en-US" sz="3200" u="sng" smtClean="0">
                <a:solidFill>
                  <a:srgbClr val="6699FF"/>
                </a:solidFill>
              </a:rPr>
              <a:t>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t>
            </a:r>
            <a:r>
              <a:rPr lang="en-US" sz="3200" u="sng" smtClean="0">
                <a:solidFill>
                  <a:schemeClr val="tx1"/>
                </a:solidFill>
              </a:rPr>
              <a:t>ag</a:t>
            </a:r>
            <a:r>
              <a:rPr lang="en-US" sz="3200" u="sng" smtClean="0">
                <a:solidFill>
                  <a:srgbClr val="FFCC66"/>
                </a:solidFill>
              </a:rPr>
              <a:t>ni</a:t>
            </a:r>
            <a:r>
              <a:rPr lang="en-US" sz="3200" u="sng" smtClean="0">
                <a:solidFill>
                  <a:schemeClr val="tx1"/>
                </a:solidFill>
              </a:rPr>
              <a:t>tu</a:t>
            </a:r>
            <a:r>
              <a:rPr lang="en-US" sz="3200" u="sng" smtClean="0">
                <a:solidFill>
                  <a:srgbClr val="FFCC66"/>
                </a:solidFill>
              </a:rPr>
              <a:t>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1555"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56"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57"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58"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59"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60"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chemeClr val="tx1"/>
                </a:solidFill>
              </a:rPr>
              <a:t>T</a:t>
            </a:r>
            <a:r>
              <a:rPr lang="en-US" sz="3200" u="sng" smtClean="0">
                <a:solidFill>
                  <a:srgbClr val="FF99FF"/>
                </a:solidFill>
              </a:rPr>
              <a:t>ra</a:t>
            </a:r>
            <a:r>
              <a:rPr lang="en-US" sz="3200" u="sng" smtClean="0">
                <a:solidFill>
                  <a:schemeClr val="tx1"/>
                </a:solidFill>
              </a:rPr>
              <a:t>n</a:t>
            </a:r>
            <a:r>
              <a:rPr lang="en-US" sz="3200" u="sng" smtClean="0">
                <a:solidFill>
                  <a:srgbClr val="FF99FF"/>
                </a:solidFill>
              </a:rPr>
              <a:t>s</a:t>
            </a:r>
            <a:r>
              <a:rPr lang="en-US" sz="3200" u="sng" smtClean="0">
                <a:solidFill>
                  <a:schemeClr val="tx1"/>
                </a:solidFill>
              </a:rPr>
              <a:t>f</a:t>
            </a:r>
            <a:r>
              <a:rPr lang="en-US" sz="3200" u="sng" smtClean="0">
                <a:solidFill>
                  <a:srgbClr val="FF99FF"/>
                </a:solidFill>
              </a:rPr>
              <a:t>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a:t>
            </a:r>
            <a:r>
              <a:rPr lang="en-US" sz="3200" u="sng" smtClean="0">
                <a:solidFill>
                  <a:schemeClr val="tx1"/>
                </a:solidFill>
              </a:rPr>
              <a:t>i</a:t>
            </a:r>
            <a:r>
              <a:rPr lang="en-US" sz="3200" u="sng" smtClean="0">
                <a:solidFill>
                  <a:srgbClr val="6699FF"/>
                </a:solidFill>
              </a:rPr>
              <a:t>r</a:t>
            </a:r>
            <a:r>
              <a:rPr lang="en-US" sz="3200" u="sng" smtClean="0">
                <a:solidFill>
                  <a:schemeClr val="tx1"/>
                </a:solidFill>
              </a:rPr>
              <a:t>ec</a:t>
            </a:r>
            <a:r>
              <a:rPr lang="en-US" sz="3200" u="sng" smtClean="0">
                <a:solidFill>
                  <a:srgbClr val="6699FF"/>
                </a:solidFill>
              </a:rPr>
              <a:t>t</a:t>
            </a:r>
            <a:r>
              <a:rPr lang="en-US" sz="3200" u="sng" smtClean="0">
                <a:solidFill>
                  <a:schemeClr val="tx1"/>
                </a:solidFill>
              </a:rPr>
              <a:t>io</a:t>
            </a:r>
            <a:r>
              <a:rPr lang="en-US" sz="3200" u="sng" smtClean="0">
                <a:solidFill>
                  <a:srgbClr val="6699FF"/>
                </a:solidFill>
              </a:rPr>
              <a:t>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t>
            </a:r>
            <a:r>
              <a:rPr lang="en-US" sz="3200" u="sng" smtClean="0">
                <a:solidFill>
                  <a:schemeClr val="tx1"/>
                </a:solidFill>
              </a:rPr>
              <a:t>ag</a:t>
            </a:r>
            <a:r>
              <a:rPr lang="en-US" sz="3200" u="sng" smtClean="0">
                <a:solidFill>
                  <a:srgbClr val="FFCC66"/>
                </a:solidFill>
              </a:rPr>
              <a:t>ni</a:t>
            </a:r>
            <a:r>
              <a:rPr lang="en-US" sz="3200" u="sng" smtClean="0">
                <a:solidFill>
                  <a:schemeClr val="tx1"/>
                </a:solidFill>
              </a:rPr>
              <a:t>tu</a:t>
            </a:r>
            <a:r>
              <a:rPr lang="en-US" sz="3200" u="sng" smtClean="0">
                <a:solidFill>
                  <a:srgbClr val="FFCC66"/>
                </a:solidFill>
              </a:rPr>
              <a:t>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2579" name="Rectangle 3"/>
          <p:cNvSpPr>
            <a:spLocks noChangeArrowheads="1"/>
          </p:cNvSpPr>
          <p:nvPr/>
        </p:nvSpPr>
        <p:spPr bwMode="auto">
          <a:xfrm>
            <a:off x="1600200" y="914400"/>
            <a:ext cx="15240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0"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1"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2"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3"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4"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381000"/>
            <a:ext cx="82613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class of levers is this picture? </a:t>
            </a:r>
          </a:p>
          <a:p>
            <a:pPr eaLnBrk="1" hangingPunct="1"/>
            <a:endParaRPr lang="en-US" sz="3600">
              <a:solidFill>
                <a:srgbClr val="FFFF00"/>
              </a:solidFill>
              <a:latin typeface="Times New Roman" pitchFamily="18" charset="0"/>
            </a:endParaRPr>
          </a:p>
          <a:p>
            <a:pPr eaLnBrk="1" hangingPunct="1"/>
            <a:endParaRPr lang="en-US" sz="3600">
              <a:solidFill>
                <a:srgbClr val="0066FF"/>
              </a:solidFill>
              <a:latin typeface="Times New Roman" pitchFamily="18" charset="0"/>
            </a:endParaRPr>
          </a:p>
        </p:txBody>
      </p:sp>
      <p:pic>
        <p:nvPicPr>
          <p:cNvPr id="15363" name="Picture 3" descr="uesc_06_img0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5365" name="WordArt 6"/>
          <p:cNvSpPr>
            <a:spLocks noChangeArrowheads="1" noChangeShapeType="1" noTextEdit="1"/>
          </p:cNvSpPr>
          <p:nvPr/>
        </p:nvSpPr>
        <p:spPr bwMode="auto">
          <a:xfrm>
            <a:off x="7391400" y="1828800"/>
            <a:ext cx="10668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FF00"/>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a:t>
            </a:r>
            <a:r>
              <a:rPr lang="en-US" sz="3200" u="sng" smtClean="0">
                <a:solidFill>
                  <a:schemeClr val="tx1"/>
                </a:solidFill>
              </a:rPr>
              <a:t>i</a:t>
            </a:r>
            <a:r>
              <a:rPr lang="en-US" sz="3200" u="sng" smtClean="0">
                <a:solidFill>
                  <a:srgbClr val="6699FF"/>
                </a:solidFill>
              </a:rPr>
              <a:t>r</a:t>
            </a:r>
            <a:r>
              <a:rPr lang="en-US" sz="3200" u="sng" smtClean="0">
                <a:solidFill>
                  <a:schemeClr val="tx1"/>
                </a:solidFill>
              </a:rPr>
              <a:t>ec</a:t>
            </a:r>
            <a:r>
              <a:rPr lang="en-US" sz="3200" u="sng" smtClean="0">
                <a:solidFill>
                  <a:srgbClr val="6699FF"/>
                </a:solidFill>
              </a:rPr>
              <a:t>t</a:t>
            </a:r>
            <a:r>
              <a:rPr lang="en-US" sz="3200" u="sng" smtClean="0">
                <a:solidFill>
                  <a:schemeClr val="tx1"/>
                </a:solidFill>
              </a:rPr>
              <a:t>io</a:t>
            </a:r>
            <a:r>
              <a:rPr lang="en-US" sz="3200" u="sng" smtClean="0">
                <a:solidFill>
                  <a:srgbClr val="6699FF"/>
                </a:solidFill>
              </a:rPr>
              <a:t>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t>
            </a:r>
            <a:r>
              <a:rPr lang="en-US" sz="3200" u="sng" smtClean="0">
                <a:solidFill>
                  <a:schemeClr val="tx1"/>
                </a:solidFill>
              </a:rPr>
              <a:t>ag</a:t>
            </a:r>
            <a:r>
              <a:rPr lang="en-US" sz="3200" u="sng" smtClean="0">
                <a:solidFill>
                  <a:srgbClr val="FFCC66"/>
                </a:solidFill>
              </a:rPr>
              <a:t>ni</a:t>
            </a:r>
            <a:r>
              <a:rPr lang="en-US" sz="3200" u="sng" smtClean="0">
                <a:solidFill>
                  <a:schemeClr val="tx1"/>
                </a:solidFill>
              </a:rPr>
              <a:t>tu</a:t>
            </a:r>
            <a:r>
              <a:rPr lang="en-US" sz="3200" u="sng" smtClean="0">
                <a:solidFill>
                  <a:srgbClr val="FFCC66"/>
                </a:solidFill>
              </a:rPr>
              <a:t>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3603" name="Rectangle 3"/>
          <p:cNvSpPr>
            <a:spLocks noChangeArrowheads="1"/>
          </p:cNvSpPr>
          <p:nvPr/>
        </p:nvSpPr>
        <p:spPr bwMode="auto">
          <a:xfrm>
            <a:off x="1600200" y="914400"/>
            <a:ext cx="15240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4"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5"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6"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7"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08"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a:t>
            </a:r>
            <a:r>
              <a:rPr lang="en-US" sz="3200" u="sng" smtClean="0">
                <a:solidFill>
                  <a:schemeClr val="tx1"/>
                </a:solidFill>
              </a:rPr>
              <a:t>i</a:t>
            </a:r>
            <a:r>
              <a:rPr lang="en-US" sz="3200" u="sng" smtClean="0">
                <a:solidFill>
                  <a:srgbClr val="6699FF"/>
                </a:solidFill>
              </a:rPr>
              <a:t>r</a:t>
            </a:r>
            <a:r>
              <a:rPr lang="en-US" sz="3200" u="sng" smtClean="0">
                <a:solidFill>
                  <a:schemeClr val="tx1"/>
                </a:solidFill>
              </a:rPr>
              <a:t>ec</a:t>
            </a:r>
            <a:r>
              <a:rPr lang="en-US" sz="3200" u="sng" smtClean="0">
                <a:solidFill>
                  <a:srgbClr val="6699FF"/>
                </a:solidFill>
              </a:rPr>
              <a:t>t</a:t>
            </a:r>
            <a:r>
              <a:rPr lang="en-US" sz="3200" u="sng" smtClean="0">
                <a:solidFill>
                  <a:schemeClr val="tx1"/>
                </a:solidFill>
              </a:rPr>
              <a:t>io</a:t>
            </a:r>
            <a:r>
              <a:rPr lang="en-US" sz="3200" u="sng" smtClean="0">
                <a:solidFill>
                  <a:srgbClr val="6699FF"/>
                </a:solidFill>
              </a:rPr>
              <a:t>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t>
            </a:r>
            <a:r>
              <a:rPr lang="en-US" sz="3200" u="sng" smtClean="0">
                <a:solidFill>
                  <a:schemeClr val="tx1"/>
                </a:solidFill>
              </a:rPr>
              <a:t>ag</a:t>
            </a:r>
            <a:r>
              <a:rPr lang="en-US" sz="3200" u="sng" smtClean="0">
                <a:solidFill>
                  <a:srgbClr val="FFCC66"/>
                </a:solidFill>
              </a:rPr>
              <a:t>ni</a:t>
            </a:r>
            <a:r>
              <a:rPr lang="en-US" sz="3200" u="sng" smtClean="0">
                <a:solidFill>
                  <a:schemeClr val="tx1"/>
                </a:solidFill>
              </a:rPr>
              <a:t>tu</a:t>
            </a:r>
            <a:r>
              <a:rPr lang="en-US" sz="3200" u="sng" smtClean="0">
                <a:solidFill>
                  <a:srgbClr val="FFCC66"/>
                </a:solidFill>
              </a:rPr>
              <a:t>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4627"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28" name="Rectangle 4"/>
          <p:cNvSpPr>
            <a:spLocks noChangeArrowheads="1"/>
          </p:cNvSpPr>
          <p:nvPr/>
        </p:nvSpPr>
        <p:spPr bwMode="auto">
          <a:xfrm>
            <a:off x="2895600" y="1447800"/>
            <a:ext cx="16002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54629"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0"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1"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2"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FFFF00"/>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t>
            </a:r>
            <a:r>
              <a:rPr lang="en-US" sz="3200" u="sng" smtClean="0">
                <a:solidFill>
                  <a:schemeClr val="tx1"/>
                </a:solidFill>
              </a:rPr>
              <a:t>ag</a:t>
            </a:r>
            <a:r>
              <a:rPr lang="en-US" sz="3200" u="sng" smtClean="0">
                <a:solidFill>
                  <a:srgbClr val="FFCC66"/>
                </a:solidFill>
              </a:rPr>
              <a:t>ni</a:t>
            </a:r>
            <a:r>
              <a:rPr lang="en-US" sz="3200" u="sng" smtClean="0">
                <a:solidFill>
                  <a:schemeClr val="tx1"/>
                </a:solidFill>
              </a:rPr>
              <a:t>tu</a:t>
            </a:r>
            <a:r>
              <a:rPr lang="en-US" sz="3200" u="sng" smtClean="0">
                <a:solidFill>
                  <a:srgbClr val="FFCC66"/>
                </a:solidFill>
              </a:rPr>
              <a:t>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5651"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2" name="Rectangle 4"/>
          <p:cNvSpPr>
            <a:spLocks noChangeArrowheads="1"/>
          </p:cNvSpPr>
          <p:nvPr/>
        </p:nvSpPr>
        <p:spPr bwMode="auto">
          <a:xfrm>
            <a:off x="2895600" y="1447800"/>
            <a:ext cx="16002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55653"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4"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5"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6"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t>
            </a:r>
            <a:r>
              <a:rPr lang="en-US" sz="3200" u="sng" smtClean="0">
                <a:solidFill>
                  <a:schemeClr val="tx1"/>
                </a:solidFill>
              </a:rPr>
              <a:t>ag</a:t>
            </a:r>
            <a:r>
              <a:rPr lang="en-US" sz="3200" u="sng" smtClean="0">
                <a:solidFill>
                  <a:srgbClr val="FFCC66"/>
                </a:solidFill>
              </a:rPr>
              <a:t>ni</a:t>
            </a:r>
            <a:r>
              <a:rPr lang="en-US" sz="3200" u="sng" smtClean="0">
                <a:solidFill>
                  <a:schemeClr val="tx1"/>
                </a:solidFill>
              </a:rPr>
              <a:t>tu</a:t>
            </a:r>
            <a:r>
              <a:rPr lang="en-US" sz="3200" u="sng" smtClean="0">
                <a:solidFill>
                  <a:srgbClr val="FFCC66"/>
                </a:solidFill>
              </a:rPr>
              <a:t>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6675"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76"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56677" name="Rectangle 5"/>
          <p:cNvSpPr>
            <a:spLocks noChangeArrowheads="1"/>
          </p:cNvSpPr>
          <p:nvPr/>
        </p:nvSpPr>
        <p:spPr bwMode="auto">
          <a:xfrm>
            <a:off x="3581400" y="2057400"/>
            <a:ext cx="18288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78"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79"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80"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FF00"/>
                </a:solidFill>
              </a:rPr>
              <a:t>magnitude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7699"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0"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57701" name="Rectangle 5"/>
          <p:cNvSpPr>
            <a:spLocks noChangeArrowheads="1"/>
          </p:cNvSpPr>
          <p:nvPr/>
        </p:nvSpPr>
        <p:spPr bwMode="auto">
          <a:xfrm>
            <a:off x="3581400" y="2057400"/>
            <a:ext cx="18288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2"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3"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4"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magnitude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8723"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4"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58725"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6" name="Rectangle 6"/>
          <p:cNvSpPr>
            <a:spLocks noChangeArrowheads="1"/>
          </p:cNvSpPr>
          <p:nvPr/>
        </p:nvSpPr>
        <p:spPr bwMode="auto">
          <a:xfrm>
            <a:off x="3657600" y="2667000"/>
            <a:ext cx="14478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7"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8728"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magnitude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FFFF00"/>
                </a:solidFill>
              </a:rPr>
              <a:t>distance</a:t>
            </a:r>
            <a:r>
              <a:rPr lang="en-US" sz="3200" smtClean="0">
                <a:solidFill>
                  <a:srgbClr val="FFFF00"/>
                </a:solidFill>
              </a:rPr>
              <a:t> </a:t>
            </a:r>
            <a:r>
              <a:rPr lang="en-US" sz="3200" smtClean="0">
                <a:solidFill>
                  <a:srgbClr val="66FFCC"/>
                </a:solidFill>
              </a:rPr>
              <a:t>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59747"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48"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59749"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50" name="Rectangle 6"/>
          <p:cNvSpPr>
            <a:spLocks noChangeArrowheads="1"/>
          </p:cNvSpPr>
          <p:nvPr/>
        </p:nvSpPr>
        <p:spPr bwMode="auto">
          <a:xfrm>
            <a:off x="3657600" y="2667000"/>
            <a:ext cx="14478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51"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752"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magnitude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distance</a:t>
            </a:r>
            <a:r>
              <a:rPr lang="en-US" sz="3200" smtClean="0">
                <a:solidFill>
                  <a:srgbClr val="FFFF00"/>
                </a:solidFill>
              </a:rPr>
              <a:t> </a:t>
            </a:r>
            <a:r>
              <a:rPr lang="en-US" sz="3200" smtClean="0">
                <a:solidFill>
                  <a:srgbClr val="66FFCC"/>
                </a:solidFill>
              </a:rPr>
              <a:t>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160771"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2"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60773"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4"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5" name="Rectangle 7"/>
          <p:cNvSpPr>
            <a:spLocks noChangeArrowheads="1"/>
          </p:cNvSpPr>
          <p:nvPr/>
        </p:nvSpPr>
        <p:spPr bwMode="auto">
          <a:xfrm>
            <a:off x="5562600" y="2667000"/>
            <a:ext cx="10668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6"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magnitude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distance</a:t>
            </a:r>
            <a:r>
              <a:rPr lang="en-US" sz="3200" smtClean="0">
                <a:solidFill>
                  <a:srgbClr val="FFFF00"/>
                </a:solidFill>
              </a:rPr>
              <a:t> </a:t>
            </a:r>
            <a:r>
              <a:rPr lang="en-US" sz="3200" smtClean="0">
                <a:solidFill>
                  <a:srgbClr val="66FFCC"/>
                </a:solidFill>
              </a:rPr>
              <a:t>or </a:t>
            </a:r>
            <a:r>
              <a:rPr lang="en-US" sz="3200" u="sng" smtClean="0">
                <a:solidFill>
                  <a:srgbClr val="FFFF00"/>
                </a:solidFill>
              </a:rPr>
              <a:t>speed</a:t>
            </a:r>
            <a:r>
              <a:rPr lang="en-US" sz="3200" smtClean="0">
                <a:solidFill>
                  <a:srgbClr val="66FFCC"/>
                </a:solidFill>
              </a:rPr>
              <a:t> of a force.</a:t>
            </a:r>
          </a:p>
        </p:txBody>
      </p:sp>
      <p:sp>
        <p:nvSpPr>
          <p:cNvPr id="161795"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1796"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61797"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1798"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1799" name="Rectangle 7"/>
          <p:cNvSpPr>
            <a:spLocks noChangeArrowheads="1"/>
          </p:cNvSpPr>
          <p:nvPr/>
        </p:nvSpPr>
        <p:spPr bwMode="auto">
          <a:xfrm>
            <a:off x="5562600" y="2667000"/>
            <a:ext cx="1066800" cy="5334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1800"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rgbClr val="FF99FF"/>
                </a:solidFill>
              </a:rPr>
              <a:t>Transfer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direction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magnitude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distance</a:t>
            </a:r>
            <a:r>
              <a:rPr lang="en-US" sz="3200" smtClean="0">
                <a:solidFill>
                  <a:srgbClr val="FFFF00"/>
                </a:solidFill>
              </a:rPr>
              <a:t> </a:t>
            </a:r>
            <a:r>
              <a:rPr lang="en-US" sz="3200" smtClean="0">
                <a:solidFill>
                  <a:srgbClr val="66FFCC"/>
                </a:solidFill>
              </a:rPr>
              <a:t>or </a:t>
            </a:r>
            <a:r>
              <a:rPr lang="en-US" sz="3200" u="sng" smtClean="0">
                <a:solidFill>
                  <a:srgbClr val="66FFCC"/>
                </a:solidFill>
              </a:rPr>
              <a:t>speed</a:t>
            </a:r>
            <a:r>
              <a:rPr lang="en-US" sz="3200" smtClean="0">
                <a:solidFill>
                  <a:srgbClr val="66FFCC"/>
                </a:solidFill>
              </a:rPr>
              <a:t> of a force.</a:t>
            </a:r>
          </a:p>
        </p:txBody>
      </p:sp>
      <p:sp>
        <p:nvSpPr>
          <p:cNvPr id="162819" name="Rectangle 3"/>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20" name="Rectangle 4"/>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99FF"/>
              </a:solidFill>
            </a:endParaRPr>
          </a:p>
        </p:txBody>
      </p:sp>
      <p:sp>
        <p:nvSpPr>
          <p:cNvPr id="162821" name="Rectangle 5"/>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22" name="Rectangle 6"/>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23" name="Rectangle 7"/>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24" name="WordArt 8"/>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pic>
        <p:nvPicPr>
          <p:cNvPr id="162825" name="Picture 8" descr="bik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381000"/>
            <a:ext cx="826135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class of levers is this picture? </a:t>
            </a:r>
          </a:p>
          <a:p>
            <a:pPr eaLnBrk="1" hangingPunct="1"/>
            <a:endParaRPr lang="en-US" sz="3200">
              <a:solidFill>
                <a:schemeClr val="bg1"/>
              </a:solidFill>
              <a:latin typeface="Times New Roman" pitchFamily="18" charset="0"/>
            </a:endParaRPr>
          </a:p>
          <a:p>
            <a:pPr eaLnBrk="1" hangingPunct="1"/>
            <a:endParaRPr lang="en-US" sz="3200">
              <a:solidFill>
                <a:srgbClr val="FFFF00"/>
              </a:solidFill>
              <a:latin typeface="Times New Roman" pitchFamily="18" charset="0"/>
            </a:endParaRPr>
          </a:p>
          <a:p>
            <a:pPr eaLnBrk="1" hangingPunct="1"/>
            <a:endParaRPr lang="en-US" sz="3600">
              <a:solidFill>
                <a:srgbClr val="0066FF"/>
              </a:solidFill>
              <a:latin typeface="Times New Roman" pitchFamily="18" charset="0"/>
            </a:endParaRPr>
          </a:p>
        </p:txBody>
      </p:sp>
      <p:pic>
        <p:nvPicPr>
          <p:cNvPr id="16387" name="Picture 3" descr="uesc_06_img0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16388"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6389" name="WordArt 5"/>
          <p:cNvSpPr>
            <a:spLocks noChangeArrowheads="1" noChangeShapeType="1" noTextEdit="1"/>
          </p:cNvSpPr>
          <p:nvPr/>
        </p:nvSpPr>
        <p:spPr bwMode="auto">
          <a:xfrm>
            <a:off x="7391400" y="1828800"/>
            <a:ext cx="10668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5" name="Down Arrow 4"/>
          <p:cNvSpPr>
            <a:spLocks noChangeArrowheads="1"/>
          </p:cNvSpPr>
          <p:nvPr/>
        </p:nvSpPr>
        <p:spPr bwMode="auto">
          <a:xfrm>
            <a:off x="1981200" y="2514600"/>
            <a:ext cx="685800" cy="1447800"/>
          </a:xfrm>
          <a:prstGeom prst="downArrow">
            <a:avLst>
              <a:gd name="adj1" fmla="val 50000"/>
              <a:gd name="adj2" fmla="val 50002"/>
            </a:avLst>
          </a:prstGeom>
          <a:solidFill>
            <a:srgbClr val="FF9933"/>
          </a:solidFill>
          <a:ln w="38100" algn="ctr">
            <a:solidFill>
              <a:schemeClr val="tx1"/>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2" name="Down Arrow 4"/>
          <p:cNvSpPr>
            <a:spLocks noChangeArrowheads="1"/>
          </p:cNvSpPr>
          <p:nvPr/>
        </p:nvSpPr>
        <p:spPr bwMode="auto">
          <a:xfrm rot="14467089">
            <a:off x="2895600" y="4724400"/>
            <a:ext cx="685800" cy="1295400"/>
          </a:xfrm>
          <a:prstGeom prst="downArrow">
            <a:avLst>
              <a:gd name="adj1" fmla="val 50000"/>
              <a:gd name="adj2" fmla="val 44739"/>
            </a:avLst>
          </a:prstGeom>
          <a:solidFill>
            <a:srgbClr val="9966FF"/>
          </a:solidFill>
          <a:ln w="38100" algn="ctr">
            <a:solidFill>
              <a:schemeClr val="tx1"/>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Down Arrow 4"/>
          <p:cNvSpPr>
            <a:spLocks noChangeArrowheads="1"/>
          </p:cNvSpPr>
          <p:nvPr/>
        </p:nvSpPr>
        <p:spPr bwMode="auto">
          <a:xfrm rot="10800000">
            <a:off x="6248400" y="4191000"/>
            <a:ext cx="685800" cy="1447800"/>
          </a:xfrm>
          <a:prstGeom prst="downArrow">
            <a:avLst>
              <a:gd name="adj1" fmla="val 50000"/>
              <a:gd name="adj2" fmla="val 50002"/>
            </a:avLst>
          </a:prstGeom>
          <a:solidFill>
            <a:schemeClr val="accent1"/>
          </a:solidFill>
          <a:ln w="38100" algn="ctr">
            <a:solidFill>
              <a:schemeClr val="tx1"/>
            </a:solidFill>
            <a:round/>
            <a:headEnd/>
            <a:tailEnd/>
          </a:ln>
        </p:spPr>
        <p:txBody>
          <a:bodyPr rot="10800000"/>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6393" name="WordArt 9"/>
          <p:cNvSpPr>
            <a:spLocks noChangeArrowheads="1" noChangeShapeType="1" noTextEdit="1"/>
          </p:cNvSpPr>
          <p:nvPr/>
        </p:nvSpPr>
        <p:spPr bwMode="auto">
          <a:xfrm>
            <a:off x="6096000" y="3276600"/>
            <a:ext cx="1219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accent1"/>
                </a:solidFill>
                <a:effectLst>
                  <a:outerShdw dist="45791" dir="3378596" algn="ctr" rotWithShape="0">
                    <a:srgbClr val="4D4D4D">
                      <a:alpha val="79999"/>
                    </a:srgbClr>
                  </a:outerShdw>
                </a:effectLst>
                <a:latin typeface="Arial Black"/>
              </a:rPr>
              <a:t>Load</a:t>
            </a:r>
          </a:p>
        </p:txBody>
      </p:sp>
      <p:sp>
        <p:nvSpPr>
          <p:cNvPr id="16394" name="WordArt 10"/>
          <p:cNvSpPr>
            <a:spLocks noChangeArrowheads="1" noChangeShapeType="1" noTextEdit="1"/>
          </p:cNvSpPr>
          <p:nvPr/>
        </p:nvSpPr>
        <p:spPr bwMode="auto">
          <a:xfrm>
            <a:off x="685800" y="5410200"/>
            <a:ext cx="18002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a:rPr>
              <a:t>Fulcrum</a:t>
            </a:r>
          </a:p>
        </p:txBody>
      </p:sp>
      <p:sp>
        <p:nvSpPr>
          <p:cNvPr id="16395" name="WordArt 11"/>
          <p:cNvSpPr>
            <a:spLocks noChangeArrowheads="1" noChangeShapeType="1" noTextEdit="1"/>
          </p:cNvSpPr>
          <p:nvPr/>
        </p:nvSpPr>
        <p:spPr bwMode="auto">
          <a:xfrm>
            <a:off x="2133600" y="1752600"/>
            <a:ext cx="14192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33"/>
                </a:solidFill>
                <a:effectLst>
                  <a:outerShdw dist="45791" dir="3378596" algn="ctr" rotWithShape="0">
                    <a:srgbClr val="4D4D4D">
                      <a:alpha val="79999"/>
                    </a:srgbClr>
                  </a:outerShdw>
                </a:effectLst>
                <a:latin typeface="Arial Black"/>
              </a:rPr>
              <a:t>Force</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457200"/>
            <a:ext cx="8686800" cy="2590800"/>
          </a:xfrm>
          <a:noFill/>
          <a:ln w="57150">
            <a:solidFill>
              <a:schemeClr val="bg2"/>
            </a:solidFill>
            <a:miter lim="800000"/>
            <a:headEnd/>
            <a:tailEnd/>
          </a:ln>
        </p:spPr>
      </p:pic>
      <p:sp>
        <p:nvSpPr>
          <p:cNvPr id="163843" name="Rectangle 3"/>
          <p:cNvSpPr>
            <a:spLocks noChangeArrowheads="1"/>
          </p:cNvSpPr>
          <p:nvPr/>
        </p:nvSpPr>
        <p:spPr bwMode="auto">
          <a:xfrm>
            <a:off x="838200" y="762000"/>
            <a:ext cx="3429000" cy="1447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63844" name="Rectangle 4"/>
          <p:cNvSpPr>
            <a:spLocks noChangeArrowheads="1"/>
          </p:cNvSpPr>
          <p:nvPr/>
        </p:nvSpPr>
        <p:spPr bwMode="auto">
          <a:xfrm>
            <a:off x="838200" y="2057400"/>
            <a:ext cx="3505200" cy="762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163845" name="WordArt 5"/>
          <p:cNvSpPr>
            <a:spLocks noChangeArrowheads="1" noChangeShapeType="1" noTextEdit="1"/>
          </p:cNvSpPr>
          <p:nvPr/>
        </p:nvSpPr>
        <p:spPr bwMode="auto">
          <a:xfrm>
            <a:off x="7696200" y="3276600"/>
            <a:ext cx="1143000" cy="8382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20</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457200"/>
            <a:ext cx="8686800" cy="2590800"/>
          </a:xfrm>
          <a:noFill/>
          <a:ln w="57150">
            <a:solidFill>
              <a:schemeClr val="bg2"/>
            </a:solidFill>
            <a:miter lim="800000"/>
            <a:headEnd/>
            <a:tailEnd/>
          </a:ln>
        </p:spPr>
      </p:pic>
      <p:sp>
        <p:nvSpPr>
          <p:cNvPr id="164867" name="Rectangle 3"/>
          <p:cNvSpPr>
            <a:spLocks noChangeArrowheads="1"/>
          </p:cNvSpPr>
          <p:nvPr/>
        </p:nvSpPr>
        <p:spPr bwMode="auto">
          <a:xfrm>
            <a:off x="838200" y="762000"/>
            <a:ext cx="3429000" cy="1447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64868" name="Rectangle 4"/>
          <p:cNvSpPr>
            <a:spLocks noChangeArrowheads="1"/>
          </p:cNvSpPr>
          <p:nvPr/>
        </p:nvSpPr>
        <p:spPr bwMode="auto">
          <a:xfrm>
            <a:off x="838200" y="2057400"/>
            <a:ext cx="3505200" cy="762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164869" name="WordArt 5"/>
          <p:cNvSpPr>
            <a:spLocks noChangeArrowheads="1" noChangeShapeType="1" noTextEdit="1"/>
          </p:cNvSpPr>
          <p:nvPr/>
        </p:nvSpPr>
        <p:spPr bwMode="auto">
          <a:xfrm>
            <a:off x="7696200" y="3276600"/>
            <a:ext cx="1143000" cy="8382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20</a:t>
            </a:r>
          </a:p>
        </p:txBody>
      </p:sp>
      <p:pic>
        <p:nvPicPr>
          <p:cNvPr id="164870" name="Picture 6" descr="http://4.bp.blogspot.com/-M1d-EK8Kxts/UFTUyO3nxSI/AAAAAAAAAKM/svxe8VDatfQ/s1600/fig_newt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6934200" cy="32766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457200"/>
            <a:ext cx="8686800" cy="2590800"/>
          </a:xfrm>
          <a:noFill/>
          <a:ln w="57150">
            <a:solidFill>
              <a:schemeClr val="bg2"/>
            </a:solidFill>
            <a:miter lim="800000"/>
            <a:headEnd/>
            <a:tailEnd/>
          </a:ln>
        </p:spPr>
      </p:pic>
      <p:sp>
        <p:nvSpPr>
          <p:cNvPr id="165891" name="Rectangle 3"/>
          <p:cNvSpPr>
            <a:spLocks noChangeArrowheads="1"/>
          </p:cNvSpPr>
          <p:nvPr/>
        </p:nvSpPr>
        <p:spPr bwMode="auto">
          <a:xfrm>
            <a:off x="838200" y="2057400"/>
            <a:ext cx="3505200" cy="762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165892" name="WordArt 4"/>
          <p:cNvSpPr>
            <a:spLocks noChangeArrowheads="1" noChangeShapeType="1" noTextEdit="1"/>
          </p:cNvSpPr>
          <p:nvPr/>
        </p:nvSpPr>
        <p:spPr bwMode="auto">
          <a:xfrm>
            <a:off x="7696200" y="3276600"/>
            <a:ext cx="1143000" cy="8382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20</a:t>
            </a:r>
          </a:p>
        </p:txBody>
      </p:sp>
      <p:pic>
        <p:nvPicPr>
          <p:cNvPr id="165893" name="Picture 5" descr="http://4.bp.blogspot.com/-M1d-EK8Kxts/UFTUyO3nxSI/AAAAAAAAAKM/svxe8VDatfQ/s1600/fig_newt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6934200" cy="32766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39299" name="Group 3"/>
          <p:cNvGraphicFramePr>
            <a:graphicFrameLocks noGrp="1"/>
          </p:cNvGraphicFramePr>
          <p:nvPr>
            <p:extLst>
              <p:ext uri="{D42A27DB-BD31-4B8C-83A1-F6EECF244321}">
                <p14:modId xmlns:p14="http://schemas.microsoft.com/office/powerpoint/2010/main" val="1483063321"/>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16695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669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66961"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pic>
        <p:nvPicPr>
          <p:cNvPr id="168963" name="Picture 3" descr="__extra_6429-the-last-samura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4114800" cy="4648200"/>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68964" name="Text Box 4"/>
          <p:cNvSpPr txBox="1">
            <a:spLocks noChangeArrowheads="1"/>
          </p:cNvSpPr>
          <p:nvPr/>
        </p:nvSpPr>
        <p:spPr bwMode="auto">
          <a:xfrm>
            <a:off x="381000" y="3048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Check out the </a:t>
            </a:r>
            <a:r>
              <a:rPr lang="en-US" sz="3200" dirty="0">
                <a:solidFill>
                  <a:srgbClr val="FF0000"/>
                </a:solidFill>
              </a:rPr>
              <a:t>WEDGE </a:t>
            </a:r>
            <a:r>
              <a:rPr lang="en-US" sz="3200" dirty="0">
                <a:solidFill>
                  <a:schemeClr val="bg1"/>
                </a:solidFill>
              </a:rPr>
              <a:t>from this movie</a:t>
            </a:r>
            <a:r>
              <a:rPr lang="en-US" sz="3200" dirty="0" smtClean="0">
                <a:solidFill>
                  <a:schemeClr val="bg1"/>
                </a:solidFill>
              </a:rPr>
              <a:t>?</a:t>
            </a:r>
            <a:endParaRPr lang="en-US" sz="3200" dirty="0">
              <a:solidFill>
                <a:schemeClr val="bg1"/>
              </a:solidFill>
            </a:endParaRPr>
          </a:p>
        </p:txBody>
      </p:sp>
      <p:sp>
        <p:nvSpPr>
          <p:cNvPr id="168965" name="Line 5"/>
          <p:cNvSpPr>
            <a:spLocks noChangeShapeType="1"/>
          </p:cNvSpPr>
          <p:nvPr/>
        </p:nvSpPr>
        <p:spPr bwMode="auto">
          <a:xfrm>
            <a:off x="685800" y="2174454"/>
            <a:ext cx="1066800" cy="1981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6" name="Rectangle 6"/>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68967" name="WordArt 7"/>
          <p:cNvSpPr>
            <a:spLocks noChangeArrowheads="1" noChangeShapeType="1" noTextEdit="1"/>
          </p:cNvSpPr>
          <p:nvPr/>
        </p:nvSpPr>
        <p:spPr bwMode="auto">
          <a:xfrm>
            <a:off x="7528193" y="992704"/>
            <a:ext cx="1219200" cy="9906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47913"/>
            <a:ext cx="4038600" cy="4111644"/>
          </a:xfrm>
          <a:prstGeom prst="rect">
            <a:avLst/>
          </a:prstGeom>
          <a:noFill/>
          <a:ln w="7620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pic>
        <p:nvPicPr>
          <p:cNvPr id="168963" name="Picture 3" descr="__extra_6429-the-last-samura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4114800" cy="4648200"/>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68964" name="Text Box 4"/>
          <p:cNvSpPr txBox="1">
            <a:spLocks noChangeArrowheads="1"/>
          </p:cNvSpPr>
          <p:nvPr/>
        </p:nvSpPr>
        <p:spPr bwMode="auto">
          <a:xfrm>
            <a:off x="381000" y="304800"/>
            <a:ext cx="8382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Check out the </a:t>
            </a:r>
            <a:r>
              <a:rPr lang="en-US" sz="3200">
                <a:solidFill>
                  <a:srgbClr val="FF0000"/>
                </a:solidFill>
              </a:rPr>
              <a:t>WEDGE </a:t>
            </a:r>
            <a:r>
              <a:rPr lang="en-US" sz="3200">
                <a:solidFill>
                  <a:schemeClr val="bg1"/>
                </a:solidFill>
              </a:rPr>
              <a:t>from this movie?</a:t>
            </a:r>
          </a:p>
          <a:p>
            <a:pPr eaLnBrk="1" hangingPunct="1">
              <a:spcBef>
                <a:spcPct val="50000"/>
              </a:spcBef>
            </a:pPr>
            <a:r>
              <a:rPr lang="en-US" sz="3200" u="sng">
                <a:solidFill>
                  <a:srgbClr val="FF7C80"/>
                </a:solidFill>
              </a:rPr>
              <a:t>The Last Samurai (2003)</a:t>
            </a:r>
          </a:p>
          <a:p>
            <a:pPr eaLnBrk="1" hangingPunct="1">
              <a:spcBef>
                <a:spcPct val="50000"/>
              </a:spcBef>
            </a:pPr>
            <a:endParaRPr lang="en-US" sz="3200">
              <a:solidFill>
                <a:schemeClr val="bg1"/>
              </a:solidFill>
            </a:endParaRPr>
          </a:p>
        </p:txBody>
      </p:sp>
      <p:sp>
        <p:nvSpPr>
          <p:cNvPr id="168965" name="Line 5"/>
          <p:cNvSpPr>
            <a:spLocks noChangeShapeType="1"/>
          </p:cNvSpPr>
          <p:nvPr/>
        </p:nvSpPr>
        <p:spPr bwMode="auto">
          <a:xfrm>
            <a:off x="685800" y="2174454"/>
            <a:ext cx="1066800" cy="1981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6" name="Rectangle 6"/>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68967" name="WordArt 7"/>
          <p:cNvSpPr>
            <a:spLocks noChangeArrowheads="1" noChangeShapeType="1" noTextEdit="1"/>
          </p:cNvSpPr>
          <p:nvPr/>
        </p:nvSpPr>
        <p:spPr bwMode="auto">
          <a:xfrm>
            <a:off x="7528193" y="992704"/>
            <a:ext cx="1219200" cy="9906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47913"/>
            <a:ext cx="4038600" cy="4111644"/>
          </a:xfrm>
          <a:prstGeom prst="rect">
            <a:avLst/>
          </a:prstGeom>
          <a:noFill/>
          <a:ln w="7620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http://www.impawards.com/2003/posters/last_samurai_ver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4114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4215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228600" y="3810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Who is this person and what two machines is he working? </a:t>
            </a:r>
          </a:p>
          <a:p>
            <a:pPr eaLnBrk="1" hangingPunct="1"/>
            <a:endParaRPr lang="en-US" sz="3600">
              <a:solidFill>
                <a:srgbClr val="FFFF00"/>
              </a:solidFill>
              <a:latin typeface="Times New Roman" pitchFamily="18" charset="0"/>
            </a:endParaRPr>
          </a:p>
        </p:txBody>
      </p:sp>
      <p:pic>
        <p:nvPicPr>
          <p:cNvPr id="169987" name="Picture 3" descr="TonyHawk_468x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191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69988"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69989" name="WordArt 5"/>
          <p:cNvSpPr>
            <a:spLocks noChangeArrowheads="1" noChangeShapeType="1" noTextEdit="1"/>
          </p:cNvSpPr>
          <p:nvPr/>
        </p:nvSpPr>
        <p:spPr bwMode="auto">
          <a:xfrm>
            <a:off x="7620000" y="2362200"/>
            <a:ext cx="1066800"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228600" y="3810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Who is this person and what two machines is he working? </a:t>
            </a:r>
          </a:p>
          <a:p>
            <a:pPr eaLnBrk="1" hangingPunct="1"/>
            <a:r>
              <a:rPr lang="en-US" sz="3600">
                <a:solidFill>
                  <a:srgbClr val="CC9900"/>
                </a:solidFill>
                <a:latin typeface="Times New Roman" pitchFamily="18" charset="0"/>
              </a:rPr>
              <a:t>Tony Hawk, </a:t>
            </a:r>
          </a:p>
        </p:txBody>
      </p:sp>
      <p:pic>
        <p:nvPicPr>
          <p:cNvPr id="171011" name="Picture 3" descr="TonyHawk_468x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191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71013" name="WordArt 5"/>
          <p:cNvSpPr>
            <a:spLocks noChangeArrowheads="1" noChangeShapeType="1" noTextEdit="1"/>
          </p:cNvSpPr>
          <p:nvPr/>
        </p:nvSpPr>
        <p:spPr bwMode="auto">
          <a:xfrm>
            <a:off x="7620000" y="2362200"/>
            <a:ext cx="1066800"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228600" y="3810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Who is this person and what two machines is he working? </a:t>
            </a:r>
          </a:p>
          <a:p>
            <a:pPr eaLnBrk="1" hangingPunct="1"/>
            <a:r>
              <a:rPr lang="en-US" sz="3600">
                <a:solidFill>
                  <a:srgbClr val="CC9900"/>
                </a:solidFill>
                <a:latin typeface="Times New Roman" pitchFamily="18" charset="0"/>
              </a:rPr>
              <a:t>Tony Hawk, </a:t>
            </a:r>
            <a:r>
              <a:rPr lang="en-US" sz="3600">
                <a:solidFill>
                  <a:srgbClr val="FFFF00"/>
                </a:solidFill>
                <a:latin typeface="Times New Roman" pitchFamily="18" charset="0"/>
              </a:rPr>
              <a:t>Wheel and Axle, </a:t>
            </a:r>
          </a:p>
        </p:txBody>
      </p:sp>
      <p:pic>
        <p:nvPicPr>
          <p:cNvPr id="172035" name="Picture 3" descr="TonyHawk_468x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191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72036"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72037" name="Oval 6"/>
          <p:cNvSpPr>
            <a:spLocks noChangeArrowheads="1"/>
          </p:cNvSpPr>
          <p:nvPr/>
        </p:nvSpPr>
        <p:spPr bwMode="auto">
          <a:xfrm>
            <a:off x="7162800" y="4419600"/>
            <a:ext cx="609600" cy="3810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2038" name="WordArt 6"/>
          <p:cNvSpPr>
            <a:spLocks noChangeArrowheads="1" noChangeShapeType="1" noTextEdit="1"/>
          </p:cNvSpPr>
          <p:nvPr/>
        </p:nvSpPr>
        <p:spPr bwMode="auto">
          <a:xfrm>
            <a:off x="7620000" y="2362200"/>
            <a:ext cx="1066800"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228600" y="381000"/>
            <a:ext cx="8763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Who is this person and what two machines is he working? </a:t>
            </a:r>
          </a:p>
          <a:p>
            <a:pPr eaLnBrk="1" hangingPunct="1"/>
            <a:r>
              <a:rPr lang="en-US" sz="3600">
                <a:solidFill>
                  <a:srgbClr val="CC9900"/>
                </a:solidFill>
                <a:latin typeface="Times New Roman" pitchFamily="18" charset="0"/>
              </a:rPr>
              <a:t>Tony Hawk, </a:t>
            </a:r>
            <a:r>
              <a:rPr lang="en-US" sz="3600">
                <a:solidFill>
                  <a:srgbClr val="FFFF00"/>
                </a:solidFill>
                <a:latin typeface="Times New Roman" pitchFamily="18" charset="0"/>
              </a:rPr>
              <a:t>Wheel and Axle, </a:t>
            </a:r>
            <a:r>
              <a:rPr lang="en-US" sz="3600">
                <a:solidFill>
                  <a:srgbClr val="FFC000"/>
                </a:solidFill>
                <a:latin typeface="Times New Roman" pitchFamily="18" charset="0"/>
              </a:rPr>
              <a:t>Lever</a:t>
            </a:r>
          </a:p>
        </p:txBody>
      </p:sp>
      <p:pic>
        <p:nvPicPr>
          <p:cNvPr id="173059" name="Picture 3" descr="TonyHawk_468x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191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73060"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73061" name="Line 6"/>
          <p:cNvSpPr>
            <a:spLocks noChangeShapeType="1"/>
          </p:cNvSpPr>
          <p:nvPr/>
        </p:nvSpPr>
        <p:spPr bwMode="auto">
          <a:xfrm flipV="1">
            <a:off x="4572000" y="4038600"/>
            <a:ext cx="3505200" cy="1676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2" name="AutoShape 7"/>
          <p:cNvSpPr>
            <a:spLocks noChangeArrowheads="1"/>
          </p:cNvSpPr>
          <p:nvPr/>
        </p:nvSpPr>
        <p:spPr bwMode="auto">
          <a:xfrm rot="6746052">
            <a:off x="5257800" y="5486400"/>
            <a:ext cx="533400" cy="533400"/>
          </a:xfrm>
          <a:prstGeom prst="rtTriangle">
            <a:avLst/>
          </a:prstGeom>
          <a:solidFill>
            <a:schemeClr val="folHlink"/>
          </a:solidFill>
          <a:ln w="57150">
            <a:solidFill>
              <a:schemeClr val="tx1"/>
            </a:solidFill>
            <a:miter lim="800000"/>
            <a:headEnd/>
            <a:tailEnd/>
          </a:ln>
        </p:spPr>
        <p:txBody>
          <a:bodyPr wrap="none" anchor="ctr"/>
          <a:lstStyle/>
          <a:p>
            <a:endParaRPr lang="en-US"/>
          </a:p>
        </p:txBody>
      </p:sp>
      <p:sp>
        <p:nvSpPr>
          <p:cNvPr id="173063" name="WordArt 7"/>
          <p:cNvSpPr>
            <a:spLocks noChangeArrowheads="1" noChangeShapeType="1" noTextEdit="1"/>
          </p:cNvSpPr>
          <p:nvPr/>
        </p:nvSpPr>
        <p:spPr bwMode="auto">
          <a:xfrm>
            <a:off x="7620000" y="2362200"/>
            <a:ext cx="1066800"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4294967295"/>
          </p:nvPr>
        </p:nvSpPr>
        <p:spPr>
          <a:xfrm>
            <a:off x="0" y="0"/>
            <a:ext cx="9372600" cy="6130925"/>
          </a:xfrm>
        </p:spPr>
        <p:txBody>
          <a:bodyPr/>
          <a:lstStyle/>
          <a:p>
            <a:pPr eaLnBrk="1" hangingPunct="1"/>
            <a:r>
              <a:rPr lang="en-US" smtClean="0">
                <a:solidFill>
                  <a:srgbClr val="6699FF"/>
                </a:solidFill>
              </a:rPr>
              <a:t>What is the MA of this lever?</a:t>
            </a:r>
          </a:p>
          <a:p>
            <a:pPr lvl="1" eaLnBrk="1" hangingPunct="1"/>
            <a:r>
              <a:rPr lang="en-US" smtClean="0">
                <a:solidFill>
                  <a:schemeClr val="tx1"/>
                </a:solidFill>
              </a:rPr>
              <a:t>MA = length of effort arm ÷ length of resistance arm</a:t>
            </a:r>
            <a:r>
              <a:rPr lang="en-US" smtClean="0">
                <a:solidFill>
                  <a:srgbClr val="FFC000"/>
                </a:solidFill>
              </a:rPr>
              <a:t>. </a:t>
            </a:r>
          </a:p>
          <a:p>
            <a:pPr lvl="1" eaLnBrk="1" hangingPunct="1"/>
            <a:endParaRPr lang="en-US" smtClean="0">
              <a:solidFill>
                <a:srgbClr val="FFFF00"/>
              </a:solidFill>
            </a:endParaRPr>
          </a:p>
          <a:p>
            <a:pPr eaLnBrk="1" hangingPunct="1"/>
            <a:endParaRPr lang="en-US" smtClean="0">
              <a:solidFill>
                <a:srgbClr val="FFFF00"/>
              </a:solidFill>
            </a:endParaRPr>
          </a:p>
        </p:txBody>
      </p:sp>
      <p:sp>
        <p:nvSpPr>
          <p:cNvPr id="651674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2010 Ryan P. Murphy</a:t>
            </a:r>
            <a:endParaRPr lang="en-US" sz="3200" dirty="0">
              <a:effectLst>
                <a:outerShdw blurRad="38100" dist="38100" dir="2700000" algn="tl">
                  <a:srgbClr val="000000"/>
                </a:outerShdw>
              </a:effectLst>
              <a:latin typeface="Tahoma" pitchFamily="34" charset="0"/>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2667000"/>
          </a:xfrm>
          <a:prstGeom prst="rect">
            <a:avLst/>
          </a:prstGeom>
          <a:noFill/>
          <a:ln w="57150" algn="ctr">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11" name="Left-Right Arrow 10"/>
          <p:cNvSpPr/>
          <p:nvPr/>
        </p:nvSpPr>
        <p:spPr bwMode="auto">
          <a:xfrm>
            <a:off x="3505200" y="2819400"/>
            <a:ext cx="5029200" cy="304800"/>
          </a:xfrm>
          <a:prstGeom prst="leftRightArrow">
            <a:avLst/>
          </a:prstGeom>
          <a:solidFill>
            <a:srgbClr val="66FF99"/>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2" name="TextBox 11"/>
          <p:cNvSpPr txBox="1"/>
          <p:nvPr/>
        </p:nvSpPr>
        <p:spPr>
          <a:xfrm>
            <a:off x="4953000" y="2971800"/>
            <a:ext cx="2438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4 meters</a:t>
            </a:r>
          </a:p>
        </p:txBody>
      </p:sp>
      <p:sp>
        <p:nvSpPr>
          <p:cNvPr id="17" name="Left-Right Arrow 16"/>
          <p:cNvSpPr/>
          <p:nvPr/>
        </p:nvSpPr>
        <p:spPr bwMode="auto">
          <a:xfrm>
            <a:off x="457200" y="2819400"/>
            <a:ext cx="2286000" cy="304800"/>
          </a:xfrm>
          <a:prstGeom prst="leftRightArrow">
            <a:avLst/>
          </a:prstGeom>
          <a:solidFill>
            <a:srgbClr val="FFC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8" name="TextBox 17"/>
          <p:cNvSpPr txBox="1"/>
          <p:nvPr/>
        </p:nvSpPr>
        <p:spPr>
          <a:xfrm>
            <a:off x="685800" y="2971800"/>
            <a:ext cx="1828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2 meters</a:t>
            </a:r>
          </a:p>
        </p:txBody>
      </p:sp>
      <p:sp>
        <p:nvSpPr>
          <p:cNvPr id="17417" name="WordArt 13"/>
          <p:cNvSpPr>
            <a:spLocks noChangeArrowheads="1" noChangeShapeType="1" noTextEdit="1"/>
          </p:cNvSpPr>
          <p:nvPr/>
        </p:nvSpPr>
        <p:spPr bwMode="auto">
          <a:xfrm>
            <a:off x="7696200" y="4800600"/>
            <a:ext cx="1219200" cy="16954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3810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Who </a:t>
            </a:r>
            <a:r>
              <a:rPr lang="en-US" sz="3600" dirty="0" smtClean="0">
                <a:solidFill>
                  <a:schemeClr val="bg1"/>
                </a:solidFill>
                <a:latin typeface="Times New Roman" pitchFamily="18" charset="0"/>
              </a:rPr>
              <a:t>am I?</a:t>
            </a:r>
            <a:endParaRPr lang="en-US" sz="3600" dirty="0">
              <a:solidFill>
                <a:srgbClr val="FFFF00"/>
              </a:solidFill>
              <a:latin typeface="Times New Roman" pitchFamily="18" charset="0"/>
            </a:endParaRPr>
          </a:p>
        </p:txBody>
      </p:sp>
      <p:pic>
        <p:nvPicPr>
          <p:cNvPr id="37891" name="Picture 3" descr="lance-armstrong-f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5257800"/>
          </a:xfrm>
          <a:prstGeom prst="rect">
            <a:avLst/>
          </a:prstGeom>
          <a:noFill/>
          <a:ln w="762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37892"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37893" name="WordArt 6"/>
          <p:cNvSpPr>
            <a:spLocks noChangeArrowheads="1" noChangeShapeType="1" noTextEdit="1"/>
          </p:cNvSpPr>
          <p:nvPr/>
        </p:nvSpPr>
        <p:spPr bwMode="auto">
          <a:xfrm>
            <a:off x="7162800" y="2286000"/>
            <a:ext cx="14478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23</a:t>
            </a:r>
          </a:p>
        </p:txBody>
      </p:sp>
      <p:pic>
        <p:nvPicPr>
          <p:cNvPr id="3074" name="Picture 2" descr="http://images3.wikia.nocookie.net/__cb20121105232557/spiderman-films/images/1/15/Green_Gob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4800" y="1132900"/>
            <a:ext cx="8534400" cy="5267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7671" y="115781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1746712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3810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Who </a:t>
            </a:r>
            <a:r>
              <a:rPr lang="en-US" sz="3600" dirty="0" smtClean="0">
                <a:solidFill>
                  <a:schemeClr val="bg1"/>
                </a:solidFill>
                <a:latin typeface="Times New Roman" pitchFamily="18" charset="0"/>
              </a:rPr>
              <a:t>am I?</a:t>
            </a:r>
            <a:endParaRPr lang="en-US" sz="3600" dirty="0">
              <a:solidFill>
                <a:srgbClr val="FFFF00"/>
              </a:solidFill>
              <a:latin typeface="Times New Roman" pitchFamily="18" charset="0"/>
            </a:endParaRPr>
          </a:p>
        </p:txBody>
      </p:sp>
      <p:pic>
        <p:nvPicPr>
          <p:cNvPr id="37891" name="Picture 3" descr="lance-armstrong-f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5257800"/>
          </a:xfrm>
          <a:prstGeom prst="rect">
            <a:avLst/>
          </a:prstGeom>
          <a:noFill/>
          <a:ln w="762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37892"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37893" name="WordArt 6"/>
          <p:cNvSpPr>
            <a:spLocks noChangeArrowheads="1" noChangeShapeType="1" noTextEdit="1"/>
          </p:cNvSpPr>
          <p:nvPr/>
        </p:nvSpPr>
        <p:spPr bwMode="auto">
          <a:xfrm>
            <a:off x="7162800" y="2286000"/>
            <a:ext cx="14478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23</a:t>
            </a:r>
          </a:p>
        </p:txBody>
      </p:sp>
      <p:pic>
        <p:nvPicPr>
          <p:cNvPr id="3074" name="Picture 2" descr="http://images3.wikia.nocookie.net/__cb20121105232557/spiderman-films/images/1/15/Green_Gob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4800" y="1132900"/>
            <a:ext cx="8534400" cy="5267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7671" y="115781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606813" y="2967335"/>
            <a:ext cx="7930376" cy="1200329"/>
          </a:xfrm>
          <a:prstGeom prst="rect">
            <a:avLst/>
          </a:prstGeom>
          <a:noFill/>
        </p:spPr>
        <p:txBody>
          <a:bodyPr wrap="none" lIns="91440" tIns="45720" rIns="91440" bIns="45720">
            <a:prstTxWarp prst="textArchDown">
              <a:avLst/>
            </a:prstTxWarp>
            <a:spAutoFit/>
          </a:bodyPr>
          <a:lstStyle/>
          <a:p>
            <a:pPr algn="ctr"/>
            <a:r>
              <a:rPr lang="en-US" sz="7200" b="1" cap="none" spc="0" dirty="0" smtClean="0">
                <a:ln w="17780" cmpd="sng">
                  <a:solidFill>
                    <a:sysClr val="windowText" lastClr="000000"/>
                  </a:solidFill>
                  <a:prstDash val="solid"/>
                  <a:miter lim="800000"/>
                </a:ln>
                <a:solidFill>
                  <a:srgbClr val="00B050"/>
                </a:solidFill>
                <a:effectLst>
                  <a:outerShdw blurRad="50800" algn="tl" rotWithShape="0">
                    <a:srgbClr val="000000"/>
                  </a:outerShdw>
                </a:effectLst>
              </a:rPr>
              <a:t>The Green Goblin</a:t>
            </a:r>
            <a:endParaRPr lang="en-US" sz="7200" b="1" cap="none" spc="0" dirty="0">
              <a:ln w="17780" cmpd="sng">
                <a:solidFill>
                  <a:sysClr val="windowText" lastClr="000000"/>
                </a:solidFill>
                <a:prstDash val="solid"/>
                <a:miter lim="800000"/>
              </a:ln>
              <a:solidFill>
                <a:srgbClr val="00B050"/>
              </a:solidFill>
              <a:effectLst>
                <a:outerShdw blurRad="50800" algn="tl" rotWithShape="0">
                  <a:srgbClr val="000000"/>
                </a:outerShdw>
              </a:effectLst>
            </a:endParaRPr>
          </a:p>
        </p:txBody>
      </p:sp>
    </p:spTree>
    <p:extLst>
      <p:ext uri="{BB962C8B-B14F-4D97-AF65-F5344CB8AC3E}">
        <p14:creationId xmlns:p14="http://schemas.microsoft.com/office/powerpoint/2010/main" val="186589396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228600"/>
            <a:ext cx="8229600" cy="5897563"/>
          </a:xfrm>
        </p:spPr>
        <p:txBody>
          <a:bodyPr/>
          <a:lstStyle/>
          <a:p>
            <a:r>
              <a:rPr lang="en-US" smtClean="0"/>
              <a:t>Who is this?</a:t>
            </a:r>
          </a:p>
        </p:txBody>
      </p:sp>
      <p:pic>
        <p:nvPicPr>
          <p:cNvPr id="176131" name="Picture 3" descr="http://3.bp.blogspot.com/_J9bnnRgW4f8/R1Oq_tCfH2I/AAAAAAAABZE/R5I6O21LPFE/s1600-R/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715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6132" name="WordArt 4"/>
          <p:cNvSpPr>
            <a:spLocks noChangeArrowheads="1" noChangeShapeType="1" noTextEdit="1"/>
          </p:cNvSpPr>
          <p:nvPr/>
        </p:nvSpPr>
        <p:spPr bwMode="auto">
          <a:xfrm>
            <a:off x="7391400" y="1066800"/>
            <a:ext cx="1295400" cy="1066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24</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457200" y="228600"/>
            <a:ext cx="8229600" cy="5897563"/>
          </a:xfrm>
        </p:spPr>
        <p:txBody>
          <a:bodyPr/>
          <a:lstStyle/>
          <a:p>
            <a:r>
              <a:rPr lang="en-US" smtClean="0"/>
              <a:t>Who is this?</a:t>
            </a:r>
          </a:p>
        </p:txBody>
      </p:sp>
      <p:pic>
        <p:nvPicPr>
          <p:cNvPr id="177155" name="Picture 3" descr="http://3.bp.blogspot.com/_J9bnnRgW4f8/R1Oq_tCfH2I/AAAAAAAABZE/R5I6O21LPFE/s1600-R/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715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7156" name="WordArt 4"/>
          <p:cNvSpPr>
            <a:spLocks noChangeArrowheads="1" noChangeShapeType="1" noTextEdit="1"/>
          </p:cNvSpPr>
          <p:nvPr/>
        </p:nvSpPr>
        <p:spPr bwMode="auto">
          <a:xfrm>
            <a:off x="762000" y="3505200"/>
            <a:ext cx="762000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Evel Knievel</a:t>
            </a:r>
          </a:p>
        </p:txBody>
      </p:sp>
      <p:sp>
        <p:nvSpPr>
          <p:cNvPr id="177157" name="WordArt 5"/>
          <p:cNvSpPr>
            <a:spLocks noChangeArrowheads="1" noChangeShapeType="1" noTextEdit="1"/>
          </p:cNvSpPr>
          <p:nvPr/>
        </p:nvSpPr>
        <p:spPr bwMode="auto">
          <a:xfrm>
            <a:off x="7391400" y="1066800"/>
            <a:ext cx="1295400" cy="1066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24</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457200" y="304800"/>
            <a:ext cx="8229600" cy="5821363"/>
          </a:xfrm>
        </p:spPr>
        <p:txBody>
          <a:bodyPr/>
          <a:lstStyle/>
          <a:p>
            <a:r>
              <a:rPr lang="en-US" smtClean="0"/>
              <a:t>Name this machine?</a:t>
            </a:r>
          </a:p>
        </p:txBody>
      </p:sp>
      <p:pic>
        <p:nvPicPr>
          <p:cNvPr id="178179" name="Picture 3" descr="transformers-2-bumble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78180" name="Rectangle 4"/>
          <p:cNvSpPr>
            <a:spLocks noChangeArrowheads="1"/>
          </p:cNvSpPr>
          <p:nvPr/>
        </p:nvSpPr>
        <p:spPr bwMode="auto">
          <a:xfrm>
            <a:off x="6324600" y="2057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1" name="Rectangle 5"/>
          <p:cNvSpPr>
            <a:spLocks noChangeArrowheads="1"/>
          </p:cNvSpPr>
          <p:nvPr/>
        </p:nvSpPr>
        <p:spPr bwMode="auto">
          <a:xfrm>
            <a:off x="3657600" y="3581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2" name="Rectangle 6"/>
          <p:cNvSpPr>
            <a:spLocks noChangeArrowheads="1"/>
          </p:cNvSpPr>
          <p:nvPr/>
        </p:nvSpPr>
        <p:spPr bwMode="auto">
          <a:xfrm>
            <a:off x="3810000" y="2667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3" name="Rectangle 7"/>
          <p:cNvSpPr>
            <a:spLocks noChangeArrowheads="1"/>
          </p:cNvSpPr>
          <p:nvPr/>
        </p:nvSpPr>
        <p:spPr bwMode="auto">
          <a:xfrm>
            <a:off x="6400800" y="2971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4" name="Rectangle 8"/>
          <p:cNvSpPr>
            <a:spLocks noChangeArrowheads="1"/>
          </p:cNvSpPr>
          <p:nvPr/>
        </p:nvSpPr>
        <p:spPr bwMode="auto">
          <a:xfrm>
            <a:off x="51816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5" name="Rectangle 9"/>
          <p:cNvSpPr>
            <a:spLocks noChangeArrowheads="1"/>
          </p:cNvSpPr>
          <p:nvPr/>
        </p:nvSpPr>
        <p:spPr bwMode="auto">
          <a:xfrm>
            <a:off x="7543800" y="4343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6" name="Rectangle 10"/>
          <p:cNvSpPr>
            <a:spLocks noChangeArrowheads="1"/>
          </p:cNvSpPr>
          <p:nvPr/>
        </p:nvSpPr>
        <p:spPr bwMode="auto">
          <a:xfrm>
            <a:off x="4648200" y="3962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7" name="Rectangle 11"/>
          <p:cNvSpPr>
            <a:spLocks noChangeArrowheads="1"/>
          </p:cNvSpPr>
          <p:nvPr/>
        </p:nvSpPr>
        <p:spPr bwMode="auto">
          <a:xfrm>
            <a:off x="5638800" y="487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8" name="Rectangle 12"/>
          <p:cNvSpPr>
            <a:spLocks noChangeArrowheads="1"/>
          </p:cNvSpPr>
          <p:nvPr/>
        </p:nvSpPr>
        <p:spPr bwMode="auto">
          <a:xfrm>
            <a:off x="48006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89" name="Rectangle 13"/>
          <p:cNvSpPr>
            <a:spLocks noChangeArrowheads="1"/>
          </p:cNvSpPr>
          <p:nvPr/>
        </p:nvSpPr>
        <p:spPr bwMode="auto">
          <a:xfrm>
            <a:off x="6629400" y="137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0" name="Rectangle 14"/>
          <p:cNvSpPr>
            <a:spLocks noChangeArrowheads="1"/>
          </p:cNvSpPr>
          <p:nvPr/>
        </p:nvSpPr>
        <p:spPr bwMode="auto">
          <a:xfrm>
            <a:off x="6324600" y="3886200"/>
            <a:ext cx="1905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1" name="Rectangle 15"/>
          <p:cNvSpPr>
            <a:spLocks noChangeArrowheads="1"/>
          </p:cNvSpPr>
          <p:nvPr/>
        </p:nvSpPr>
        <p:spPr bwMode="auto">
          <a:xfrm>
            <a:off x="51816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2" name="Rectangle 16"/>
          <p:cNvSpPr>
            <a:spLocks noChangeArrowheads="1"/>
          </p:cNvSpPr>
          <p:nvPr/>
        </p:nvSpPr>
        <p:spPr bwMode="auto">
          <a:xfrm>
            <a:off x="3048000" y="4572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3" name="Rectangle 17"/>
          <p:cNvSpPr>
            <a:spLocks noChangeArrowheads="1"/>
          </p:cNvSpPr>
          <p:nvPr/>
        </p:nvSpPr>
        <p:spPr bwMode="auto">
          <a:xfrm>
            <a:off x="22098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4" name="Rectangle 18"/>
          <p:cNvSpPr>
            <a:spLocks noChangeArrowheads="1"/>
          </p:cNvSpPr>
          <p:nvPr/>
        </p:nvSpPr>
        <p:spPr bwMode="auto">
          <a:xfrm>
            <a:off x="1828800" y="1219200"/>
            <a:ext cx="20574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5" name="Rectangle 19"/>
          <p:cNvSpPr>
            <a:spLocks noChangeArrowheads="1"/>
          </p:cNvSpPr>
          <p:nvPr/>
        </p:nvSpPr>
        <p:spPr bwMode="auto">
          <a:xfrm>
            <a:off x="1066800" y="4724400"/>
            <a:ext cx="19812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6" name="Rectangle 20"/>
          <p:cNvSpPr>
            <a:spLocks noChangeArrowheads="1"/>
          </p:cNvSpPr>
          <p:nvPr/>
        </p:nvSpPr>
        <p:spPr bwMode="auto">
          <a:xfrm>
            <a:off x="3962400" y="1295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7" name="Rectangle 21"/>
          <p:cNvSpPr>
            <a:spLocks noChangeArrowheads="1"/>
          </p:cNvSpPr>
          <p:nvPr/>
        </p:nvSpPr>
        <p:spPr bwMode="auto">
          <a:xfrm>
            <a:off x="5943600" y="1143000"/>
            <a:ext cx="914400" cy="914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8" name="Rectangle 22"/>
          <p:cNvSpPr>
            <a:spLocks noChangeArrowheads="1"/>
          </p:cNvSpPr>
          <p:nvPr/>
        </p:nvSpPr>
        <p:spPr bwMode="auto">
          <a:xfrm>
            <a:off x="7620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199" name="Rectangle 23"/>
          <p:cNvSpPr>
            <a:spLocks noChangeArrowheads="1"/>
          </p:cNvSpPr>
          <p:nvPr/>
        </p:nvSpPr>
        <p:spPr bwMode="auto">
          <a:xfrm>
            <a:off x="3810000" y="3276600"/>
            <a:ext cx="1524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0" name="Rectangle 24"/>
          <p:cNvSpPr>
            <a:spLocks noChangeArrowheads="1"/>
          </p:cNvSpPr>
          <p:nvPr/>
        </p:nvSpPr>
        <p:spPr bwMode="auto">
          <a:xfrm>
            <a:off x="457200" y="2514600"/>
            <a:ext cx="1828800" cy="1676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1" name="Rectangle 25"/>
          <p:cNvSpPr>
            <a:spLocks noChangeArrowheads="1"/>
          </p:cNvSpPr>
          <p:nvPr/>
        </p:nvSpPr>
        <p:spPr bwMode="auto">
          <a:xfrm>
            <a:off x="57150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2" name="Rectangle 26"/>
          <p:cNvSpPr>
            <a:spLocks noChangeArrowheads="1"/>
          </p:cNvSpPr>
          <p:nvPr/>
        </p:nvSpPr>
        <p:spPr bwMode="auto">
          <a:xfrm>
            <a:off x="5105400" y="518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3" name="Rectangle 27"/>
          <p:cNvSpPr>
            <a:spLocks noChangeArrowheads="1"/>
          </p:cNvSpPr>
          <p:nvPr/>
        </p:nvSpPr>
        <p:spPr bwMode="auto">
          <a:xfrm>
            <a:off x="7620000" y="1219200"/>
            <a:ext cx="9906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4" name="Rectangle 28"/>
          <p:cNvSpPr>
            <a:spLocks noChangeArrowheads="1"/>
          </p:cNvSpPr>
          <p:nvPr/>
        </p:nvSpPr>
        <p:spPr bwMode="auto">
          <a:xfrm>
            <a:off x="3810000" y="3733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5" name="Rectangle 29"/>
          <p:cNvSpPr>
            <a:spLocks noChangeArrowheads="1"/>
          </p:cNvSpPr>
          <p:nvPr/>
        </p:nvSpPr>
        <p:spPr bwMode="auto">
          <a:xfrm>
            <a:off x="3886200" y="4648200"/>
            <a:ext cx="1143000" cy="1600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6" name="Rectangle 30"/>
          <p:cNvSpPr>
            <a:spLocks noChangeArrowheads="1"/>
          </p:cNvSpPr>
          <p:nvPr/>
        </p:nvSpPr>
        <p:spPr bwMode="auto">
          <a:xfrm>
            <a:off x="4572000" y="106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7" name="Rectangle 31"/>
          <p:cNvSpPr>
            <a:spLocks noChangeArrowheads="1"/>
          </p:cNvSpPr>
          <p:nvPr/>
        </p:nvSpPr>
        <p:spPr bwMode="auto">
          <a:xfrm>
            <a:off x="304800" y="42672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8" name="Rectangle 32"/>
          <p:cNvSpPr>
            <a:spLocks noChangeArrowheads="1"/>
          </p:cNvSpPr>
          <p:nvPr/>
        </p:nvSpPr>
        <p:spPr bwMode="auto">
          <a:xfrm>
            <a:off x="8001000" y="21336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09" name="Rectangle 33"/>
          <p:cNvSpPr>
            <a:spLocks noChangeArrowheads="1"/>
          </p:cNvSpPr>
          <p:nvPr/>
        </p:nvSpPr>
        <p:spPr bwMode="auto">
          <a:xfrm>
            <a:off x="4343400" y="2133600"/>
            <a:ext cx="609600" cy="609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0" name="Rectangle 34"/>
          <p:cNvSpPr>
            <a:spLocks noChangeArrowheads="1"/>
          </p:cNvSpPr>
          <p:nvPr/>
        </p:nvSpPr>
        <p:spPr bwMode="auto">
          <a:xfrm>
            <a:off x="1066800" y="1066800"/>
            <a:ext cx="1295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1" name="Rectangle 35"/>
          <p:cNvSpPr>
            <a:spLocks noChangeArrowheads="1"/>
          </p:cNvSpPr>
          <p:nvPr/>
        </p:nvSpPr>
        <p:spPr bwMode="auto">
          <a:xfrm>
            <a:off x="6324600" y="5257800"/>
            <a:ext cx="17526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2" name="WordArt 36"/>
          <p:cNvSpPr>
            <a:spLocks noChangeArrowheads="1" noChangeShapeType="1" noTextEdit="1"/>
          </p:cNvSpPr>
          <p:nvPr/>
        </p:nvSpPr>
        <p:spPr bwMode="auto">
          <a:xfrm>
            <a:off x="7848600" y="304800"/>
            <a:ext cx="9144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
        <p:nvSpPr>
          <p:cNvPr id="178213" name="Rectangle 18"/>
          <p:cNvSpPr>
            <a:spLocks noChangeArrowheads="1"/>
          </p:cNvSpPr>
          <p:nvPr/>
        </p:nvSpPr>
        <p:spPr bwMode="auto">
          <a:xfrm>
            <a:off x="6096000" y="1600200"/>
            <a:ext cx="20574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4" name="Rectangle 20"/>
          <p:cNvSpPr>
            <a:spLocks noChangeArrowheads="1"/>
          </p:cNvSpPr>
          <p:nvPr/>
        </p:nvSpPr>
        <p:spPr bwMode="auto">
          <a:xfrm>
            <a:off x="5334000" y="106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5" name="Rectangle 20"/>
          <p:cNvSpPr>
            <a:spLocks noChangeArrowheads="1"/>
          </p:cNvSpPr>
          <p:nvPr/>
        </p:nvSpPr>
        <p:spPr bwMode="auto">
          <a:xfrm>
            <a:off x="1371600" y="4038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6" name="Rectangle 20"/>
          <p:cNvSpPr>
            <a:spLocks noChangeArrowheads="1"/>
          </p:cNvSpPr>
          <p:nvPr/>
        </p:nvSpPr>
        <p:spPr bwMode="auto">
          <a:xfrm>
            <a:off x="4800600" y="1828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7" name="Rectangle 20"/>
          <p:cNvSpPr>
            <a:spLocks noChangeArrowheads="1"/>
          </p:cNvSpPr>
          <p:nvPr/>
        </p:nvSpPr>
        <p:spPr bwMode="auto">
          <a:xfrm>
            <a:off x="2743200" y="3962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8" name="Rectangle 20"/>
          <p:cNvSpPr>
            <a:spLocks noChangeArrowheads="1"/>
          </p:cNvSpPr>
          <p:nvPr/>
        </p:nvSpPr>
        <p:spPr bwMode="auto">
          <a:xfrm>
            <a:off x="6934200" y="3429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19" name="Rectangle 20"/>
          <p:cNvSpPr>
            <a:spLocks noChangeArrowheads="1"/>
          </p:cNvSpPr>
          <p:nvPr/>
        </p:nvSpPr>
        <p:spPr bwMode="auto">
          <a:xfrm>
            <a:off x="5562600" y="4038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20" name="Rectangle 19"/>
          <p:cNvSpPr>
            <a:spLocks noChangeArrowheads="1"/>
          </p:cNvSpPr>
          <p:nvPr/>
        </p:nvSpPr>
        <p:spPr bwMode="auto">
          <a:xfrm>
            <a:off x="2438400" y="5334000"/>
            <a:ext cx="19812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21" name="Rectangle 19"/>
          <p:cNvSpPr>
            <a:spLocks noChangeArrowheads="1"/>
          </p:cNvSpPr>
          <p:nvPr/>
        </p:nvSpPr>
        <p:spPr bwMode="auto">
          <a:xfrm>
            <a:off x="2743200" y="1066800"/>
            <a:ext cx="19812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8222" name="Rectangle 19"/>
          <p:cNvSpPr>
            <a:spLocks noChangeArrowheads="1"/>
          </p:cNvSpPr>
          <p:nvPr/>
        </p:nvSpPr>
        <p:spPr bwMode="auto">
          <a:xfrm>
            <a:off x="6553200" y="2286000"/>
            <a:ext cx="1981200" cy="10668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457200" y="304800"/>
            <a:ext cx="8229600" cy="5821363"/>
          </a:xfrm>
        </p:spPr>
        <p:txBody>
          <a:bodyPr/>
          <a:lstStyle/>
          <a:p>
            <a:r>
              <a:rPr lang="en-US" smtClean="0"/>
              <a:t>Name this machine?</a:t>
            </a:r>
          </a:p>
        </p:txBody>
      </p:sp>
      <p:pic>
        <p:nvPicPr>
          <p:cNvPr id="179203" name="Picture 3" descr="transformers-2-bumble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79204" name="Rectangle 4"/>
          <p:cNvSpPr>
            <a:spLocks noChangeArrowheads="1"/>
          </p:cNvSpPr>
          <p:nvPr/>
        </p:nvSpPr>
        <p:spPr bwMode="auto">
          <a:xfrm>
            <a:off x="6324600" y="2057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05" name="Rectangle 5"/>
          <p:cNvSpPr>
            <a:spLocks noChangeArrowheads="1"/>
          </p:cNvSpPr>
          <p:nvPr/>
        </p:nvSpPr>
        <p:spPr bwMode="auto">
          <a:xfrm>
            <a:off x="3657600" y="3581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06" name="Rectangle 6"/>
          <p:cNvSpPr>
            <a:spLocks noChangeArrowheads="1"/>
          </p:cNvSpPr>
          <p:nvPr/>
        </p:nvSpPr>
        <p:spPr bwMode="auto">
          <a:xfrm>
            <a:off x="3810000" y="2667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07" name="Rectangle 7"/>
          <p:cNvSpPr>
            <a:spLocks noChangeArrowheads="1"/>
          </p:cNvSpPr>
          <p:nvPr/>
        </p:nvSpPr>
        <p:spPr bwMode="auto">
          <a:xfrm>
            <a:off x="6400800" y="2971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08" name="Rectangle 8"/>
          <p:cNvSpPr>
            <a:spLocks noChangeArrowheads="1"/>
          </p:cNvSpPr>
          <p:nvPr/>
        </p:nvSpPr>
        <p:spPr bwMode="auto">
          <a:xfrm>
            <a:off x="51816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09" name="Rectangle 9"/>
          <p:cNvSpPr>
            <a:spLocks noChangeArrowheads="1"/>
          </p:cNvSpPr>
          <p:nvPr/>
        </p:nvSpPr>
        <p:spPr bwMode="auto">
          <a:xfrm>
            <a:off x="7543800" y="4343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0" name="Rectangle 10"/>
          <p:cNvSpPr>
            <a:spLocks noChangeArrowheads="1"/>
          </p:cNvSpPr>
          <p:nvPr/>
        </p:nvSpPr>
        <p:spPr bwMode="auto">
          <a:xfrm>
            <a:off x="4648200" y="3962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1" name="Rectangle 11"/>
          <p:cNvSpPr>
            <a:spLocks noChangeArrowheads="1"/>
          </p:cNvSpPr>
          <p:nvPr/>
        </p:nvSpPr>
        <p:spPr bwMode="auto">
          <a:xfrm>
            <a:off x="5638800" y="487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2" name="Rectangle 12"/>
          <p:cNvSpPr>
            <a:spLocks noChangeArrowheads="1"/>
          </p:cNvSpPr>
          <p:nvPr/>
        </p:nvSpPr>
        <p:spPr bwMode="auto">
          <a:xfrm>
            <a:off x="48006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3" name="Rectangle 13"/>
          <p:cNvSpPr>
            <a:spLocks noChangeArrowheads="1"/>
          </p:cNvSpPr>
          <p:nvPr/>
        </p:nvSpPr>
        <p:spPr bwMode="auto">
          <a:xfrm>
            <a:off x="6629400" y="137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4" name="Rectangle 14"/>
          <p:cNvSpPr>
            <a:spLocks noChangeArrowheads="1"/>
          </p:cNvSpPr>
          <p:nvPr/>
        </p:nvSpPr>
        <p:spPr bwMode="auto">
          <a:xfrm>
            <a:off x="6324600" y="3886200"/>
            <a:ext cx="1905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5" name="Rectangle 15"/>
          <p:cNvSpPr>
            <a:spLocks noChangeArrowheads="1"/>
          </p:cNvSpPr>
          <p:nvPr/>
        </p:nvSpPr>
        <p:spPr bwMode="auto">
          <a:xfrm>
            <a:off x="51816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6" name="Rectangle 16"/>
          <p:cNvSpPr>
            <a:spLocks noChangeArrowheads="1"/>
          </p:cNvSpPr>
          <p:nvPr/>
        </p:nvSpPr>
        <p:spPr bwMode="auto">
          <a:xfrm>
            <a:off x="3048000" y="4572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7" name="Rectangle 17"/>
          <p:cNvSpPr>
            <a:spLocks noChangeArrowheads="1"/>
          </p:cNvSpPr>
          <p:nvPr/>
        </p:nvSpPr>
        <p:spPr bwMode="auto">
          <a:xfrm>
            <a:off x="22098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8" name="Rectangle 18"/>
          <p:cNvSpPr>
            <a:spLocks noChangeArrowheads="1"/>
          </p:cNvSpPr>
          <p:nvPr/>
        </p:nvSpPr>
        <p:spPr bwMode="auto">
          <a:xfrm>
            <a:off x="1828800" y="1219200"/>
            <a:ext cx="20574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19" name="Rectangle 19"/>
          <p:cNvSpPr>
            <a:spLocks noChangeArrowheads="1"/>
          </p:cNvSpPr>
          <p:nvPr/>
        </p:nvSpPr>
        <p:spPr bwMode="auto">
          <a:xfrm>
            <a:off x="1066800" y="4724400"/>
            <a:ext cx="19812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0" name="Rectangle 20"/>
          <p:cNvSpPr>
            <a:spLocks noChangeArrowheads="1"/>
          </p:cNvSpPr>
          <p:nvPr/>
        </p:nvSpPr>
        <p:spPr bwMode="auto">
          <a:xfrm>
            <a:off x="3962400" y="1295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1" name="Rectangle 21"/>
          <p:cNvSpPr>
            <a:spLocks noChangeArrowheads="1"/>
          </p:cNvSpPr>
          <p:nvPr/>
        </p:nvSpPr>
        <p:spPr bwMode="auto">
          <a:xfrm>
            <a:off x="5943600" y="1143000"/>
            <a:ext cx="914400" cy="914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2" name="Rectangle 22"/>
          <p:cNvSpPr>
            <a:spLocks noChangeArrowheads="1"/>
          </p:cNvSpPr>
          <p:nvPr/>
        </p:nvSpPr>
        <p:spPr bwMode="auto">
          <a:xfrm>
            <a:off x="7620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3" name="Rectangle 24"/>
          <p:cNvSpPr>
            <a:spLocks noChangeArrowheads="1"/>
          </p:cNvSpPr>
          <p:nvPr/>
        </p:nvSpPr>
        <p:spPr bwMode="auto">
          <a:xfrm>
            <a:off x="457200" y="2514600"/>
            <a:ext cx="1828800" cy="1676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4" name="Rectangle 25"/>
          <p:cNvSpPr>
            <a:spLocks noChangeArrowheads="1"/>
          </p:cNvSpPr>
          <p:nvPr/>
        </p:nvSpPr>
        <p:spPr bwMode="auto">
          <a:xfrm>
            <a:off x="57150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5" name="Rectangle 26"/>
          <p:cNvSpPr>
            <a:spLocks noChangeArrowheads="1"/>
          </p:cNvSpPr>
          <p:nvPr/>
        </p:nvSpPr>
        <p:spPr bwMode="auto">
          <a:xfrm>
            <a:off x="5105400" y="518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6" name="Rectangle 27"/>
          <p:cNvSpPr>
            <a:spLocks noChangeArrowheads="1"/>
          </p:cNvSpPr>
          <p:nvPr/>
        </p:nvSpPr>
        <p:spPr bwMode="auto">
          <a:xfrm>
            <a:off x="7620000" y="1219200"/>
            <a:ext cx="9906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7" name="Rectangle 28"/>
          <p:cNvSpPr>
            <a:spLocks noChangeArrowheads="1"/>
          </p:cNvSpPr>
          <p:nvPr/>
        </p:nvSpPr>
        <p:spPr bwMode="auto">
          <a:xfrm>
            <a:off x="3810000" y="3733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8" name="Rectangle 29"/>
          <p:cNvSpPr>
            <a:spLocks noChangeArrowheads="1"/>
          </p:cNvSpPr>
          <p:nvPr/>
        </p:nvSpPr>
        <p:spPr bwMode="auto">
          <a:xfrm>
            <a:off x="3886200" y="4648200"/>
            <a:ext cx="1143000" cy="1600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29" name="Rectangle 30"/>
          <p:cNvSpPr>
            <a:spLocks noChangeArrowheads="1"/>
          </p:cNvSpPr>
          <p:nvPr/>
        </p:nvSpPr>
        <p:spPr bwMode="auto">
          <a:xfrm>
            <a:off x="4572000" y="106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0" name="Rectangle 31"/>
          <p:cNvSpPr>
            <a:spLocks noChangeArrowheads="1"/>
          </p:cNvSpPr>
          <p:nvPr/>
        </p:nvSpPr>
        <p:spPr bwMode="auto">
          <a:xfrm>
            <a:off x="304800" y="42672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1" name="Rectangle 32"/>
          <p:cNvSpPr>
            <a:spLocks noChangeArrowheads="1"/>
          </p:cNvSpPr>
          <p:nvPr/>
        </p:nvSpPr>
        <p:spPr bwMode="auto">
          <a:xfrm>
            <a:off x="8001000" y="21336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2" name="Rectangle 33"/>
          <p:cNvSpPr>
            <a:spLocks noChangeArrowheads="1"/>
          </p:cNvSpPr>
          <p:nvPr/>
        </p:nvSpPr>
        <p:spPr bwMode="auto">
          <a:xfrm>
            <a:off x="4343400" y="2133600"/>
            <a:ext cx="609600" cy="609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3" name="Rectangle 34"/>
          <p:cNvSpPr>
            <a:spLocks noChangeArrowheads="1"/>
          </p:cNvSpPr>
          <p:nvPr/>
        </p:nvSpPr>
        <p:spPr bwMode="auto">
          <a:xfrm>
            <a:off x="1066800" y="1066800"/>
            <a:ext cx="1295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4" name="Rectangle 35"/>
          <p:cNvSpPr>
            <a:spLocks noChangeArrowheads="1"/>
          </p:cNvSpPr>
          <p:nvPr/>
        </p:nvSpPr>
        <p:spPr bwMode="auto">
          <a:xfrm>
            <a:off x="6324600" y="5257800"/>
            <a:ext cx="17526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5" name="WordArt 36"/>
          <p:cNvSpPr>
            <a:spLocks noChangeArrowheads="1" noChangeShapeType="1" noTextEdit="1"/>
          </p:cNvSpPr>
          <p:nvPr/>
        </p:nvSpPr>
        <p:spPr bwMode="auto">
          <a:xfrm>
            <a:off x="7848600" y="304800"/>
            <a:ext cx="9144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
        <p:nvSpPr>
          <p:cNvPr id="179236" name="Rectangle 18"/>
          <p:cNvSpPr>
            <a:spLocks noChangeArrowheads="1"/>
          </p:cNvSpPr>
          <p:nvPr/>
        </p:nvSpPr>
        <p:spPr bwMode="auto">
          <a:xfrm>
            <a:off x="6096000" y="1600200"/>
            <a:ext cx="20574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7" name="Rectangle 20"/>
          <p:cNvSpPr>
            <a:spLocks noChangeArrowheads="1"/>
          </p:cNvSpPr>
          <p:nvPr/>
        </p:nvSpPr>
        <p:spPr bwMode="auto">
          <a:xfrm>
            <a:off x="5334000" y="106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8" name="Rectangle 20"/>
          <p:cNvSpPr>
            <a:spLocks noChangeArrowheads="1"/>
          </p:cNvSpPr>
          <p:nvPr/>
        </p:nvSpPr>
        <p:spPr bwMode="auto">
          <a:xfrm>
            <a:off x="1371600" y="4038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39" name="Rectangle 20"/>
          <p:cNvSpPr>
            <a:spLocks noChangeArrowheads="1"/>
          </p:cNvSpPr>
          <p:nvPr/>
        </p:nvSpPr>
        <p:spPr bwMode="auto">
          <a:xfrm>
            <a:off x="4800600" y="1828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40" name="Rectangle 20"/>
          <p:cNvSpPr>
            <a:spLocks noChangeArrowheads="1"/>
          </p:cNvSpPr>
          <p:nvPr/>
        </p:nvSpPr>
        <p:spPr bwMode="auto">
          <a:xfrm>
            <a:off x="2743200" y="3962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41" name="Rectangle 20"/>
          <p:cNvSpPr>
            <a:spLocks noChangeArrowheads="1"/>
          </p:cNvSpPr>
          <p:nvPr/>
        </p:nvSpPr>
        <p:spPr bwMode="auto">
          <a:xfrm>
            <a:off x="6934200" y="3429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9242" name="Rectangle 20"/>
          <p:cNvSpPr>
            <a:spLocks noChangeArrowheads="1"/>
          </p:cNvSpPr>
          <p:nvPr/>
        </p:nvSpPr>
        <p:spPr bwMode="auto">
          <a:xfrm>
            <a:off x="5562600" y="4038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457200" y="304800"/>
            <a:ext cx="8229600" cy="5821363"/>
          </a:xfrm>
        </p:spPr>
        <p:txBody>
          <a:bodyPr/>
          <a:lstStyle/>
          <a:p>
            <a:r>
              <a:rPr lang="en-US" smtClean="0"/>
              <a:t>Name this machine?</a:t>
            </a:r>
          </a:p>
        </p:txBody>
      </p:sp>
      <p:pic>
        <p:nvPicPr>
          <p:cNvPr id="180227" name="Picture 3" descr="transformers-2-bumble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6324600" y="2057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29" name="Rectangle 5"/>
          <p:cNvSpPr>
            <a:spLocks noChangeArrowheads="1"/>
          </p:cNvSpPr>
          <p:nvPr/>
        </p:nvSpPr>
        <p:spPr bwMode="auto">
          <a:xfrm>
            <a:off x="3657600" y="3581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0" name="Rectangle 6"/>
          <p:cNvSpPr>
            <a:spLocks noChangeArrowheads="1"/>
          </p:cNvSpPr>
          <p:nvPr/>
        </p:nvSpPr>
        <p:spPr bwMode="auto">
          <a:xfrm>
            <a:off x="3810000" y="2667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1" name="Rectangle 7"/>
          <p:cNvSpPr>
            <a:spLocks noChangeArrowheads="1"/>
          </p:cNvSpPr>
          <p:nvPr/>
        </p:nvSpPr>
        <p:spPr bwMode="auto">
          <a:xfrm>
            <a:off x="6400800" y="3048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2" name="Rectangle 8"/>
          <p:cNvSpPr>
            <a:spLocks noChangeArrowheads="1"/>
          </p:cNvSpPr>
          <p:nvPr/>
        </p:nvSpPr>
        <p:spPr bwMode="auto">
          <a:xfrm>
            <a:off x="51816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3" name="Rectangle 9"/>
          <p:cNvSpPr>
            <a:spLocks noChangeArrowheads="1"/>
          </p:cNvSpPr>
          <p:nvPr/>
        </p:nvSpPr>
        <p:spPr bwMode="auto">
          <a:xfrm>
            <a:off x="7543800" y="4343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4" name="Rectangle 10"/>
          <p:cNvSpPr>
            <a:spLocks noChangeArrowheads="1"/>
          </p:cNvSpPr>
          <p:nvPr/>
        </p:nvSpPr>
        <p:spPr bwMode="auto">
          <a:xfrm>
            <a:off x="4648200" y="3962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5" name="Rectangle 11"/>
          <p:cNvSpPr>
            <a:spLocks noChangeArrowheads="1"/>
          </p:cNvSpPr>
          <p:nvPr/>
        </p:nvSpPr>
        <p:spPr bwMode="auto">
          <a:xfrm>
            <a:off x="5638800" y="487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6" name="Rectangle 12"/>
          <p:cNvSpPr>
            <a:spLocks noChangeArrowheads="1"/>
          </p:cNvSpPr>
          <p:nvPr/>
        </p:nvSpPr>
        <p:spPr bwMode="auto">
          <a:xfrm>
            <a:off x="48006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7" name="Rectangle 13"/>
          <p:cNvSpPr>
            <a:spLocks noChangeArrowheads="1"/>
          </p:cNvSpPr>
          <p:nvPr/>
        </p:nvSpPr>
        <p:spPr bwMode="auto">
          <a:xfrm>
            <a:off x="6629400" y="137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8" name="Rectangle 14"/>
          <p:cNvSpPr>
            <a:spLocks noChangeArrowheads="1"/>
          </p:cNvSpPr>
          <p:nvPr/>
        </p:nvSpPr>
        <p:spPr bwMode="auto">
          <a:xfrm>
            <a:off x="51816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39" name="Rectangle 15"/>
          <p:cNvSpPr>
            <a:spLocks noChangeArrowheads="1"/>
          </p:cNvSpPr>
          <p:nvPr/>
        </p:nvSpPr>
        <p:spPr bwMode="auto">
          <a:xfrm>
            <a:off x="3048000" y="4572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0" name="Rectangle 16"/>
          <p:cNvSpPr>
            <a:spLocks noChangeArrowheads="1"/>
          </p:cNvSpPr>
          <p:nvPr/>
        </p:nvSpPr>
        <p:spPr bwMode="auto">
          <a:xfrm>
            <a:off x="22098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1" name="Rectangle 17"/>
          <p:cNvSpPr>
            <a:spLocks noChangeArrowheads="1"/>
          </p:cNvSpPr>
          <p:nvPr/>
        </p:nvSpPr>
        <p:spPr bwMode="auto">
          <a:xfrm>
            <a:off x="3962400" y="1295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2" name="Rectangle 18"/>
          <p:cNvSpPr>
            <a:spLocks noChangeArrowheads="1"/>
          </p:cNvSpPr>
          <p:nvPr/>
        </p:nvSpPr>
        <p:spPr bwMode="auto">
          <a:xfrm>
            <a:off x="5943600" y="137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3" name="Rectangle 19"/>
          <p:cNvSpPr>
            <a:spLocks noChangeArrowheads="1"/>
          </p:cNvSpPr>
          <p:nvPr/>
        </p:nvSpPr>
        <p:spPr bwMode="auto">
          <a:xfrm>
            <a:off x="7620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4" name="Rectangle 20"/>
          <p:cNvSpPr>
            <a:spLocks noChangeArrowheads="1"/>
          </p:cNvSpPr>
          <p:nvPr/>
        </p:nvSpPr>
        <p:spPr bwMode="auto">
          <a:xfrm>
            <a:off x="3810000" y="3276600"/>
            <a:ext cx="1524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5" name="Rectangle 21"/>
          <p:cNvSpPr>
            <a:spLocks noChangeArrowheads="1"/>
          </p:cNvSpPr>
          <p:nvPr/>
        </p:nvSpPr>
        <p:spPr bwMode="auto">
          <a:xfrm>
            <a:off x="57150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6" name="Rectangle 22"/>
          <p:cNvSpPr>
            <a:spLocks noChangeArrowheads="1"/>
          </p:cNvSpPr>
          <p:nvPr/>
        </p:nvSpPr>
        <p:spPr bwMode="auto">
          <a:xfrm>
            <a:off x="5105400" y="518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7" name="Rectangle 23"/>
          <p:cNvSpPr>
            <a:spLocks noChangeArrowheads="1"/>
          </p:cNvSpPr>
          <p:nvPr/>
        </p:nvSpPr>
        <p:spPr bwMode="auto">
          <a:xfrm>
            <a:off x="4572000" y="106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8" name="Rectangle 24"/>
          <p:cNvSpPr>
            <a:spLocks noChangeArrowheads="1"/>
          </p:cNvSpPr>
          <p:nvPr/>
        </p:nvSpPr>
        <p:spPr bwMode="auto">
          <a:xfrm>
            <a:off x="304800" y="42672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49" name="Rectangle 25"/>
          <p:cNvSpPr>
            <a:spLocks noChangeArrowheads="1"/>
          </p:cNvSpPr>
          <p:nvPr/>
        </p:nvSpPr>
        <p:spPr bwMode="auto">
          <a:xfrm>
            <a:off x="8001000" y="21336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50" name="Rectangle 26"/>
          <p:cNvSpPr>
            <a:spLocks noChangeArrowheads="1"/>
          </p:cNvSpPr>
          <p:nvPr/>
        </p:nvSpPr>
        <p:spPr bwMode="auto">
          <a:xfrm>
            <a:off x="4343400" y="2133600"/>
            <a:ext cx="609600" cy="609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51" name="Rectangle 27"/>
          <p:cNvSpPr>
            <a:spLocks noChangeArrowheads="1"/>
          </p:cNvSpPr>
          <p:nvPr/>
        </p:nvSpPr>
        <p:spPr bwMode="auto">
          <a:xfrm>
            <a:off x="1066800" y="1066800"/>
            <a:ext cx="1295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0252" name="WordArt 28"/>
          <p:cNvSpPr>
            <a:spLocks noChangeArrowheads="1" noChangeShapeType="1" noTextEdit="1"/>
          </p:cNvSpPr>
          <p:nvPr/>
        </p:nvSpPr>
        <p:spPr bwMode="auto">
          <a:xfrm>
            <a:off x="7848600" y="304800"/>
            <a:ext cx="9144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457200" y="304800"/>
            <a:ext cx="8229600" cy="5821363"/>
          </a:xfrm>
        </p:spPr>
        <p:txBody>
          <a:bodyPr/>
          <a:lstStyle/>
          <a:p>
            <a:r>
              <a:rPr lang="en-US" smtClean="0"/>
              <a:t>Name this machine?</a:t>
            </a:r>
          </a:p>
        </p:txBody>
      </p:sp>
      <p:pic>
        <p:nvPicPr>
          <p:cNvPr id="181251" name="Picture 3" descr="transformers-2-bumble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81252" name="Rectangle 4"/>
          <p:cNvSpPr>
            <a:spLocks noChangeArrowheads="1"/>
          </p:cNvSpPr>
          <p:nvPr/>
        </p:nvSpPr>
        <p:spPr bwMode="auto">
          <a:xfrm>
            <a:off x="6324600" y="2057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53" name="Rectangle 5"/>
          <p:cNvSpPr>
            <a:spLocks noChangeArrowheads="1"/>
          </p:cNvSpPr>
          <p:nvPr/>
        </p:nvSpPr>
        <p:spPr bwMode="auto">
          <a:xfrm>
            <a:off x="3657600" y="3581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54" name="Rectangle 6"/>
          <p:cNvSpPr>
            <a:spLocks noChangeArrowheads="1"/>
          </p:cNvSpPr>
          <p:nvPr/>
        </p:nvSpPr>
        <p:spPr bwMode="auto">
          <a:xfrm>
            <a:off x="3810000" y="2667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55" name="Rectangle 7"/>
          <p:cNvSpPr>
            <a:spLocks noChangeArrowheads="1"/>
          </p:cNvSpPr>
          <p:nvPr/>
        </p:nvSpPr>
        <p:spPr bwMode="auto">
          <a:xfrm>
            <a:off x="51816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56" name="Rectangle 8"/>
          <p:cNvSpPr>
            <a:spLocks noChangeArrowheads="1"/>
          </p:cNvSpPr>
          <p:nvPr/>
        </p:nvSpPr>
        <p:spPr bwMode="auto">
          <a:xfrm>
            <a:off x="4648200" y="3962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57" name="Rectangle 9"/>
          <p:cNvSpPr>
            <a:spLocks noChangeArrowheads="1"/>
          </p:cNvSpPr>
          <p:nvPr/>
        </p:nvSpPr>
        <p:spPr bwMode="auto">
          <a:xfrm>
            <a:off x="48006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58" name="Rectangle 10"/>
          <p:cNvSpPr>
            <a:spLocks noChangeArrowheads="1"/>
          </p:cNvSpPr>
          <p:nvPr/>
        </p:nvSpPr>
        <p:spPr bwMode="auto">
          <a:xfrm>
            <a:off x="51816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59" name="Rectangle 11"/>
          <p:cNvSpPr>
            <a:spLocks noChangeArrowheads="1"/>
          </p:cNvSpPr>
          <p:nvPr/>
        </p:nvSpPr>
        <p:spPr bwMode="auto">
          <a:xfrm>
            <a:off x="3962400" y="1295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60" name="Rectangle 12"/>
          <p:cNvSpPr>
            <a:spLocks noChangeArrowheads="1"/>
          </p:cNvSpPr>
          <p:nvPr/>
        </p:nvSpPr>
        <p:spPr bwMode="auto">
          <a:xfrm>
            <a:off x="5943600" y="137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61" name="Rectangle 13"/>
          <p:cNvSpPr>
            <a:spLocks noChangeArrowheads="1"/>
          </p:cNvSpPr>
          <p:nvPr/>
        </p:nvSpPr>
        <p:spPr bwMode="auto">
          <a:xfrm>
            <a:off x="57150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62" name="Rectangle 14"/>
          <p:cNvSpPr>
            <a:spLocks noChangeArrowheads="1"/>
          </p:cNvSpPr>
          <p:nvPr/>
        </p:nvSpPr>
        <p:spPr bwMode="auto">
          <a:xfrm>
            <a:off x="4572000" y="106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63" name="Rectangle 15"/>
          <p:cNvSpPr>
            <a:spLocks noChangeArrowheads="1"/>
          </p:cNvSpPr>
          <p:nvPr/>
        </p:nvSpPr>
        <p:spPr bwMode="auto">
          <a:xfrm>
            <a:off x="4343400" y="2133600"/>
            <a:ext cx="609600" cy="609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1264" name="WordArt 16"/>
          <p:cNvSpPr>
            <a:spLocks noChangeArrowheads="1" noChangeShapeType="1" noTextEdit="1"/>
          </p:cNvSpPr>
          <p:nvPr/>
        </p:nvSpPr>
        <p:spPr bwMode="auto">
          <a:xfrm>
            <a:off x="7848600" y="304800"/>
            <a:ext cx="9144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457200" y="304800"/>
            <a:ext cx="8229600" cy="5821363"/>
          </a:xfrm>
        </p:spPr>
        <p:txBody>
          <a:bodyPr/>
          <a:lstStyle/>
          <a:p>
            <a:r>
              <a:rPr lang="en-US" smtClean="0"/>
              <a:t>Name this machine?</a:t>
            </a:r>
          </a:p>
        </p:txBody>
      </p:sp>
      <p:pic>
        <p:nvPicPr>
          <p:cNvPr id="182275" name="Picture 3" descr="transformers-2-bumble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82276" name="WordArt 4"/>
          <p:cNvSpPr>
            <a:spLocks noChangeArrowheads="1" noChangeShapeType="1" noTextEdit="1"/>
          </p:cNvSpPr>
          <p:nvPr/>
        </p:nvSpPr>
        <p:spPr bwMode="auto">
          <a:xfrm>
            <a:off x="7848600" y="304800"/>
            <a:ext cx="9144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457200" y="304800"/>
            <a:ext cx="8229600" cy="5821363"/>
          </a:xfrm>
        </p:spPr>
        <p:txBody>
          <a:bodyPr/>
          <a:lstStyle/>
          <a:p>
            <a:r>
              <a:rPr lang="en-US" smtClean="0"/>
              <a:t>Name this machine?</a:t>
            </a:r>
          </a:p>
        </p:txBody>
      </p:sp>
      <p:pic>
        <p:nvPicPr>
          <p:cNvPr id="183299" name="Picture 3" descr="transformers-2-bumble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83300" name="WordArt 4"/>
          <p:cNvSpPr>
            <a:spLocks noChangeArrowheads="1" noChangeShapeType="1" noTextEdit="1"/>
          </p:cNvSpPr>
          <p:nvPr/>
        </p:nvSpPr>
        <p:spPr bwMode="auto">
          <a:xfrm>
            <a:off x="7848600" y="304800"/>
            <a:ext cx="9144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
        <p:nvSpPr>
          <p:cNvPr id="183301" name="WordArt 5"/>
          <p:cNvSpPr>
            <a:spLocks noChangeArrowheads="1" noChangeShapeType="1" noTextEdit="1"/>
          </p:cNvSpPr>
          <p:nvPr/>
        </p:nvSpPr>
        <p:spPr bwMode="auto">
          <a:xfrm>
            <a:off x="533400" y="1447800"/>
            <a:ext cx="5257800" cy="7620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Bumblebee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18435"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438" name="WordArt 9"/>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8439" name="WordArt 10"/>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8440" name="WordArt 11"/>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8441" name="WordArt 12"/>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18442" name="Rectangle 13"/>
          <p:cNvSpPr>
            <a:spLocks noChangeArrowheads="1"/>
          </p:cNvSpPr>
          <p:nvPr/>
        </p:nvSpPr>
        <p:spPr bwMode="auto">
          <a:xfrm>
            <a:off x="838200" y="34290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443" name="Rectangle 14"/>
          <p:cNvSpPr>
            <a:spLocks noChangeArrowheads="1"/>
          </p:cNvSpPr>
          <p:nvPr/>
        </p:nvSpPr>
        <p:spPr bwMode="auto">
          <a:xfrm>
            <a:off x="3886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444" name="Rectangle 15"/>
          <p:cNvSpPr>
            <a:spLocks noChangeArrowheads="1"/>
          </p:cNvSpPr>
          <p:nvPr/>
        </p:nvSpPr>
        <p:spPr bwMode="auto">
          <a:xfrm>
            <a:off x="6934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55683" name="Group 3"/>
          <p:cNvGraphicFramePr>
            <a:graphicFrameLocks noGrp="1"/>
          </p:cNvGraphicFramePr>
          <p:nvPr>
            <p:extLst>
              <p:ext uri="{D42A27DB-BD31-4B8C-83A1-F6EECF244321}">
                <p14:modId xmlns:p14="http://schemas.microsoft.com/office/powerpoint/2010/main" val="1103283034"/>
              </p:ext>
            </p:extLst>
          </p:nvPr>
        </p:nvGraphicFramePr>
        <p:xfrm>
          <a:off x="457200" y="838200"/>
          <a:ext cx="8305800" cy="5146675"/>
        </p:xfrm>
        <a:graphic>
          <a:graphicData uri="http://schemas.openxmlformats.org/drawingml/2006/table">
            <a:tbl>
              <a:tblPr/>
              <a:tblGrid>
                <a:gridCol w="1660525"/>
                <a:gridCol w="1662113"/>
                <a:gridCol w="1660525"/>
                <a:gridCol w="1662112"/>
                <a:gridCol w="1660525"/>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8436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8436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84369"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
        <p:nvSpPr>
          <p:cNvPr id="184370" name="WordArt 50"/>
          <p:cNvSpPr>
            <a:spLocks noChangeArrowheads="1" noChangeShapeType="1" noTextEdit="1"/>
          </p:cNvSpPr>
          <p:nvPr/>
        </p:nvSpPr>
        <p:spPr bwMode="auto">
          <a:xfrm>
            <a:off x="457200" y="6096000"/>
            <a:ext cx="7391400" cy="3810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66FFCC"/>
                </a:solidFill>
                <a:effectLst>
                  <a:outerShdw dist="45791" dir="3378596" algn="ctr" rotWithShape="0">
                    <a:srgbClr val="4D4D4D">
                      <a:alpha val="79999"/>
                    </a:srgbClr>
                  </a:outerShdw>
                </a:effectLst>
                <a:latin typeface="Arial Black"/>
              </a:rPr>
              <a:t>Final Question:_________________</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2895600" y="838200"/>
            <a:ext cx="4343400" cy="3048000"/>
          </a:xfrm>
          <a:prstGeom prst="wedgeRoundRectCallout">
            <a:avLst>
              <a:gd name="adj1" fmla="val -56654"/>
              <a:gd name="adj2" fmla="val 36530"/>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“You may wager up to</a:t>
            </a:r>
          </a:p>
          <a:p>
            <a:pPr algn="ctr">
              <a:defRPr/>
            </a:pPr>
            <a:r>
              <a:rPr lang="en-US" sz="3200" dirty="0">
                <a:solidFill>
                  <a:schemeClr val="tx1"/>
                </a:solidFill>
              </a:rPr>
              <a:t>5 pts for this final Question.” “Please make your wager now.”</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4294967295"/>
          </p:nvPr>
        </p:nvSpPr>
        <p:spPr>
          <a:xfrm>
            <a:off x="457200" y="457200"/>
            <a:ext cx="8229600" cy="5668963"/>
          </a:xfrm>
        </p:spPr>
        <p:txBody>
          <a:bodyPr/>
          <a:lstStyle/>
          <a:p>
            <a:pPr eaLnBrk="1" hangingPunct="1"/>
            <a:r>
              <a:rPr lang="en-US" smtClean="0"/>
              <a:t>Final Question? Name all of the simple machines below.</a:t>
            </a:r>
          </a:p>
          <a:p>
            <a:pPr lvl="1" eaLnBrk="1" hangingPunct="1">
              <a:buFontTx/>
              <a:buNone/>
            </a:pPr>
            <a:endParaRPr lang="en-US" smtClean="0">
              <a:solidFill>
                <a:srgbClr val="FF66FF"/>
              </a:solidFill>
            </a:endParaRPr>
          </a:p>
          <a:p>
            <a:pPr eaLnBrk="1" hangingPunct="1"/>
            <a:endParaRPr lang="en-US" smtClean="0">
              <a:solidFill>
                <a:srgbClr val="FFFF00"/>
              </a:solidFill>
            </a:endParaRPr>
          </a:p>
          <a:p>
            <a:pPr eaLnBrk="1" hangingPunct="1"/>
            <a:endParaRPr lang="en-US" smtClean="0"/>
          </a:p>
          <a:p>
            <a:pPr eaLnBrk="1" hangingPunct="1"/>
            <a:endParaRPr lang="en-US" smtClean="0"/>
          </a:p>
        </p:txBody>
      </p:sp>
      <p:pic>
        <p:nvPicPr>
          <p:cNvPr id="186371" name="Picture 4" descr="corksc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9982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Rectangle 5"/>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body" idx="4294967295"/>
          </p:nvPr>
        </p:nvSpPr>
        <p:spPr>
          <a:xfrm>
            <a:off x="457200" y="457200"/>
            <a:ext cx="8229600" cy="5668963"/>
          </a:xfrm>
        </p:spPr>
        <p:txBody>
          <a:bodyPr/>
          <a:lstStyle/>
          <a:p>
            <a:pPr eaLnBrk="1" hangingPunct="1"/>
            <a:r>
              <a:rPr lang="en-US" smtClean="0"/>
              <a:t>Final Question? Name all of the simple machines below.</a:t>
            </a:r>
          </a:p>
          <a:p>
            <a:pPr lvl="1" eaLnBrk="1" hangingPunct="1"/>
            <a:r>
              <a:rPr lang="en-US" smtClean="0">
                <a:solidFill>
                  <a:srgbClr val="FF66FF"/>
                </a:solidFill>
              </a:rPr>
              <a:t>WHEEL AND AXLE</a:t>
            </a:r>
          </a:p>
          <a:p>
            <a:pPr eaLnBrk="1" hangingPunct="1"/>
            <a:endParaRPr lang="en-US" smtClean="0">
              <a:solidFill>
                <a:srgbClr val="FFFF00"/>
              </a:solidFill>
            </a:endParaRPr>
          </a:p>
          <a:p>
            <a:pPr eaLnBrk="1" hangingPunct="1"/>
            <a:endParaRPr lang="en-US" smtClean="0"/>
          </a:p>
          <a:p>
            <a:pPr eaLnBrk="1" hangingPunct="1"/>
            <a:endParaRPr lang="en-US" smtClean="0"/>
          </a:p>
        </p:txBody>
      </p:sp>
      <p:pic>
        <p:nvPicPr>
          <p:cNvPr id="187395" name="Picture 4" descr="corksc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9982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6" name="Rectangle 5"/>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87397" name="Line 6"/>
          <p:cNvSpPr>
            <a:spLocks noChangeShapeType="1"/>
          </p:cNvSpPr>
          <p:nvPr/>
        </p:nvSpPr>
        <p:spPr bwMode="auto">
          <a:xfrm>
            <a:off x="1905000" y="2057400"/>
            <a:ext cx="152400" cy="1828800"/>
          </a:xfrm>
          <a:prstGeom prst="line">
            <a:avLst/>
          </a:prstGeom>
          <a:noFill/>
          <a:ln w="762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body" idx="4294967295"/>
          </p:nvPr>
        </p:nvSpPr>
        <p:spPr>
          <a:xfrm>
            <a:off x="457200" y="457200"/>
            <a:ext cx="8229600" cy="5668963"/>
          </a:xfrm>
        </p:spPr>
        <p:txBody>
          <a:bodyPr/>
          <a:lstStyle/>
          <a:p>
            <a:pPr eaLnBrk="1" hangingPunct="1"/>
            <a:r>
              <a:rPr lang="en-US" smtClean="0"/>
              <a:t>Final Question? Name all of the simple machines below.</a:t>
            </a:r>
          </a:p>
          <a:p>
            <a:pPr lvl="1" eaLnBrk="1" hangingPunct="1"/>
            <a:r>
              <a:rPr lang="en-US" smtClean="0">
                <a:solidFill>
                  <a:srgbClr val="FF66FF"/>
                </a:solidFill>
              </a:rPr>
              <a:t>WHEEL AND AXLE</a:t>
            </a:r>
          </a:p>
          <a:p>
            <a:pPr eaLnBrk="1" hangingPunct="1"/>
            <a:endParaRPr lang="en-US" smtClean="0">
              <a:solidFill>
                <a:srgbClr val="FFFF00"/>
              </a:solidFill>
            </a:endParaRPr>
          </a:p>
          <a:p>
            <a:pPr eaLnBrk="1" hangingPunct="1"/>
            <a:endParaRPr lang="en-US" smtClean="0"/>
          </a:p>
          <a:p>
            <a:pPr eaLnBrk="1" hangingPunct="1"/>
            <a:endParaRPr lang="en-US" smtClean="0"/>
          </a:p>
        </p:txBody>
      </p:sp>
      <p:pic>
        <p:nvPicPr>
          <p:cNvPr id="188419" name="Picture 4" descr="corksc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9982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Rectangle 5"/>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88421" name="Line 6"/>
          <p:cNvSpPr>
            <a:spLocks noChangeShapeType="1"/>
          </p:cNvSpPr>
          <p:nvPr/>
        </p:nvSpPr>
        <p:spPr bwMode="auto">
          <a:xfrm>
            <a:off x="1905000" y="2057400"/>
            <a:ext cx="152400" cy="1828800"/>
          </a:xfrm>
          <a:prstGeom prst="line">
            <a:avLst/>
          </a:prstGeom>
          <a:noFill/>
          <a:ln w="762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22" name="Line 7"/>
          <p:cNvSpPr>
            <a:spLocks noChangeShapeType="1"/>
          </p:cNvSpPr>
          <p:nvPr/>
        </p:nvSpPr>
        <p:spPr bwMode="auto">
          <a:xfrm flipH="1">
            <a:off x="2362200" y="2057400"/>
            <a:ext cx="381000" cy="1524000"/>
          </a:xfrm>
          <a:prstGeom prst="line">
            <a:avLst/>
          </a:prstGeom>
          <a:noFill/>
          <a:ln w="762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4294967295"/>
          </p:nvPr>
        </p:nvSpPr>
        <p:spPr>
          <a:xfrm>
            <a:off x="457200" y="457200"/>
            <a:ext cx="8229600" cy="5668963"/>
          </a:xfrm>
        </p:spPr>
        <p:txBody>
          <a:bodyPr/>
          <a:lstStyle/>
          <a:p>
            <a:pPr eaLnBrk="1" hangingPunct="1"/>
            <a:r>
              <a:rPr lang="en-US" smtClean="0"/>
              <a:t>Final Question? Name all of the simple machines below.</a:t>
            </a:r>
          </a:p>
          <a:p>
            <a:pPr lvl="1" eaLnBrk="1" hangingPunct="1"/>
            <a:r>
              <a:rPr lang="en-US" smtClean="0">
                <a:solidFill>
                  <a:srgbClr val="FF66FF"/>
                </a:solidFill>
              </a:rPr>
              <a:t>WHEEL AND AXLE,</a:t>
            </a:r>
            <a:r>
              <a:rPr lang="en-US" smtClean="0">
                <a:solidFill>
                  <a:srgbClr val="99FF99"/>
                </a:solidFill>
              </a:rPr>
              <a:t> SCREW,</a:t>
            </a:r>
          </a:p>
          <a:p>
            <a:pPr eaLnBrk="1" hangingPunct="1"/>
            <a:endParaRPr lang="en-US" smtClean="0">
              <a:solidFill>
                <a:srgbClr val="FFFF00"/>
              </a:solidFill>
            </a:endParaRPr>
          </a:p>
          <a:p>
            <a:pPr eaLnBrk="1" hangingPunct="1"/>
            <a:endParaRPr lang="en-US" smtClean="0"/>
          </a:p>
          <a:p>
            <a:pPr eaLnBrk="1" hangingPunct="1"/>
            <a:endParaRPr lang="en-US" smtClean="0"/>
          </a:p>
        </p:txBody>
      </p:sp>
      <p:pic>
        <p:nvPicPr>
          <p:cNvPr id="189443" name="Picture 4" descr="corksc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9982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Rectangle 5"/>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89445" name="Line 6"/>
          <p:cNvSpPr>
            <a:spLocks noChangeShapeType="1"/>
          </p:cNvSpPr>
          <p:nvPr/>
        </p:nvSpPr>
        <p:spPr bwMode="auto">
          <a:xfrm flipH="1">
            <a:off x="2362200" y="2057400"/>
            <a:ext cx="2438400" cy="3048000"/>
          </a:xfrm>
          <a:prstGeom prst="line">
            <a:avLst/>
          </a:prstGeom>
          <a:noFill/>
          <a:ln w="76200">
            <a:solidFill>
              <a:srgbClr val="99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4294967295"/>
          </p:nvPr>
        </p:nvSpPr>
        <p:spPr>
          <a:xfrm>
            <a:off x="457200" y="457200"/>
            <a:ext cx="8229600" cy="5668963"/>
          </a:xfrm>
        </p:spPr>
        <p:txBody>
          <a:bodyPr/>
          <a:lstStyle/>
          <a:p>
            <a:pPr eaLnBrk="1" hangingPunct="1"/>
            <a:r>
              <a:rPr lang="en-US" smtClean="0"/>
              <a:t>Final Question? Name all of the simple machines below.</a:t>
            </a:r>
          </a:p>
          <a:p>
            <a:pPr lvl="1" eaLnBrk="1" hangingPunct="1"/>
            <a:r>
              <a:rPr lang="en-US" smtClean="0">
                <a:solidFill>
                  <a:srgbClr val="FF66FF"/>
                </a:solidFill>
              </a:rPr>
              <a:t>WHEEL AND AXLE, </a:t>
            </a:r>
            <a:r>
              <a:rPr lang="en-US" smtClean="0">
                <a:solidFill>
                  <a:srgbClr val="99FF99"/>
                </a:solidFill>
              </a:rPr>
              <a:t>SCREW, </a:t>
            </a:r>
            <a:r>
              <a:rPr lang="en-US" smtClean="0">
                <a:solidFill>
                  <a:srgbClr val="FFC000"/>
                </a:solidFill>
              </a:rPr>
              <a:t>LEVER</a:t>
            </a:r>
          </a:p>
          <a:p>
            <a:pPr eaLnBrk="1" hangingPunct="1"/>
            <a:endParaRPr lang="en-US" smtClean="0">
              <a:solidFill>
                <a:srgbClr val="FFFF00"/>
              </a:solidFill>
            </a:endParaRPr>
          </a:p>
          <a:p>
            <a:pPr eaLnBrk="1" hangingPunct="1"/>
            <a:endParaRPr lang="en-US" smtClean="0"/>
          </a:p>
          <a:p>
            <a:pPr eaLnBrk="1" hangingPunct="1"/>
            <a:endParaRPr lang="en-US" smtClean="0"/>
          </a:p>
        </p:txBody>
      </p:sp>
      <p:pic>
        <p:nvPicPr>
          <p:cNvPr id="190467" name="Picture 4" descr="corksc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9982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Rectangle 5"/>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90469" name="Line 6"/>
          <p:cNvSpPr>
            <a:spLocks noChangeShapeType="1"/>
          </p:cNvSpPr>
          <p:nvPr/>
        </p:nvSpPr>
        <p:spPr bwMode="auto">
          <a:xfrm flipH="1">
            <a:off x="3581400" y="1981200"/>
            <a:ext cx="2819400" cy="2438400"/>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6"/>
          <p:cNvSpPr>
            <a:spLocks noChangeShapeType="1"/>
          </p:cNvSpPr>
          <p:nvPr/>
        </p:nvSpPr>
        <p:spPr bwMode="auto">
          <a:xfrm flipH="1">
            <a:off x="2743200" y="1981200"/>
            <a:ext cx="3581400" cy="1905000"/>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5181600" y="3429000"/>
            <a:ext cx="2514600" cy="646331"/>
          </a:xfrm>
          <a:prstGeom prst="rect">
            <a:avLst/>
          </a:prstGeom>
          <a:noFill/>
        </p:spPr>
        <p:txBody>
          <a:bodyPr wrap="square" rtlCol="0">
            <a:spAutoFit/>
          </a:bodyPr>
          <a:lstStyle/>
          <a:p>
            <a:r>
              <a:rPr lang="en-US" dirty="0" smtClean="0">
                <a:solidFill>
                  <a:srgbClr val="FFC000"/>
                </a:solidFill>
              </a:rPr>
              <a:t>Gears area  a special form of a lever.</a:t>
            </a:r>
            <a:r>
              <a:rPr lang="en-US" dirty="0" smtClean="0"/>
              <a:t>.</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3600">
                <a:solidFill>
                  <a:schemeClr val="bg1"/>
                </a:solidFill>
              </a:rPr>
              <a:t>Find the Owl =</a:t>
            </a:r>
          </a:p>
          <a:p>
            <a:pPr algn="ctr" eaLnBrk="1" hangingPunct="1"/>
            <a:r>
              <a:rPr lang="en-US" sz="3600">
                <a:solidFill>
                  <a:schemeClr val="bg1"/>
                </a:solidFill>
              </a:rPr>
              <a:t> Secretly write “Owl” in the correct box worth 1pt.</a:t>
            </a:r>
          </a:p>
        </p:txBody>
      </p:sp>
      <p:pic>
        <p:nvPicPr>
          <p:cNvPr id="19353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8697" y="304800"/>
            <a:ext cx="8720503" cy="1015663"/>
          </a:xfrm>
          <a:prstGeom prst="rect">
            <a:avLst/>
          </a:prstGeom>
          <a:noFill/>
        </p:spPr>
        <p:txBody>
          <a:bodyPr wrap="none" lIns="91440" tIns="45720" rIns="91440" bIns="45720">
            <a:prstTxWarp prst="textDeflateBottom">
              <a:avLst/>
            </a:prstTxWarp>
            <a:spAutoFit/>
          </a:bodyPr>
          <a:lstStyle/>
          <a:p>
            <a:pPr algn="ct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Machines Review Game</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81000" y="5562600"/>
            <a:ext cx="305724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solidFill>
                  <a:schemeClr val="accent2">
                    <a:lumMod val="60000"/>
                    <a:lumOff val="40000"/>
                  </a:schemeClr>
                </a:solidFill>
                <a:effectLst>
                  <a:outerShdw blurRad="76200" dist="50800" dir="5400000" algn="tl" rotWithShape="0">
                    <a:srgbClr val="000000">
                      <a:alpha val="65000"/>
                    </a:srgbClr>
                  </a:outerShdw>
                </a:effectLst>
              </a:rPr>
              <a:t>Part III</a:t>
            </a:r>
            <a:endParaRPr lang="en-US" sz="7200" b="1" cap="none" spc="50" dirty="0">
              <a:ln w="11430"/>
              <a:solidFill>
                <a:schemeClr val="accent2">
                  <a:lumMod val="60000"/>
                  <a:lumOff val="4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577082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149588"/>
            <a:ext cx="8229600" cy="3447219"/>
          </a:xfrm>
        </p:spPr>
        <p:txBody>
          <a:bodyPr/>
          <a:lstStyle/>
          <a:p>
            <a:r>
              <a:rPr lang="en-US" sz="2400" dirty="0">
                <a:hlinkClick r:id="rId2"/>
              </a:rPr>
              <a:t>Newton's Laws of Motion, Forces in Motion and Simple Machines </a:t>
            </a:r>
            <a:r>
              <a:rPr lang="en-US" sz="2400" dirty="0" smtClean="0">
                <a:hlinkClick r:id="rId2"/>
              </a:rPr>
              <a:t>Unit</a:t>
            </a:r>
            <a:endParaRPr lang="en-US" sz="2400" dirty="0" smtClean="0"/>
          </a:p>
          <a:p>
            <a:pPr lvl="1"/>
            <a:r>
              <a:rPr lang="en-US" sz="1800" dirty="0">
                <a:hlinkClick r:id="rId3"/>
              </a:rPr>
              <a:t>Laws of Motion and Simple Machines Unit Preview </a:t>
            </a:r>
            <a:r>
              <a:rPr lang="en-US" sz="1800" dirty="0" smtClean="0">
                <a:hlinkClick r:id="rId3"/>
              </a:rPr>
              <a:t>Link</a:t>
            </a:r>
            <a:endParaRPr lang="en-US" sz="1800" dirty="0" smtClean="0"/>
          </a:p>
          <a:p>
            <a:r>
              <a:rPr lang="en-US" sz="2400" dirty="0">
                <a:hlinkClick r:id="rId4"/>
              </a:rPr>
              <a:t>Matter, Energy, and the Environment </a:t>
            </a:r>
            <a:r>
              <a:rPr lang="en-US" sz="2400" dirty="0" smtClean="0">
                <a:hlinkClick r:id="rId4"/>
              </a:rPr>
              <a:t>Unit</a:t>
            </a:r>
            <a:endParaRPr lang="en-US" sz="2400" dirty="0" smtClean="0"/>
          </a:p>
          <a:p>
            <a:pPr lvl="1"/>
            <a:r>
              <a:rPr lang="en-US" sz="1800" dirty="0">
                <a:hlinkClick r:id="rId5"/>
              </a:rPr>
              <a:t>Matter, Energy, and the Environment Unit </a:t>
            </a:r>
            <a:r>
              <a:rPr lang="en-US" sz="1800" dirty="0" smtClean="0">
                <a:hlinkClick r:id="rId5"/>
              </a:rPr>
              <a:t>Preview</a:t>
            </a:r>
            <a:endParaRPr lang="en-US" sz="1800" dirty="0" smtClean="0"/>
          </a:p>
          <a:p>
            <a:r>
              <a:rPr lang="en-US" sz="2400" dirty="0">
                <a:hlinkClick r:id="rId6"/>
              </a:rPr>
              <a:t>Atoms and Periodic Table of the Elements Unit on </a:t>
            </a:r>
            <a:r>
              <a:rPr lang="en-US" sz="2400" dirty="0" err="1" smtClean="0">
                <a:hlinkClick r:id="rId6"/>
              </a:rPr>
              <a:t>TpT</a:t>
            </a:r>
            <a:endParaRPr lang="en-US" sz="2400" dirty="0" smtClean="0"/>
          </a:p>
          <a:p>
            <a:pPr lvl="1"/>
            <a:r>
              <a:rPr lang="en-US" sz="1800" dirty="0">
                <a:hlinkClick r:id="rId7"/>
              </a:rPr>
              <a:t>Atoms and Periodic Table of the Elements Unit Preview </a:t>
            </a:r>
            <a:r>
              <a:rPr lang="en-US" sz="1800" dirty="0" smtClean="0">
                <a:hlinkClick r:id="rId7"/>
              </a:rPr>
              <a:t>Link</a:t>
            </a:r>
            <a:endParaRPr lang="en-US" sz="1800" dirty="0" smtClean="0"/>
          </a:p>
          <a:p>
            <a:r>
              <a:rPr lang="en-US" sz="2400" dirty="0">
                <a:hlinkClick r:id="rId8"/>
              </a:rPr>
              <a:t>Science Skills Unit on </a:t>
            </a:r>
            <a:r>
              <a:rPr lang="en-US" sz="2400" dirty="0" err="1" smtClean="0">
                <a:hlinkClick r:id="rId8"/>
              </a:rPr>
              <a:t>TpT</a:t>
            </a:r>
            <a:endParaRPr lang="en-US" sz="2400" dirty="0" smtClean="0"/>
          </a:p>
          <a:p>
            <a:pPr lvl="1"/>
            <a:r>
              <a:rPr lang="en-US" sz="1800" dirty="0">
                <a:hlinkClick r:id="rId9"/>
              </a:rPr>
              <a:t>Science Skills Unit Preview Link</a:t>
            </a:r>
            <a:endParaRPr lang="en-US" sz="1800" dirty="0"/>
          </a:p>
          <a:p>
            <a:pPr lvl="1"/>
            <a:endParaRPr lang="en-US" dirty="0"/>
          </a:p>
          <a:p>
            <a:endParaRPr lang="en-US" dirty="0"/>
          </a:p>
          <a:p>
            <a:endParaRPr lang="en-US" dirty="0"/>
          </a:p>
          <a:p>
            <a:endParaRPr lang="en-US" dirty="0"/>
          </a:p>
          <a:p>
            <a:endParaRPr lang="en-US" dirty="0"/>
          </a:p>
        </p:txBody>
      </p:sp>
      <p:sp>
        <p:nvSpPr>
          <p:cNvPr id="4" name="Rectangle 3"/>
          <p:cNvSpPr/>
          <p:nvPr/>
        </p:nvSpPr>
        <p:spPr>
          <a:xfrm>
            <a:off x="252715" y="139112"/>
            <a:ext cx="8645315" cy="830997"/>
          </a:xfrm>
          <a:prstGeom prst="rect">
            <a:avLst/>
          </a:prstGeom>
          <a:noFill/>
        </p:spPr>
        <p:txBody>
          <a:bodyPr wrap="none" lIns="91440" tIns="45720" rIns="91440" bIns="45720">
            <a:spAutoFit/>
          </a:bodyPr>
          <a:lstStyle/>
          <a:p>
            <a:pPr algn="ctr"/>
            <a:r>
              <a:rPr lang="en-US" sz="4800" b="1" cap="none" spc="0" dirty="0" smtClean="0">
                <a:ln w="9525">
                  <a:solidFill>
                    <a:srgbClr val="CC99FF"/>
                  </a:solidFill>
                  <a:prstDash val="solid"/>
                </a:ln>
                <a:solidFill>
                  <a:srgbClr val="FFFFCC"/>
                </a:solidFill>
                <a:effectLst>
                  <a:glow rad="101600">
                    <a:srgbClr val="FF00FF">
                      <a:alpha val="67000"/>
                    </a:srgbClr>
                  </a:glow>
                  <a:outerShdw blurRad="12700" dist="38100" dir="2700000" algn="tl" rotWithShape="0">
                    <a:schemeClr val="bg1">
                      <a:lumMod val="50000"/>
                    </a:schemeClr>
                  </a:outerShdw>
                </a:effectLst>
              </a:rPr>
              <a:t>Physical Science Curriculum</a:t>
            </a:r>
            <a:endParaRPr lang="en-US" sz="4800" b="1" cap="none" spc="0" dirty="0">
              <a:ln w="9525">
                <a:solidFill>
                  <a:srgbClr val="CC99FF"/>
                </a:solidFill>
                <a:prstDash val="solid"/>
              </a:ln>
              <a:solidFill>
                <a:srgbClr val="FFFFCC"/>
              </a:solidFill>
              <a:effectLst>
                <a:glow rad="101600">
                  <a:srgbClr val="FF00FF">
                    <a:alpha val="67000"/>
                  </a:srgbClr>
                </a:glow>
                <a:outerShdw blurRad="12700" dist="38100" dir="2700000" algn="tl" rotWithShape="0">
                  <a:schemeClr val="bg1">
                    <a:lumMod val="50000"/>
                  </a:schemeClr>
                </a:outerShdw>
              </a:effectLst>
            </a:endParaRPr>
          </a:p>
        </p:txBody>
      </p:sp>
      <p:pic>
        <p:nvPicPr>
          <p:cNvPr id="3074" name="Picture 2" descr="http://www.cretin-derhamhall.org/files/cdh/images/Jamieson/plasma_bal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970109"/>
            <a:ext cx="8593229" cy="2179479"/>
          </a:xfrm>
          <a:prstGeom prst="rect">
            <a:avLst/>
          </a:prstGeom>
          <a:ln>
            <a:noFill/>
          </a:ln>
          <a:effectLst>
            <a:outerShdw blurRad="292100" dist="139700" dir="2700000" algn="tl" rotWithShape="0">
              <a:srgbClr val="333333">
                <a:alpha val="65000"/>
              </a:srgbClr>
            </a:outerShdw>
          </a:effectLst>
          <a:extLst/>
        </p:spPr>
      </p:pic>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396301"/>
            <a:ext cx="1893888" cy="160388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181600" y="916026"/>
            <a:ext cx="4267200" cy="701731"/>
          </a:xfrm>
          <a:prstGeom prst="rect">
            <a:avLst/>
          </a:prstGeom>
          <a:noFill/>
        </p:spPr>
        <p:txBody>
          <a:bodyPr wrap="square" rtlCol="0">
            <a:spAutoFit/>
          </a:bodyPr>
          <a:lstStyle/>
          <a:p>
            <a:pPr algn="ctr"/>
            <a:r>
              <a:rPr lang="en-US" sz="1800" dirty="0">
                <a:hlinkClick r:id="rId12"/>
              </a:rPr>
              <a:t>Physical Science Curriculum Link</a:t>
            </a:r>
            <a:endParaRPr lang="en-US" sz="1800" dirty="0"/>
          </a:p>
          <a:p>
            <a:endParaRPr lang="en-US" sz="1800" dirty="0"/>
          </a:p>
        </p:txBody>
      </p:sp>
      <p:pic>
        <p:nvPicPr>
          <p:cNvPr id="3076" name="Picture 4" descr="http://www.xtremepapers.com/images/gcse/chemistry/bonding_structures/ionic_bondic_animation.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43701" y="3581400"/>
            <a:ext cx="2362200" cy="15686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rmcybernetics.com/images/main/pyhsics/wave.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0683574">
            <a:off x="6460372" y="5732090"/>
            <a:ext cx="2680969" cy="121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404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smtClean="0"/>
          </a:p>
        </p:txBody>
      </p:sp>
      <p:sp>
        <p:nvSpPr>
          <p:cNvPr id="19459" name="Rectangle 3"/>
          <p:cNvSpPr>
            <a:spLocks noGrp="1" noChangeArrowheads="1"/>
          </p:cNvSpPr>
          <p:nvPr>
            <p:ph type="body" idx="1"/>
          </p:nvPr>
        </p:nvSpPr>
        <p:spPr/>
        <p:txBody>
          <a:bodyPr/>
          <a:lstStyle/>
          <a:p>
            <a:endParaRPr lang="en-US" smtClean="0"/>
          </a:p>
        </p:txBody>
      </p:sp>
      <p:pic>
        <p:nvPicPr>
          <p:cNvPr id="19460"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5"/>
          <p:cNvSpPr>
            <a:spLocks noChangeArrowheads="1"/>
          </p:cNvSpPr>
          <p:nvPr/>
        </p:nvSpPr>
        <p:spPr bwMode="auto">
          <a:xfrm>
            <a:off x="6629400" y="33528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19462" name="AutoShape 6"/>
          <p:cNvSpPr>
            <a:spLocks noChangeArrowheads="1"/>
          </p:cNvSpPr>
          <p:nvPr/>
        </p:nvSpPr>
        <p:spPr bwMode="auto">
          <a:xfrm>
            <a:off x="4800600" y="28194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19463"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19464"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19465"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9466"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9467"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9468"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Laws of Mo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WordArt 5"/>
          <p:cNvSpPr>
            <a:spLocks noChangeArrowheads="1" noChangeShapeType="1" noTextEdit="1"/>
          </p:cNvSpPr>
          <p:nvPr/>
        </p:nvSpPr>
        <p:spPr bwMode="auto">
          <a:xfrm>
            <a:off x="381000" y="304800"/>
            <a:ext cx="83058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Laws of Motion and </a:t>
            </a:r>
          </a:p>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Simple Machines Unit</a:t>
            </a:r>
          </a:p>
        </p:txBody>
      </p:sp>
    </p:spTree>
    <p:extLst>
      <p:ext uri="{BB962C8B-B14F-4D97-AF65-F5344CB8AC3E}">
        <p14:creationId xmlns:p14="http://schemas.microsoft.com/office/powerpoint/2010/main" val="63887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Laws of Mo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381000" y="304800"/>
            <a:ext cx="83058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Laws of Motion and </a:t>
            </a:r>
          </a:p>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Simple Machines Unit</a:t>
            </a:r>
          </a:p>
        </p:txBody>
      </p:sp>
    </p:spTree>
    <p:extLst>
      <p:ext uri="{BB962C8B-B14F-4D97-AF65-F5344CB8AC3E}">
        <p14:creationId xmlns:p14="http://schemas.microsoft.com/office/powerpoint/2010/main" val="336792015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Laws of Mo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381000" y="304800"/>
            <a:ext cx="83058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Laws of Motion and </a:t>
            </a:r>
          </a:p>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Simple Machines Unit</a:t>
            </a:r>
          </a:p>
        </p:txBody>
      </p:sp>
      <p:sp>
        <p:nvSpPr>
          <p:cNvPr id="7" name="Rounded Rectangle 6"/>
          <p:cNvSpPr/>
          <p:nvPr/>
        </p:nvSpPr>
        <p:spPr>
          <a:xfrm>
            <a:off x="381000" y="1676400"/>
            <a:ext cx="8458200" cy="48768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00" name="TextBox 1"/>
          <p:cNvSpPr txBox="1">
            <a:spLocks noChangeArrowheads="1"/>
          </p:cNvSpPr>
          <p:nvPr/>
        </p:nvSpPr>
        <p:spPr bwMode="auto">
          <a:xfrm>
            <a:off x="608012" y="1828800"/>
            <a:ext cx="781208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FF99FF"/>
                </a:solidFill>
              </a:rPr>
              <a:t>Areas of Focus within The Motion and Machines Unit:</a:t>
            </a:r>
            <a:r>
              <a:rPr lang="en-US" sz="1400" dirty="0"/>
              <a:t/>
            </a:r>
            <a:br>
              <a:rPr lang="en-US" sz="1400" dirty="0"/>
            </a:br>
            <a:r>
              <a:rPr lang="en-US" sz="1400" dirty="0">
                <a:solidFill>
                  <a:srgbClr val="FFFF99"/>
                </a:solidFill>
              </a:rPr>
              <a:t>Newton’s First Law, Inertia, Friction, Four Types of Friction, Negatives and Positives of Friction, Newton’s Third Law, Newton’s Second Law, Potential Energy, Kinetic Energy, Mechanical Energy, Forms of Potential to Kinetic Energy, Speed, Velocity, Acceleration, Deceleration, Momentum, Work, Machines (Joules), Catapults, Trajectory, Force, Simple Machines, Pulley / (MA Mechanical Advantage), Lever / (MA), Wedge / (MA), Wheel and Axle (MA), Inclined Plane / (MA), Screw / (MA) - Mousetrap </a:t>
            </a:r>
            <a:r>
              <a:rPr lang="en-US" sz="1400" dirty="0" smtClean="0">
                <a:solidFill>
                  <a:srgbClr val="FFFF99"/>
                </a:solidFill>
              </a:rPr>
              <a:t>Cars.</a:t>
            </a:r>
          </a:p>
          <a:p>
            <a:pPr eaLnBrk="1" hangingPunct="1"/>
            <a:endParaRPr lang="en-US" sz="1600" dirty="0" smtClean="0">
              <a:hlinkClick r:id="rId3"/>
            </a:endParaRPr>
          </a:p>
          <a:p>
            <a:pPr eaLnBrk="1" hangingPunct="1"/>
            <a:r>
              <a:rPr lang="en-US" sz="1400" dirty="0">
                <a:hlinkClick r:id="rId4"/>
              </a:rPr>
              <a:t>Newton's Laws of Motion, Forces in Motion and Simple Machines Unit</a:t>
            </a:r>
            <a:endParaRPr lang="en-US" sz="1400" dirty="0"/>
          </a:p>
          <a:p>
            <a:pPr eaLnBrk="1" hangingPunct="1"/>
            <a:endParaRPr lang="en-US" sz="1400" dirty="0">
              <a:solidFill>
                <a:schemeClr val="accent2">
                  <a:lumMod val="60000"/>
                  <a:lumOff val="40000"/>
                </a:schemeClr>
              </a:solidFill>
            </a:endParaRPr>
          </a:p>
          <a:p>
            <a:pPr eaLnBrk="1" hangingPunct="1"/>
            <a:r>
              <a:rPr lang="en-US" sz="1400" dirty="0">
                <a:solidFill>
                  <a:schemeClr val="accent2">
                    <a:lumMod val="60000"/>
                    <a:lumOff val="40000"/>
                  </a:schemeClr>
                </a:solidFill>
              </a:rPr>
              <a:t>Hundreds of </a:t>
            </a:r>
            <a:r>
              <a:rPr lang="en-US" sz="1400" dirty="0" smtClean="0">
                <a:solidFill>
                  <a:schemeClr val="accent2">
                    <a:lumMod val="60000"/>
                    <a:lumOff val="40000"/>
                  </a:schemeClr>
                </a:solidFill>
              </a:rPr>
              <a:t>PowerPoint previews, </a:t>
            </a:r>
            <a:r>
              <a:rPr lang="en-US" sz="1400" dirty="0">
                <a:solidFill>
                  <a:schemeClr val="accent2">
                    <a:lumMod val="60000"/>
                    <a:lumOff val="40000"/>
                  </a:schemeClr>
                </a:solidFill>
              </a:rPr>
              <a:t>the bundled homework </a:t>
            </a:r>
            <a:r>
              <a:rPr lang="en-US" sz="1400" dirty="0"/>
              <a:t>package, unit notes, and much more can be previewed at… </a:t>
            </a:r>
          </a:p>
          <a:p>
            <a:pPr eaLnBrk="1" hangingPunct="1"/>
            <a:r>
              <a:rPr lang="en-US" sz="1400" dirty="0">
                <a:hlinkClick r:id="rId5"/>
              </a:rPr>
              <a:t>Laws of Motion and Simple Machines Unit Preview Link</a:t>
            </a:r>
            <a:endParaRPr lang="en-US" sz="1400" dirty="0"/>
          </a:p>
          <a:p>
            <a:pPr eaLnBrk="1" hangingPunct="1"/>
            <a:endParaRPr lang="en-US" sz="1400" dirty="0">
              <a:solidFill>
                <a:srgbClr val="FFFF99"/>
              </a:solidFill>
            </a:endParaRPr>
          </a:p>
        </p:txBody>
      </p:sp>
    </p:spTree>
    <p:extLst>
      <p:ext uri="{BB962C8B-B14F-4D97-AF65-F5344CB8AC3E}">
        <p14:creationId xmlns:p14="http://schemas.microsoft.com/office/powerpoint/2010/main" val="288328341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Laws of Motion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381000" y="304800"/>
            <a:ext cx="83058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Laws of Motion and </a:t>
            </a:r>
          </a:p>
          <a:p>
            <a:pPr algn="ctr"/>
            <a:r>
              <a:rPr lang="en-US" sz="3600" kern="10" spc="720">
                <a:ln w="28575">
                  <a:solidFill>
                    <a:schemeClr val="bg1"/>
                  </a:solidFill>
                  <a:round/>
                  <a:headEnd/>
                  <a:tailEnd/>
                </a:ln>
                <a:solidFill>
                  <a:srgbClr val="9999FF"/>
                </a:solidFill>
                <a:effectLst>
                  <a:outerShdw dist="45791" dir="3378596" algn="ctr" rotWithShape="0">
                    <a:srgbClr val="4D4D4D">
                      <a:alpha val="79999"/>
                    </a:srgbClr>
                  </a:outerShdw>
                </a:effectLst>
                <a:latin typeface="Arial Black"/>
              </a:rPr>
              <a:t>Simple Machines Unit</a:t>
            </a:r>
          </a:p>
        </p:txBody>
      </p:sp>
      <p:sp>
        <p:nvSpPr>
          <p:cNvPr id="7" name="Rounded Rectangle 6"/>
          <p:cNvSpPr/>
          <p:nvPr/>
        </p:nvSpPr>
        <p:spPr>
          <a:xfrm>
            <a:off x="381000" y="1676400"/>
            <a:ext cx="8458200" cy="48768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00" name="TextBox 1"/>
          <p:cNvSpPr txBox="1">
            <a:spLocks noChangeArrowheads="1"/>
          </p:cNvSpPr>
          <p:nvPr/>
        </p:nvSpPr>
        <p:spPr bwMode="auto">
          <a:xfrm>
            <a:off x="608012" y="1828800"/>
            <a:ext cx="7812088" cy="49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FF99FF"/>
                </a:solidFill>
              </a:rPr>
              <a:t>Areas of Focus within The Motion and Machines Unit:</a:t>
            </a:r>
            <a:r>
              <a:rPr lang="en-US" sz="1400" dirty="0"/>
              <a:t/>
            </a:r>
            <a:br>
              <a:rPr lang="en-US" sz="1400" dirty="0"/>
            </a:br>
            <a:r>
              <a:rPr lang="en-US" sz="1400" dirty="0">
                <a:solidFill>
                  <a:srgbClr val="FFFF99"/>
                </a:solidFill>
              </a:rPr>
              <a:t>Newton’s First Law, Inertia, Friction, Four Types of Friction, Negatives and Positives of Friction, Newton’s Third Law, Newton’s Second Law, Potential Energy, Kinetic Energy, Mechanical Energy, Forms of Potential to Kinetic Energy, Speed, Velocity, Acceleration, Deceleration, Momentum, Work, Machines (Joules), Catapults, Trajectory, Force, Simple Machines, Pulley / (MA Mechanical Advantage), Lever / (MA), Wedge / (MA), Wheel and Axle (MA), Inclined Plane / (MA), Screw / (MA) - Mousetrap </a:t>
            </a:r>
            <a:r>
              <a:rPr lang="en-US" sz="1400" dirty="0" smtClean="0">
                <a:solidFill>
                  <a:srgbClr val="FFFF99"/>
                </a:solidFill>
              </a:rPr>
              <a:t>Cars.</a:t>
            </a:r>
            <a:endParaRPr lang="en-US" sz="1600" dirty="0" smtClean="0">
              <a:hlinkClick r:id="rId3"/>
            </a:endParaRPr>
          </a:p>
          <a:p>
            <a:pPr eaLnBrk="1" hangingPunct="1"/>
            <a:r>
              <a:rPr lang="en-US" sz="1400" dirty="0" smtClean="0">
                <a:hlinkClick r:id="rId3"/>
              </a:rPr>
              <a:t>Newton's </a:t>
            </a:r>
            <a:r>
              <a:rPr lang="en-US" sz="1400" dirty="0">
                <a:hlinkClick r:id="rId3"/>
              </a:rPr>
              <a:t>Three Laws of </a:t>
            </a:r>
            <a:r>
              <a:rPr lang="en-US" sz="1400" dirty="0" smtClean="0">
                <a:hlinkClick r:id="rId3"/>
              </a:rPr>
              <a:t>Motion</a:t>
            </a:r>
            <a:endParaRPr lang="en-US" sz="1400" dirty="0" smtClean="0"/>
          </a:p>
          <a:p>
            <a:pPr eaLnBrk="1" hangingPunct="1"/>
            <a:r>
              <a:rPr lang="en-US" sz="1400" dirty="0">
                <a:hlinkClick r:id="rId4"/>
              </a:rPr>
              <a:t>Newton's Laws of Motion Review </a:t>
            </a:r>
            <a:r>
              <a:rPr lang="en-US" sz="1400" dirty="0" smtClean="0">
                <a:hlinkClick r:id="rId4"/>
              </a:rPr>
              <a:t>Game</a:t>
            </a:r>
            <a:endParaRPr lang="en-US" sz="1400" dirty="0" smtClean="0"/>
          </a:p>
          <a:p>
            <a:pPr eaLnBrk="1" hangingPunct="1"/>
            <a:r>
              <a:rPr lang="en-US" sz="1400" dirty="0">
                <a:hlinkClick r:id="rId5"/>
              </a:rPr>
              <a:t>Friction Lesson, Types of </a:t>
            </a:r>
            <a:r>
              <a:rPr lang="en-US" sz="1400" dirty="0" smtClean="0">
                <a:hlinkClick r:id="rId5"/>
              </a:rPr>
              <a:t>Friction</a:t>
            </a:r>
            <a:endParaRPr lang="en-US" sz="1400" dirty="0" smtClean="0"/>
          </a:p>
          <a:p>
            <a:pPr eaLnBrk="1" hangingPunct="1"/>
            <a:r>
              <a:rPr lang="en-US" sz="1400" dirty="0">
                <a:hlinkClick r:id="rId6"/>
              </a:rPr>
              <a:t>Kinetic and Potential Energy </a:t>
            </a:r>
            <a:r>
              <a:rPr lang="en-US" sz="1400" dirty="0" smtClean="0">
                <a:hlinkClick r:id="rId6"/>
              </a:rPr>
              <a:t>Lesson</a:t>
            </a:r>
            <a:endParaRPr lang="en-US" sz="1400" dirty="0" smtClean="0"/>
          </a:p>
          <a:p>
            <a:pPr eaLnBrk="1" hangingPunct="1"/>
            <a:r>
              <a:rPr lang="en-US" sz="1400" dirty="0">
                <a:hlinkClick r:id="rId3"/>
              </a:rPr>
              <a:t>Newton's Laws and Forces in </a:t>
            </a:r>
            <a:r>
              <a:rPr lang="en-US" sz="1400" dirty="0" smtClean="0">
                <a:hlinkClick r:id="rId3"/>
              </a:rPr>
              <a:t>Motion</a:t>
            </a:r>
            <a:endParaRPr lang="en-US" sz="1400" dirty="0" smtClean="0"/>
          </a:p>
          <a:p>
            <a:pPr eaLnBrk="1" hangingPunct="1"/>
            <a:r>
              <a:rPr lang="en-US" sz="1400" dirty="0">
                <a:hlinkClick r:id="rId7"/>
              </a:rPr>
              <a:t>Forces in Motion Review </a:t>
            </a:r>
            <a:r>
              <a:rPr lang="en-US" sz="1400" dirty="0" smtClean="0">
                <a:hlinkClick r:id="rId7"/>
              </a:rPr>
              <a:t>Game</a:t>
            </a:r>
            <a:endParaRPr lang="en-US" sz="1400" dirty="0" smtClean="0"/>
          </a:p>
          <a:p>
            <a:pPr eaLnBrk="1" hangingPunct="1"/>
            <a:r>
              <a:rPr lang="en-US" sz="1400" dirty="0">
                <a:hlinkClick r:id="rId8"/>
              </a:rPr>
              <a:t>Catapults and Trajectory </a:t>
            </a:r>
            <a:r>
              <a:rPr lang="en-US" sz="1400" dirty="0" smtClean="0">
                <a:hlinkClick r:id="rId8"/>
              </a:rPr>
              <a:t>Lesson</a:t>
            </a:r>
            <a:endParaRPr lang="en-US" sz="1400" dirty="0" smtClean="0"/>
          </a:p>
          <a:p>
            <a:pPr eaLnBrk="1" hangingPunct="1"/>
            <a:r>
              <a:rPr lang="en-US" sz="1400" dirty="0">
                <a:hlinkClick r:id="rId9"/>
              </a:rPr>
              <a:t>Simple Machines </a:t>
            </a:r>
            <a:r>
              <a:rPr lang="en-US" sz="1400" dirty="0" smtClean="0">
                <a:hlinkClick r:id="rId9"/>
              </a:rPr>
              <a:t>Lesson</a:t>
            </a:r>
            <a:endParaRPr lang="en-US" sz="1400" dirty="0" smtClean="0"/>
          </a:p>
          <a:p>
            <a:pPr eaLnBrk="1" hangingPunct="1"/>
            <a:r>
              <a:rPr lang="en-US" sz="1400" dirty="0">
                <a:hlinkClick r:id="rId10"/>
              </a:rPr>
              <a:t>Simple Machines Review Game</a:t>
            </a:r>
            <a:endParaRPr lang="en-US" sz="1400" dirty="0" smtClean="0"/>
          </a:p>
          <a:p>
            <a:pPr eaLnBrk="1" hangingPunct="1"/>
            <a:r>
              <a:rPr lang="en-US" sz="1400" dirty="0">
                <a:hlinkClick r:id="rId11"/>
              </a:rPr>
              <a:t>Laws of Motion and Simple Machines Unit </a:t>
            </a:r>
            <a:r>
              <a:rPr lang="en-US" sz="1400" dirty="0" smtClean="0">
                <a:hlinkClick r:id="rId11"/>
              </a:rPr>
              <a:t>Flashcards</a:t>
            </a:r>
            <a:endParaRPr lang="en-US" sz="1400" dirty="0" smtClean="0"/>
          </a:p>
          <a:p>
            <a:pPr eaLnBrk="1" hangingPunct="1"/>
            <a:r>
              <a:rPr lang="en-US" sz="1400" dirty="0">
                <a:hlinkClick r:id="rId12"/>
              </a:rPr>
              <a:t>Laws of Motion and Simple Machines Crossword </a:t>
            </a:r>
            <a:r>
              <a:rPr lang="en-US" sz="1400" dirty="0" smtClean="0">
                <a:hlinkClick r:id="rId12"/>
              </a:rPr>
              <a:t>Puzzle</a:t>
            </a:r>
            <a:endParaRPr lang="en-US" sz="1400" dirty="0" smtClean="0"/>
          </a:p>
          <a:p>
            <a:pPr eaLnBrk="1" hangingPunct="1"/>
            <a:r>
              <a:rPr lang="en-US" sz="1400" dirty="0">
                <a:hlinkClick r:id="rId13"/>
              </a:rPr>
              <a:t>Laws of Motion, Forces in Motion, Simple Machines Unit Preview, Homework, </a:t>
            </a:r>
            <a:r>
              <a:rPr lang="en-US" sz="1400" dirty="0" smtClean="0">
                <a:hlinkClick r:id="rId13"/>
              </a:rPr>
              <a:t>Notes</a:t>
            </a:r>
            <a:endParaRPr lang="en-US" sz="1400" dirty="0" smtClean="0"/>
          </a:p>
          <a:p>
            <a:pPr eaLnBrk="1" hangingPunct="1"/>
            <a:endParaRPr lang="en-US" sz="1400" dirty="0">
              <a:solidFill>
                <a:srgbClr val="FFFF99"/>
              </a:solidFill>
            </a:endParaRPr>
          </a:p>
        </p:txBody>
      </p:sp>
      <p:sp>
        <p:nvSpPr>
          <p:cNvPr id="2" name="Right Brace 1"/>
          <p:cNvSpPr/>
          <p:nvPr/>
        </p:nvSpPr>
        <p:spPr>
          <a:xfrm>
            <a:off x="5334000" y="3733800"/>
            <a:ext cx="990600" cy="2057400"/>
          </a:xfrm>
          <a:prstGeom prst="rightBrace">
            <a:avLst/>
          </a:prstGeom>
          <a:ln w="28575">
            <a:solidFill>
              <a:schemeClr val="tx1"/>
            </a:solidFill>
          </a:ln>
          <a:effectLst>
            <a:glow rad="127000">
              <a:srgbClr val="FF00FF"/>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6437637" y="4300835"/>
            <a:ext cx="1992854"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Links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9673042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62849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722313"/>
            <a:ext cx="8701087" cy="1657350"/>
          </a:xfrm>
          <a:prstGeom prst="rect">
            <a:avLst/>
          </a:prstGeom>
          <a:noFill/>
          <a:ln w="38100">
            <a:solidFill>
              <a:srgbClr val="9966FF"/>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214312" y="2590800"/>
            <a:ext cx="8701087" cy="3962400"/>
          </a:xfrm>
          <a:prstGeom prst="rect">
            <a:avLst/>
          </a:prstGeom>
        </p:spPr>
      </p:pic>
    </p:spTree>
    <p:extLst>
      <p:ext uri="{BB962C8B-B14F-4D97-AF65-F5344CB8AC3E}">
        <p14:creationId xmlns:p14="http://schemas.microsoft.com/office/powerpoint/2010/main" val="170488090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3249613"/>
            <a:ext cx="62785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4038600"/>
            <a:ext cx="8699500" cy="2438400"/>
          </a:xfrm>
          <a:prstGeom prst="rect">
            <a:avLst/>
          </a:prstGeom>
          <a:noFill/>
          <a:ln w="57150">
            <a:solidFill>
              <a:srgbClr val="2970FF"/>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838200"/>
            <a:ext cx="8636000" cy="1981200"/>
          </a:xfrm>
          <a:prstGeom prst="rect">
            <a:avLst/>
          </a:prstGeom>
          <a:noFill/>
          <a:ln w="57150">
            <a:solidFill>
              <a:srgbClr val="FFCC99"/>
            </a:solidFill>
            <a:miter lim="800000"/>
            <a:headEnd/>
            <a:tailEnd/>
          </a:ln>
          <a:extLst>
            <a:ext uri="{909E8E84-426E-40DD-AFC4-6F175D3DCCD1}">
              <a14:hiddenFill xmlns:a14="http://schemas.microsoft.com/office/drawing/2010/main">
                <a:solidFill>
                  <a:schemeClr val="accent1"/>
                </a:solidFill>
              </a14:hiddenFill>
            </a:ext>
          </a:extLst>
        </p:spPr>
      </p:pic>
      <p:pic>
        <p:nvPicPr>
          <p:cNvPr id="10245" name="Rectangl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103188"/>
            <a:ext cx="4425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4642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6096000" cy="584775"/>
          </a:xfrm>
          <a:prstGeom prst="rect">
            <a:avLst/>
          </a:prstGeom>
          <a:noFill/>
        </p:spPr>
        <p:txBody>
          <a:bodyPr>
            <a:spAutoFit/>
          </a:bodyPr>
          <a:lstStyle/>
          <a:p>
            <a:pPr>
              <a:defRPr/>
            </a:pPr>
            <a:r>
              <a:rPr lang="en-US" sz="3200" b="1" dirty="0">
                <a:ln w="17780" cmpd="sng">
                  <a:solidFill>
                    <a:srgbClr val="FFFFFF"/>
                  </a:solidFill>
                  <a:prstDash val="solid"/>
                  <a:miter lim="800000"/>
                </a:ln>
                <a:solidFill>
                  <a:srgbClr val="99FFCC"/>
                </a:solidFill>
                <a:effectLst>
                  <a:outerShdw blurRad="50800" algn="tl" rotWithShape="0">
                    <a:srgbClr val="000000"/>
                  </a:outerShdw>
                </a:effectLst>
                <a:latin typeface="Arial" charset="0"/>
                <a:cs typeface="Arial" charset="0"/>
              </a:rPr>
              <a:t>NGSS Standards HS</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838200"/>
            <a:ext cx="8669337" cy="3686175"/>
          </a:xfrm>
          <a:prstGeom prst="rect">
            <a:avLst/>
          </a:prstGeom>
          <a:noFill/>
          <a:ln w="57150">
            <a:solidFill>
              <a:srgbClr val="99FFCC"/>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52400" y="4724399"/>
            <a:ext cx="8686800" cy="1990725"/>
          </a:xfrm>
          <a:prstGeom prst="rect">
            <a:avLst/>
          </a:prstGeom>
        </p:spPr>
      </p:pic>
    </p:spTree>
    <p:extLst>
      <p:ext uri="{BB962C8B-B14F-4D97-AF65-F5344CB8AC3E}">
        <p14:creationId xmlns:p14="http://schemas.microsoft.com/office/powerpoint/2010/main" val="140494064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FF66FF"/>
                </a:solidFill>
                <a:effectLst>
                  <a:outerShdw blurRad="50800" algn="tl" rotWithShape="0">
                    <a:srgbClr val="000000"/>
                  </a:outerShdw>
                </a:effectLst>
                <a:latin typeface="Arial" charset="0"/>
                <a:cs typeface="Arial" charset="0"/>
              </a:rPr>
              <a:t>Additional Standards Addressed</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9775"/>
            <a:ext cx="8736012" cy="5889625"/>
          </a:xfrm>
          <a:prstGeom prst="rect">
            <a:avLst/>
          </a:prstGeom>
          <a:noFill/>
          <a:ln w="57150">
            <a:solidFill>
              <a:srgbClr val="FF99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76645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4" y="2815936"/>
            <a:ext cx="3006305" cy="286760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1" name="Rectangle 1"/>
          <p:cNvSpPr>
            <a:spLocks noChangeArrowheads="1"/>
          </p:cNvSpPr>
          <p:nvPr/>
        </p:nvSpPr>
        <p:spPr bwMode="auto">
          <a:xfrm>
            <a:off x="154133" y="5887678"/>
            <a:ext cx="30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hlinkClick r:id="rId3"/>
              </a:rPr>
              <a:t>Physical Science Curriculum Link</a:t>
            </a:r>
            <a:endParaRPr lang="en-US" sz="1800" dirty="0"/>
          </a:p>
        </p:txBody>
      </p:sp>
      <p:pic>
        <p:nvPicPr>
          <p:cNvPr id="314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15" y="0"/>
            <a:ext cx="3142833" cy="296805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3" name="Rectangle 2"/>
          <p:cNvSpPr>
            <a:spLocks noChangeArrowheads="1"/>
          </p:cNvSpPr>
          <p:nvPr/>
        </p:nvSpPr>
        <p:spPr bwMode="auto">
          <a:xfrm>
            <a:off x="3233027" y="32004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5"/>
              </a:rPr>
              <a:t>Life Science Curriculum Link</a:t>
            </a:r>
            <a:endParaRPr lang="en-US" sz="1800" dirty="0"/>
          </a:p>
        </p:txBody>
      </p:sp>
      <p:pic>
        <p:nvPicPr>
          <p:cNvPr id="3143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955560"/>
            <a:ext cx="3200400" cy="2932117"/>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5" name="Rectangle 3"/>
          <p:cNvSpPr>
            <a:spLocks noChangeArrowheads="1"/>
          </p:cNvSpPr>
          <p:nvPr/>
        </p:nvSpPr>
        <p:spPr bwMode="auto">
          <a:xfrm>
            <a:off x="6146078" y="6053067"/>
            <a:ext cx="274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7"/>
              </a:rPr>
              <a:t>Earth Science Curriculum Link</a:t>
            </a:r>
            <a:endParaRPr lang="en-US" sz="1800" dirty="0"/>
          </a:p>
        </p:txBody>
      </p:sp>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4803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57150">
            <a:solidFill>
              <a:srgbClr val="9999FF"/>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32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8972" name="Group 60"/>
          <p:cNvGraphicFramePr>
            <a:graphicFrameLocks noGrp="1"/>
          </p:cNvGraphicFramePr>
          <p:nvPr>
            <p:extLst>
              <p:ext uri="{D42A27DB-BD31-4B8C-83A1-F6EECF244321}">
                <p14:modId xmlns:p14="http://schemas.microsoft.com/office/powerpoint/2010/main" val="1270226484"/>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smtClean="0"/>
          </a:p>
        </p:txBody>
      </p:sp>
      <p:sp>
        <p:nvSpPr>
          <p:cNvPr id="20483" name="Rectangle 3"/>
          <p:cNvSpPr>
            <a:spLocks noGrp="1" noChangeArrowheads="1"/>
          </p:cNvSpPr>
          <p:nvPr>
            <p:ph type="body" idx="1"/>
          </p:nvPr>
        </p:nvSpPr>
        <p:spPr/>
        <p:txBody>
          <a:bodyPr/>
          <a:lstStyle/>
          <a:p>
            <a:endParaRPr lang="en-US" smtClean="0"/>
          </a:p>
        </p:txBody>
      </p:sp>
      <p:pic>
        <p:nvPicPr>
          <p:cNvPr id="20484"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20486"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20487" name="AutoShape 9"/>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20488" name="WordArt 11"/>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20489" name="WordArt 13"/>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20490" name="WordArt 14"/>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0491" name="WordArt 15"/>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0492" name="WordArt 16"/>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19850"/>
          </a:xfrm>
          <a:prstGeom prst="roundRect">
            <a:avLst>
              <a:gd name="adj" fmla="val 8594"/>
            </a:avLst>
          </a:prstGeom>
          <a:solidFill>
            <a:srgbClr val="FFFFFF">
              <a:shade val="85000"/>
            </a:srgbClr>
          </a:solidFill>
          <a:ln w="38100">
            <a:solidFill>
              <a:srgbClr val="FF00FF"/>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37818589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78644347"/>
              </p:ext>
            </p:extLst>
          </p:nvPr>
        </p:nvGraphicFramePr>
        <p:xfrm>
          <a:off x="171360" y="1317882"/>
          <a:ext cx="8763000" cy="4444206"/>
        </p:xfrm>
        <a:graphic>
          <a:graphicData uri="http://schemas.openxmlformats.org/drawingml/2006/table">
            <a:tbl>
              <a:tblPr firstRow="1" bandRow="1">
                <a:tableStyleId>{5C22544A-7EE6-4342-B048-85BDC9FD1C3A}</a:tableStyleId>
              </a:tblPr>
              <a:tblGrid>
                <a:gridCol w="3886200"/>
                <a:gridCol w="4876800"/>
              </a:tblGrid>
              <a:tr h="367842">
                <a:tc>
                  <a:txBody>
                    <a:bodyPr/>
                    <a:lstStyle/>
                    <a:p>
                      <a:r>
                        <a:rPr lang="en-US" sz="1800" dirty="0" smtClean="0"/>
                        <a:t>Earth Science Units</a:t>
                      </a:r>
                      <a:endParaRPr lang="en-US" sz="1800" dirty="0"/>
                    </a:p>
                  </a:txBody>
                  <a:tcPr marT="45706" marB="45706">
                    <a:solidFill>
                      <a:schemeClr val="accent3">
                        <a:lumMod val="50000"/>
                      </a:schemeClr>
                    </a:solidFill>
                  </a:tcPr>
                </a:tc>
                <a:tc>
                  <a:txBody>
                    <a:bodyPr/>
                    <a:lstStyle/>
                    <a:p>
                      <a:r>
                        <a:rPr lang="en-US" sz="1800" dirty="0" smtClean="0"/>
                        <a:t>Purchase</a:t>
                      </a:r>
                      <a:r>
                        <a:rPr lang="en-US" sz="1800" baseline="0" dirty="0" smtClean="0"/>
                        <a:t> Individual Unit Link on </a:t>
                      </a:r>
                      <a:r>
                        <a:rPr lang="en-US" sz="1800" baseline="0" dirty="0" err="1" smtClean="0"/>
                        <a:t>TpT</a:t>
                      </a:r>
                      <a:endParaRPr lang="en-US" sz="1800" dirty="0"/>
                    </a:p>
                  </a:txBody>
                  <a:tcPr marT="45706" marB="45706">
                    <a:solidFill>
                      <a:schemeClr val="accent3">
                        <a:lumMod val="50000"/>
                      </a:schemeClr>
                    </a:solidFill>
                  </a:tcPr>
                </a:tc>
              </a:tr>
              <a:tr h="706250">
                <a:tc>
                  <a:txBody>
                    <a:bodyPr/>
                    <a:lstStyle/>
                    <a:p>
                      <a:r>
                        <a:rPr lang="en-US" sz="1800" dirty="0" smtClean="0">
                          <a:solidFill>
                            <a:schemeClr val="tx1"/>
                          </a:solidFill>
                        </a:rPr>
                        <a:t>Geology Topics Unit</a:t>
                      </a:r>
                      <a:endParaRPr lang="en-US" sz="1800" dirty="0">
                        <a:solidFill>
                          <a:schemeClr val="tx1"/>
                        </a:solidFill>
                      </a:endParaRPr>
                    </a:p>
                  </a:txBody>
                  <a:tcPr marT="45706" marB="45706">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Geology Unit on </a:t>
                      </a:r>
                      <a:r>
                        <a:rPr lang="en-US" sz="1400" dirty="0" err="1" smtClean="0">
                          <a:hlinkClick r:id="rId2"/>
                        </a:rPr>
                        <a:t>TpT</a:t>
                      </a:r>
                      <a:endParaRPr lang="en-US" sz="1400" dirty="0" smtClean="0"/>
                    </a:p>
                  </a:txBody>
                  <a:tcPr marT="45706" marB="45706">
                    <a:solidFill>
                      <a:schemeClr val="accent3">
                        <a:lumMod val="50000"/>
                      </a:schemeClr>
                    </a:solidFill>
                  </a:tcPr>
                </a:tc>
              </a:tr>
              <a:tr h="652538">
                <a:tc>
                  <a:txBody>
                    <a:bodyPr/>
                    <a:lstStyle/>
                    <a:p>
                      <a:r>
                        <a:rPr lang="en-US" sz="1800" dirty="0" smtClean="0">
                          <a:solidFill>
                            <a:schemeClr val="tx1"/>
                          </a:solidFill>
                        </a:rPr>
                        <a:t>Astronomy Topics Unit</a:t>
                      </a:r>
                      <a:endParaRPr lang="en-US" sz="1800" dirty="0">
                        <a:solidFill>
                          <a:schemeClr val="tx1"/>
                        </a:solidFill>
                      </a:endParaRPr>
                    </a:p>
                  </a:txBody>
                  <a:tcPr marT="45706" marB="45706">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Astronomy Unit on </a:t>
                      </a:r>
                      <a:r>
                        <a:rPr lang="en-US" sz="1400" dirty="0" err="1" smtClean="0">
                          <a:hlinkClick r:id="rId3"/>
                        </a:rPr>
                        <a:t>TpT</a:t>
                      </a:r>
                      <a:endParaRPr lang="en-US" sz="1400" dirty="0" smtClean="0"/>
                    </a:p>
                  </a:txBody>
                  <a:tcPr marT="45706" marB="45706">
                    <a:solidFill>
                      <a:schemeClr val="accent3">
                        <a:lumMod val="50000"/>
                      </a:schemeClr>
                    </a:solidFill>
                  </a:tcPr>
                </a:tc>
              </a:tr>
              <a:tr h="706250">
                <a:tc>
                  <a:txBody>
                    <a:bodyPr/>
                    <a:lstStyle/>
                    <a:p>
                      <a:r>
                        <a:rPr lang="en-US" sz="1800" dirty="0" smtClean="0">
                          <a:solidFill>
                            <a:schemeClr val="tx1"/>
                          </a:solidFill>
                        </a:rPr>
                        <a:t>Weather and Climate Unit</a:t>
                      </a:r>
                      <a:endParaRPr lang="en-US" sz="1800" dirty="0">
                        <a:solidFill>
                          <a:schemeClr val="tx1"/>
                        </a:solidFill>
                      </a:endParaRPr>
                    </a:p>
                  </a:txBody>
                  <a:tcPr marT="45706" marB="45706">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Weather and Climate Unit on </a:t>
                      </a:r>
                      <a:r>
                        <a:rPr lang="en-US" sz="1400" dirty="0" err="1" smtClean="0">
                          <a:hlinkClick r:id="rId4"/>
                        </a:rPr>
                        <a:t>TpT</a:t>
                      </a:r>
                      <a:endParaRPr lang="en-US" sz="1400" dirty="0" smtClean="0"/>
                    </a:p>
                  </a:txBody>
                  <a:tcPr marT="45706" marB="45706">
                    <a:solidFill>
                      <a:schemeClr val="accent3">
                        <a:lumMod val="50000"/>
                      </a:schemeClr>
                    </a:solidFill>
                  </a:tcPr>
                </a:tc>
              </a:tr>
              <a:tr h="706250">
                <a:tc>
                  <a:txBody>
                    <a:bodyPr/>
                    <a:lstStyle/>
                    <a:p>
                      <a:r>
                        <a:rPr lang="en-US" sz="1800" dirty="0" smtClean="0">
                          <a:solidFill>
                            <a:schemeClr val="tx1"/>
                          </a:solidFill>
                        </a:rPr>
                        <a:t>Soil Science,</a:t>
                      </a:r>
                      <a:r>
                        <a:rPr lang="en-US" sz="1800" baseline="0" dirty="0" smtClean="0">
                          <a:solidFill>
                            <a:schemeClr val="tx1"/>
                          </a:solidFill>
                        </a:rPr>
                        <a:t> Weathering, More</a:t>
                      </a:r>
                      <a:endParaRPr lang="en-US" sz="1800" dirty="0">
                        <a:solidFill>
                          <a:schemeClr val="tx1"/>
                        </a:solidFill>
                      </a:endParaRPr>
                    </a:p>
                  </a:txBody>
                  <a:tcPr marT="45706" marB="45706">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Weathering, Soil Science, Ice-Ages, Glaciers Unit on </a:t>
                      </a:r>
                      <a:r>
                        <a:rPr lang="en-US" sz="1400" dirty="0" err="1" smtClean="0">
                          <a:hlinkClick r:id="rId5"/>
                        </a:rPr>
                        <a:t>TpT</a:t>
                      </a:r>
                      <a:endParaRPr lang="en-US" sz="1400" dirty="0" smtClean="0"/>
                    </a:p>
                  </a:txBody>
                  <a:tcPr marT="45706" marB="45706">
                    <a:solidFill>
                      <a:schemeClr val="accent3">
                        <a:lumMod val="50000"/>
                      </a:schemeClr>
                    </a:solidFill>
                  </a:tcPr>
                </a:tc>
              </a:tr>
              <a:tr h="652538">
                <a:tc>
                  <a:txBody>
                    <a:bodyPr/>
                    <a:lstStyle/>
                    <a:p>
                      <a:r>
                        <a:rPr lang="en-US" sz="1800" dirty="0" smtClean="0">
                          <a:solidFill>
                            <a:schemeClr val="tx1"/>
                          </a:solidFill>
                        </a:rPr>
                        <a:t>Water</a:t>
                      </a:r>
                      <a:r>
                        <a:rPr lang="en-US" sz="1800" baseline="0" dirty="0" smtClean="0">
                          <a:solidFill>
                            <a:schemeClr val="tx1"/>
                          </a:solidFill>
                        </a:rPr>
                        <a:t> Unit</a:t>
                      </a:r>
                      <a:endParaRPr lang="en-US" sz="1800" dirty="0">
                        <a:solidFill>
                          <a:schemeClr val="tx1"/>
                        </a:solidFill>
                      </a:endParaRPr>
                    </a:p>
                  </a:txBody>
                  <a:tcPr marT="45706" marB="45706">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6"/>
                        </a:rPr>
                        <a:t>Water Unit on </a:t>
                      </a:r>
                      <a:r>
                        <a:rPr lang="en-US" sz="1200" dirty="0" err="1" smtClean="0">
                          <a:hlinkClick r:id="rId6"/>
                        </a:rPr>
                        <a:t>TpT</a:t>
                      </a:r>
                      <a:endParaRPr lang="en-US" sz="1200" dirty="0" smtClean="0"/>
                    </a:p>
                  </a:txBody>
                  <a:tcPr marT="45706" marB="45706">
                    <a:solidFill>
                      <a:schemeClr val="accent3">
                        <a:lumMod val="50000"/>
                      </a:schemeClr>
                    </a:solidFill>
                  </a:tcPr>
                </a:tc>
              </a:tr>
              <a:tr h="652538">
                <a:tc>
                  <a:txBody>
                    <a:bodyPr/>
                    <a:lstStyle/>
                    <a:p>
                      <a:r>
                        <a:rPr lang="en-US" sz="1800" dirty="0" smtClean="0">
                          <a:solidFill>
                            <a:schemeClr val="tx1"/>
                          </a:solidFill>
                        </a:rPr>
                        <a:t>Rivers Unit</a:t>
                      </a:r>
                      <a:endParaRPr lang="en-US" sz="1800" dirty="0">
                        <a:solidFill>
                          <a:schemeClr val="tx1"/>
                        </a:solidFill>
                      </a:endParaRPr>
                    </a:p>
                  </a:txBody>
                  <a:tcPr marT="45706" marB="45706">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7"/>
                        </a:rPr>
                        <a:t>Rivers, Lakes, and Water Quality Unit on </a:t>
                      </a:r>
                      <a:r>
                        <a:rPr lang="en-US" sz="1200" dirty="0" err="1" smtClean="0">
                          <a:hlinkClick r:id="rId7"/>
                        </a:rPr>
                        <a:t>TpT</a:t>
                      </a:r>
                      <a:endParaRPr lang="en-US" sz="1200" dirty="0" smtClean="0"/>
                    </a:p>
                  </a:txBody>
                  <a:tcPr marT="45706" marB="45706">
                    <a:solidFill>
                      <a:schemeClr val="accent3">
                        <a:lumMod val="50000"/>
                      </a:schemeClr>
                    </a:solidFill>
                  </a:tcPr>
                </a:tc>
              </a:tr>
            </a:tbl>
          </a:graphicData>
        </a:graphic>
      </p:graphicFrame>
      <p:sp>
        <p:nvSpPr>
          <p:cNvPr id="312349" name="TextBox 1"/>
          <p:cNvSpPr txBox="1">
            <a:spLocks noChangeArrowheads="1"/>
          </p:cNvSpPr>
          <p:nvPr/>
        </p:nvSpPr>
        <p:spPr bwMode="auto">
          <a:xfrm>
            <a:off x="228600" y="58674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dirty="0" smtClean="0"/>
              <a:t> </a:t>
            </a:r>
            <a:r>
              <a:rPr lang="en-US" dirty="0"/>
              <a:t>	</a:t>
            </a:r>
          </a:p>
        </p:txBody>
      </p:sp>
      <p:sp>
        <p:nvSpPr>
          <p:cNvPr id="16" name="Rectangle 15"/>
          <p:cNvSpPr/>
          <p:nvPr/>
        </p:nvSpPr>
        <p:spPr>
          <a:xfrm>
            <a:off x="3587351" y="3800372"/>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587351" y="3824138"/>
            <a:ext cx="407194" cy="3924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9"/>
          <a:stretch>
            <a:fillRect/>
          </a:stretch>
        </p:blipFill>
        <p:spPr>
          <a:xfrm>
            <a:off x="174171" y="5863020"/>
            <a:ext cx="8832057" cy="774318"/>
          </a:xfrm>
          <a:prstGeom prst="rect">
            <a:avLst/>
          </a:prstGeom>
        </p:spPr>
      </p:pic>
      <p:sp>
        <p:nvSpPr>
          <p:cNvPr id="2" name="Rectangle 1"/>
          <p:cNvSpPr/>
          <p:nvPr/>
        </p:nvSpPr>
        <p:spPr>
          <a:xfrm>
            <a:off x="285839" y="33627"/>
            <a:ext cx="8648521" cy="923330"/>
          </a:xfrm>
          <a:prstGeom prst="rect">
            <a:avLst/>
          </a:prstGeom>
          <a:noFill/>
        </p:spPr>
        <p:txBody>
          <a:bodyPr wrap="none" lIns="91440" tIns="45720" rIns="91440" bIns="45720">
            <a:spAutoFit/>
          </a:bodyPr>
          <a:lstStyle/>
          <a:p>
            <a:pPr algn="ctr"/>
            <a:r>
              <a:rPr lang="en-US" sz="5400" b="1" cap="none" spc="0" dirty="0" smtClean="0">
                <a:ln w="9525">
                  <a:solidFill>
                    <a:schemeClr val="tx1"/>
                  </a:solidFill>
                  <a:prstDash val="solid"/>
                </a:ln>
                <a:solidFill>
                  <a:srgbClr val="FFCC66"/>
                </a:solidFill>
                <a:effectLst>
                  <a:glow rad="139700">
                    <a:schemeClr val="accent3">
                      <a:satMod val="175000"/>
                      <a:alpha val="40000"/>
                    </a:schemeClr>
                  </a:glow>
                  <a:outerShdw blurRad="12700" dist="38100" dir="2700000" algn="tl" rotWithShape="0">
                    <a:schemeClr val="bg1">
                      <a:lumMod val="50000"/>
                    </a:schemeClr>
                  </a:outerShdw>
                </a:effectLst>
              </a:rPr>
              <a:t>Earth Science Curriculum</a:t>
            </a:r>
            <a:endParaRPr lang="en-US" sz="5400" b="1" cap="none" spc="0" dirty="0">
              <a:ln w="9525">
                <a:solidFill>
                  <a:schemeClr val="tx1"/>
                </a:solidFill>
                <a:prstDash val="solid"/>
              </a:ln>
              <a:solidFill>
                <a:srgbClr val="FFCC66"/>
              </a:solidFill>
              <a:effectLst>
                <a:glow rad="139700">
                  <a:schemeClr val="accent3">
                    <a:satMod val="175000"/>
                    <a:alpha val="40000"/>
                  </a:schemeClr>
                </a:glow>
                <a:outerShdw blurRad="12700" dist="38100" dir="2700000" algn="tl" rotWithShape="0">
                  <a:schemeClr val="bg1">
                    <a:lumMod val="50000"/>
                  </a:schemeClr>
                </a:outerShdw>
              </a:effectLst>
            </a:endParaRPr>
          </a:p>
        </p:txBody>
      </p:sp>
      <p:pic>
        <p:nvPicPr>
          <p:cNvPr id="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259" y="15240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627621" y="871146"/>
            <a:ext cx="3325399" cy="369332"/>
          </a:xfrm>
          <a:prstGeom prst="rect">
            <a:avLst/>
          </a:prstGeom>
        </p:spPr>
        <p:txBody>
          <a:bodyPr wrap="none">
            <a:spAutoFit/>
          </a:bodyPr>
          <a:lstStyle/>
          <a:p>
            <a:pPr algn="ctr"/>
            <a:r>
              <a:rPr lang="en-US" sz="1800" dirty="0">
                <a:hlinkClick r:id="rId11"/>
              </a:rPr>
              <a:t>Earth Science Curriculum Link</a:t>
            </a:r>
            <a:endParaRPr lang="en-US" sz="1800" dirty="0"/>
          </a:p>
        </p:txBody>
      </p:sp>
      <p:sp>
        <p:nvSpPr>
          <p:cNvPr id="24" name="Oval 23"/>
          <p:cNvSpPr/>
          <p:nvPr/>
        </p:nvSpPr>
        <p:spPr>
          <a:xfrm>
            <a:off x="3607768" y="4519205"/>
            <a:ext cx="407194" cy="3924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587351" y="3098045"/>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87748" y="2424934"/>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3587351" y="1776186"/>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607768" y="5144187"/>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607768" y="5156070"/>
            <a:ext cx="407194" cy="3924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82868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8527" y="1337445"/>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solidFill>
                            <a:schemeClr val="tx1"/>
                          </a:solidFill>
                        </a:rPr>
                        <a:t>Life Science Units</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Purchase</a:t>
                      </a:r>
                      <a:r>
                        <a:rPr lang="en-US" sz="1800" baseline="0" smtClean="0"/>
                        <a:t> Individual Unit Link on TpT</a:t>
                      </a:r>
                      <a:endParaRPr lang="en-US" sz="1800" dirty="0" smtClean="0"/>
                    </a:p>
                  </a:txBody>
                  <a:tcPr marT="45712" marB="45712">
                    <a:solidFill>
                      <a:srgbClr val="006666"/>
                    </a:solidFill>
                  </a:tcPr>
                </a:tc>
              </a:tr>
              <a:tr h="396224">
                <a:tc>
                  <a:txBody>
                    <a:bodyPr/>
                    <a:lstStyle/>
                    <a:p>
                      <a:r>
                        <a:rPr lang="en-US" sz="1800" dirty="0" smtClean="0">
                          <a:solidFill>
                            <a:schemeClr val="tx1"/>
                          </a:solidFill>
                        </a:rPr>
                        <a:t>DNA</a:t>
                      </a:r>
                      <a:r>
                        <a:rPr lang="en-US" sz="1800" baseline="0" dirty="0" smtClean="0">
                          <a:solidFill>
                            <a:schemeClr val="tx1"/>
                          </a:solidFill>
                        </a:rPr>
                        <a:t> and Genetics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DNA and Genetics Unit on </a:t>
                      </a:r>
                      <a:r>
                        <a:rPr lang="en-US" sz="1000" dirty="0" err="1" smtClean="0">
                          <a:hlinkClick r:id="rId2"/>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Cel</a:t>
                      </a:r>
                      <a:r>
                        <a:rPr lang="en-US" sz="1800" baseline="0" dirty="0" smtClean="0">
                          <a:solidFill>
                            <a:schemeClr val="tx1"/>
                          </a:solidFill>
                        </a:rPr>
                        <a:t>l Biology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Cell Biology Unit on </a:t>
                      </a:r>
                      <a:r>
                        <a:rPr lang="en-US" sz="1000" dirty="0" err="1" smtClean="0">
                          <a:hlinkClick r:id="rId3"/>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Infectious</a:t>
                      </a:r>
                      <a:r>
                        <a:rPr lang="en-US" sz="1800" baseline="0" dirty="0" smtClean="0">
                          <a:solidFill>
                            <a:schemeClr val="tx1"/>
                          </a:solidFill>
                        </a:rPr>
                        <a:t> Diseases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800" dirty="0" smtClean="0">
                          <a:hlinkClick r:id="rId4"/>
                        </a:rPr>
                        <a:t>Virus, Bacteria, Parasites, Diseases Unit</a:t>
                      </a:r>
                      <a:endParaRPr lang="en-US" sz="800" dirty="0" smtClean="0"/>
                    </a:p>
                  </a:txBody>
                  <a:tcPr marT="45712" marB="45712">
                    <a:solidFill>
                      <a:srgbClr val="006666"/>
                    </a:solidFill>
                  </a:tcPr>
                </a:tc>
              </a:tr>
              <a:tr h="396224">
                <a:tc>
                  <a:txBody>
                    <a:bodyPr/>
                    <a:lstStyle/>
                    <a:p>
                      <a:r>
                        <a:rPr lang="en-US" sz="1800" dirty="0" smtClean="0">
                          <a:solidFill>
                            <a:schemeClr val="tx1"/>
                          </a:solidFill>
                        </a:rPr>
                        <a:t>Taxonomy</a:t>
                      </a:r>
                      <a:r>
                        <a:rPr lang="en-US" sz="1800" baseline="0" dirty="0" smtClean="0">
                          <a:solidFill>
                            <a:schemeClr val="tx1"/>
                          </a:solidFill>
                        </a:rPr>
                        <a:t> and Classification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Taxonomy and Classification Unit</a:t>
                      </a:r>
                      <a:endParaRPr lang="en-US" sz="1000" dirty="0" smtClean="0"/>
                    </a:p>
                  </a:txBody>
                  <a:tcPr marT="45712" marB="45712">
                    <a:solidFill>
                      <a:srgbClr val="006666"/>
                    </a:solidFill>
                  </a:tcPr>
                </a:tc>
              </a:tr>
              <a:tr h="396224">
                <a:tc>
                  <a:txBody>
                    <a:bodyPr/>
                    <a:lstStyle/>
                    <a:p>
                      <a:r>
                        <a:rPr lang="en-US" sz="1800" dirty="0" smtClean="0">
                          <a:solidFill>
                            <a:schemeClr val="tx1"/>
                          </a:solidFill>
                        </a:rPr>
                        <a:t>Evolution</a:t>
                      </a:r>
                      <a:r>
                        <a:rPr lang="en-US" sz="1800" baseline="0" dirty="0" smtClean="0">
                          <a:solidFill>
                            <a:schemeClr val="tx1"/>
                          </a:solidFill>
                        </a:rPr>
                        <a:t> / Natural Selection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Evolution and Natural Selection Unit on </a:t>
                      </a:r>
                      <a:r>
                        <a:rPr lang="en-US" sz="1000" dirty="0" err="1" smtClean="0">
                          <a:hlinkClick r:id="rId6"/>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Botany</a:t>
                      </a:r>
                      <a:r>
                        <a:rPr lang="en-US" sz="1800" baseline="0" dirty="0" smtClean="0">
                          <a:solidFill>
                            <a:schemeClr val="tx1"/>
                          </a:solidFill>
                        </a:rPr>
                        <a:t> Topics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Botany Unit</a:t>
                      </a:r>
                      <a:endParaRPr lang="en-US" sz="1000" dirty="0" smtClean="0"/>
                    </a:p>
                  </a:txBody>
                  <a:tcPr marT="45712" marB="45712">
                    <a:solidFill>
                      <a:srgbClr val="006666"/>
                    </a:solidFill>
                  </a:tcPr>
                </a:tc>
              </a:tr>
              <a:tr h="396224">
                <a:tc>
                  <a:txBody>
                    <a:bodyPr/>
                    <a:lstStyle/>
                    <a:p>
                      <a:r>
                        <a:rPr lang="en-US" sz="1800" dirty="0" smtClean="0">
                          <a:solidFill>
                            <a:schemeClr val="tx1"/>
                          </a:solidFill>
                        </a:rPr>
                        <a:t>Ecology Feeding Levels</a:t>
                      </a:r>
                      <a:r>
                        <a:rPr lang="en-US" sz="1800" baseline="0" dirty="0" smtClean="0">
                          <a:solidFill>
                            <a:schemeClr val="tx1"/>
                          </a:solidFill>
                        </a:rPr>
                        <a:t>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Ecology Feeding Levels Unit on </a:t>
                      </a:r>
                      <a:r>
                        <a:rPr lang="en-US" sz="1000" dirty="0" err="1" smtClean="0">
                          <a:hlinkClick r:id="rId8"/>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Ecology Interactions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Ecology Interactions Unit on </a:t>
                      </a:r>
                      <a:r>
                        <a:rPr lang="en-US" sz="1000" dirty="0" err="1" smtClean="0">
                          <a:hlinkClick r:id="rId9"/>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Ecology Abiotic Factors</a:t>
                      </a:r>
                      <a:r>
                        <a:rPr lang="en-US" sz="1800" baseline="0" dirty="0" smtClean="0">
                          <a:solidFill>
                            <a:schemeClr val="tx1"/>
                          </a:solidFill>
                        </a:rPr>
                        <a:t>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Ecology Abiotic Factors Unit on </a:t>
                      </a:r>
                      <a:r>
                        <a:rPr lang="en-US" sz="1000" dirty="0" err="1" smtClean="0">
                          <a:hlinkClick r:id="rId10"/>
                        </a:rPr>
                        <a:t>TpT</a:t>
                      </a:r>
                      <a:endParaRPr lang="en-US" sz="1000" dirty="0" smtClean="0"/>
                    </a:p>
                  </a:txBody>
                  <a:tcPr marT="45712" marB="45712">
                    <a:solidFill>
                      <a:srgbClr val="006666"/>
                    </a:solidFill>
                  </a:tcPr>
                </a:tc>
              </a:tr>
              <a:tr h="411392">
                <a:tc>
                  <a:txBody>
                    <a:bodyPr/>
                    <a:lstStyle/>
                    <a:p>
                      <a:r>
                        <a:rPr lang="en-US" dirty="0" smtClean="0">
                          <a:solidFill>
                            <a:schemeClr val="tx1"/>
                          </a:solidFill>
                        </a:rPr>
                        <a:t>Anatomy,</a:t>
                      </a:r>
                      <a:r>
                        <a:rPr lang="en-US" baseline="0" dirty="0" smtClean="0">
                          <a:solidFill>
                            <a:schemeClr val="tx1"/>
                          </a:solidFill>
                        </a:rPr>
                        <a:t> Human Body Systems</a:t>
                      </a:r>
                      <a:endParaRPr lang="en-US"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Human Body Systems and Health Topics Unit</a:t>
                      </a:r>
                      <a:endParaRPr lang="en-US" sz="1000" dirty="0" smtClean="0"/>
                    </a:p>
                  </a:txBody>
                  <a:tcPr marT="45712" marB="45712">
                    <a:solidFill>
                      <a:srgbClr val="006666"/>
                    </a:solidFill>
                  </a:tcPr>
                </a:tc>
              </a:tr>
            </a:tbl>
          </a:graphicData>
        </a:graphic>
      </p:graphicFrame>
      <p:sp>
        <p:nvSpPr>
          <p:cNvPr id="11" name="Rectangle 10"/>
          <p:cNvSpPr/>
          <p:nvPr/>
        </p:nvSpPr>
        <p:spPr>
          <a:xfrm>
            <a:off x="3785393" y="5302259"/>
            <a:ext cx="315913" cy="31905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784601" y="2133600"/>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737944" y="4143572"/>
            <a:ext cx="314061" cy="29475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757012" y="4159587"/>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63500"/>
            <a:ext cx="8109913" cy="923330"/>
          </a:xfrm>
          <a:prstGeom prst="rect">
            <a:avLst/>
          </a:prstGeom>
          <a:noFill/>
          <a:effectLst>
            <a:glow rad="228600">
              <a:schemeClr val="accent2">
                <a:satMod val="175000"/>
                <a:alpha val="40000"/>
              </a:schemeClr>
            </a:glow>
          </a:effectLst>
        </p:spPr>
        <p:txBody>
          <a:bodyPr wrap="none" lIns="91440" tIns="45720" rIns="91440" bIns="45720">
            <a:spAutoFit/>
          </a:bodyPr>
          <a:lstStyle/>
          <a:p>
            <a:pPr algn="ctr"/>
            <a:r>
              <a:rPr lang="en-US" sz="5400" b="1" cap="none" spc="0" dirty="0" smtClean="0">
                <a:ln w="9525">
                  <a:solidFill>
                    <a:schemeClr val="tx1"/>
                  </a:solidFill>
                  <a:prstDash val="solid"/>
                </a:ln>
                <a:solidFill>
                  <a:srgbClr val="99FFCC"/>
                </a:solidFill>
                <a:effectLst>
                  <a:glow rad="139700">
                    <a:srgbClr val="CC99FF">
                      <a:alpha val="70000"/>
                    </a:srgbClr>
                  </a:glow>
                  <a:outerShdw blurRad="12700" dist="38100" dir="2700000" algn="tl" rotWithShape="0">
                    <a:schemeClr val="bg1">
                      <a:lumMod val="50000"/>
                    </a:schemeClr>
                  </a:outerShdw>
                </a:effectLst>
              </a:rPr>
              <a:t>Life Science Curriculum</a:t>
            </a:r>
            <a:endParaRPr lang="en-US" sz="5400" b="1" cap="none" spc="0" dirty="0">
              <a:ln w="9525">
                <a:solidFill>
                  <a:schemeClr val="tx1"/>
                </a:solidFill>
                <a:prstDash val="solid"/>
              </a:ln>
              <a:solidFill>
                <a:srgbClr val="99FFCC"/>
              </a:solidFill>
              <a:effectLst>
                <a:glow rad="139700">
                  <a:srgbClr val="CC99FF">
                    <a:alpha val="70000"/>
                  </a:srgbClr>
                </a:glow>
                <a:outerShdw blurRad="12700" dist="38100" dir="2700000" algn="tl" rotWithShape="0">
                  <a:schemeClr val="bg1">
                    <a:lumMod val="50000"/>
                  </a:schemeClr>
                </a:outerShdw>
              </a:effectLst>
            </a:endParaRPr>
          </a:p>
        </p:txBody>
      </p:sp>
      <p:pic>
        <p:nvPicPr>
          <p:cNvPr id="29" name="Picture 28"/>
          <p:cNvPicPr>
            <a:picLocks noChangeAspect="1"/>
          </p:cNvPicPr>
          <p:nvPr/>
        </p:nvPicPr>
        <p:blipFill>
          <a:blip r:embed="rId13"/>
          <a:stretch>
            <a:fillRect/>
          </a:stretch>
        </p:blipFill>
        <p:spPr>
          <a:xfrm>
            <a:off x="174171" y="5863020"/>
            <a:ext cx="8832057" cy="774318"/>
          </a:xfrm>
          <a:prstGeom prst="rect">
            <a:avLst/>
          </a:prstGeom>
        </p:spPr>
      </p:pic>
      <p:pic>
        <p:nvPicPr>
          <p:cNvPr id="3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615" y="1692940"/>
            <a:ext cx="2293613" cy="186887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Rectangle 3"/>
          <p:cNvSpPr/>
          <p:nvPr/>
        </p:nvSpPr>
        <p:spPr>
          <a:xfrm>
            <a:off x="5771835" y="891268"/>
            <a:ext cx="3147273" cy="369332"/>
          </a:xfrm>
          <a:prstGeom prst="rect">
            <a:avLst/>
          </a:prstGeom>
        </p:spPr>
        <p:txBody>
          <a:bodyPr wrap="none">
            <a:spAutoFit/>
          </a:bodyPr>
          <a:lstStyle/>
          <a:p>
            <a:pPr algn="ctr"/>
            <a:r>
              <a:rPr lang="en-US" sz="1800" dirty="0">
                <a:hlinkClick r:id="rId15"/>
              </a:rPr>
              <a:t>Life Science Curriculum Link</a:t>
            </a:r>
            <a:endParaRPr lang="en-US" sz="1800" dirty="0"/>
          </a:p>
        </p:txBody>
      </p:sp>
      <p:sp>
        <p:nvSpPr>
          <p:cNvPr id="32" name="Rectangle 31"/>
          <p:cNvSpPr/>
          <p:nvPr/>
        </p:nvSpPr>
        <p:spPr>
          <a:xfrm>
            <a:off x="3746498" y="3733257"/>
            <a:ext cx="314061" cy="29475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761226" y="3749610"/>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3750354" y="453443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3764620" y="4944781"/>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Diamond 35"/>
          <p:cNvSpPr/>
          <p:nvPr/>
        </p:nvSpPr>
        <p:spPr>
          <a:xfrm>
            <a:off x="3769253" y="1725922"/>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Diamond 36"/>
          <p:cNvSpPr/>
          <p:nvPr/>
        </p:nvSpPr>
        <p:spPr>
          <a:xfrm>
            <a:off x="3773000" y="2525750"/>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Diamond 39"/>
          <p:cNvSpPr/>
          <p:nvPr/>
        </p:nvSpPr>
        <p:spPr>
          <a:xfrm>
            <a:off x="3818709" y="5276707"/>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3745569" y="3343537"/>
            <a:ext cx="315913" cy="31905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3737961" y="2942304"/>
            <a:ext cx="337328" cy="33147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Diamond 42"/>
          <p:cNvSpPr/>
          <p:nvPr/>
        </p:nvSpPr>
        <p:spPr>
          <a:xfrm>
            <a:off x="3784601" y="2920854"/>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045838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6071" y="1220175"/>
          <a:ext cx="8763000" cy="18542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solidFill>
                            <a:schemeClr val="tx1"/>
                          </a:solidFill>
                        </a:rPr>
                        <a:t>Physical Science Units</a:t>
                      </a:r>
                      <a:endParaRPr lang="en-US" dirty="0">
                        <a:solidFill>
                          <a:schemeClr val="tx1"/>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Purchase</a:t>
                      </a:r>
                      <a:r>
                        <a:rPr lang="en-US" sz="1800" baseline="0" dirty="0" smtClean="0">
                          <a:solidFill>
                            <a:schemeClr val="tx1"/>
                          </a:solidFill>
                        </a:rPr>
                        <a:t> Individual Unit Link on </a:t>
                      </a:r>
                      <a:r>
                        <a:rPr lang="en-US" sz="1800" baseline="0" dirty="0" err="1" smtClean="0">
                          <a:solidFill>
                            <a:schemeClr val="tx1"/>
                          </a:solidFill>
                        </a:rPr>
                        <a:t>TpT</a:t>
                      </a:r>
                      <a:endParaRPr lang="en-US" sz="1800" dirty="0" smtClean="0">
                        <a:solidFill>
                          <a:schemeClr val="tx1"/>
                        </a:solidFill>
                      </a:endParaRPr>
                    </a:p>
                  </a:txBody>
                  <a:tcPr>
                    <a:solidFill>
                      <a:srgbClr val="660066"/>
                    </a:solidFill>
                  </a:tcPr>
                </a:tc>
              </a:tr>
              <a:tr h="370840">
                <a:tc>
                  <a:txBody>
                    <a:bodyPr/>
                    <a:lstStyle/>
                    <a:p>
                      <a:r>
                        <a:rPr lang="en-US" dirty="0" smtClean="0">
                          <a:solidFill>
                            <a:srgbClr val="FFFFCC"/>
                          </a:solidFill>
                        </a:rPr>
                        <a:t>Science</a:t>
                      </a:r>
                      <a:r>
                        <a:rPr lang="en-US" baseline="0" dirty="0" smtClean="0">
                          <a:solidFill>
                            <a:srgbClr val="FFFFCC"/>
                          </a:solidFill>
                        </a:rPr>
                        <a:t> Skills </a:t>
                      </a:r>
                      <a:r>
                        <a:rPr lang="en-US" dirty="0" smtClean="0">
                          <a:solidFill>
                            <a:srgbClr val="FFFFCC"/>
                          </a:solidFill>
                        </a:rPr>
                        <a:t>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on </a:t>
                      </a:r>
                      <a:r>
                        <a:rPr lang="en-US" sz="1000" dirty="0" err="1" smtClean="0">
                          <a:hlinkClick r:id="rId2"/>
                        </a:rPr>
                        <a:t>TpT</a:t>
                      </a:r>
                      <a:endParaRPr lang="en-US" sz="1000" dirty="0" smtClean="0"/>
                    </a:p>
                  </a:txBody>
                  <a:tcPr>
                    <a:solidFill>
                      <a:srgbClr val="660066"/>
                    </a:solidFill>
                  </a:tcPr>
                </a:tc>
              </a:tr>
              <a:tr h="370840">
                <a:tc>
                  <a:txBody>
                    <a:bodyPr/>
                    <a:lstStyle/>
                    <a:p>
                      <a:r>
                        <a:rPr lang="en-US" dirty="0" smtClean="0">
                          <a:solidFill>
                            <a:srgbClr val="FFFFCC"/>
                          </a:solidFill>
                        </a:rPr>
                        <a:t>Motion</a:t>
                      </a:r>
                      <a:r>
                        <a:rPr lang="en-US" baseline="0" dirty="0" smtClean="0">
                          <a:solidFill>
                            <a:srgbClr val="FFFFCC"/>
                          </a:solidFill>
                        </a:rPr>
                        <a:t> and Machines </a:t>
                      </a:r>
                      <a:r>
                        <a:rPr lang="en-US" dirty="0" smtClean="0">
                          <a:solidFill>
                            <a:srgbClr val="FFFFCC"/>
                          </a:solidFill>
                        </a:rPr>
                        <a:t>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Newton's Laws of Motion, Forces in Motion and Simple Machines Unit</a:t>
                      </a:r>
                      <a:endParaRPr lang="en-US" sz="1000" dirty="0" smtClean="0"/>
                    </a:p>
                  </a:txBody>
                  <a:tcPr>
                    <a:solidFill>
                      <a:srgbClr val="660066"/>
                    </a:solidFill>
                  </a:tcPr>
                </a:tc>
              </a:tr>
              <a:tr h="370840">
                <a:tc>
                  <a:txBody>
                    <a:bodyPr/>
                    <a:lstStyle/>
                    <a:p>
                      <a:r>
                        <a:rPr lang="en-US" dirty="0" smtClean="0">
                          <a:solidFill>
                            <a:srgbClr val="FFFFCC"/>
                          </a:solidFill>
                        </a:rPr>
                        <a:t>Matter,</a:t>
                      </a:r>
                      <a:r>
                        <a:rPr lang="en-US" baseline="0" dirty="0" smtClean="0">
                          <a:solidFill>
                            <a:srgbClr val="FFFFCC"/>
                          </a:solidFill>
                        </a:rPr>
                        <a:t> Energy, </a:t>
                      </a:r>
                      <a:r>
                        <a:rPr lang="en-US" baseline="0" dirty="0" err="1" smtClean="0">
                          <a:solidFill>
                            <a:srgbClr val="FFFFCC"/>
                          </a:solidFill>
                        </a:rPr>
                        <a:t>Envs</a:t>
                      </a:r>
                      <a:r>
                        <a:rPr lang="en-US" baseline="0" dirty="0" smtClean="0">
                          <a:solidFill>
                            <a:srgbClr val="FFFFCC"/>
                          </a:solidFill>
                        </a:rPr>
                        <a:t>. </a:t>
                      </a:r>
                      <a:r>
                        <a:rPr lang="en-US" dirty="0" smtClean="0">
                          <a:solidFill>
                            <a:srgbClr val="FFFFCC"/>
                          </a:solidFill>
                        </a:rPr>
                        <a:t>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a:t>
                      </a:r>
                      <a:endParaRPr lang="en-US" sz="1000" dirty="0" smtClean="0"/>
                    </a:p>
                  </a:txBody>
                  <a:tcPr>
                    <a:solidFill>
                      <a:srgbClr val="660066"/>
                    </a:solidFill>
                  </a:tcPr>
                </a:tc>
              </a:tr>
              <a:tr h="370840">
                <a:tc>
                  <a:txBody>
                    <a:bodyPr/>
                    <a:lstStyle/>
                    <a:p>
                      <a:r>
                        <a:rPr lang="en-US" dirty="0" smtClean="0">
                          <a:solidFill>
                            <a:srgbClr val="FFFFCC"/>
                          </a:solidFill>
                        </a:rPr>
                        <a:t>Atoms</a:t>
                      </a:r>
                      <a:r>
                        <a:rPr lang="en-US" baseline="0" dirty="0" smtClean="0">
                          <a:solidFill>
                            <a:srgbClr val="FFFFCC"/>
                          </a:solidFill>
                        </a:rPr>
                        <a:t> and Periodic Table 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on </a:t>
                      </a:r>
                      <a:r>
                        <a:rPr lang="en-US" sz="1000" dirty="0" err="1" smtClean="0">
                          <a:hlinkClick r:id="rId5"/>
                        </a:rPr>
                        <a:t>TpT</a:t>
                      </a:r>
                      <a:endParaRPr lang="en-US" sz="1000" dirty="0" smtClean="0"/>
                    </a:p>
                  </a:txBody>
                  <a:tcPr>
                    <a:solidFill>
                      <a:srgbClr val="660066"/>
                    </a:solidFill>
                  </a:tcPr>
                </a:tc>
              </a:tr>
            </a:tbl>
          </a:graphicData>
        </a:graphic>
      </p:graphicFrame>
      <p:sp>
        <p:nvSpPr>
          <p:cNvPr id="10" name="Rectangle 9"/>
          <p:cNvSpPr/>
          <p:nvPr/>
        </p:nvSpPr>
        <p:spPr>
          <a:xfrm>
            <a:off x="3792538" y="1632459"/>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17930" y="1977356"/>
            <a:ext cx="257175" cy="3429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2339307"/>
            <a:ext cx="258763" cy="3429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29042" y="2701258"/>
            <a:ext cx="258763" cy="3429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6136" y="237516"/>
            <a:ext cx="8645315" cy="830997"/>
          </a:xfrm>
          <a:prstGeom prst="rect">
            <a:avLst/>
          </a:prstGeom>
          <a:noFill/>
        </p:spPr>
        <p:txBody>
          <a:bodyPr wrap="none" lIns="91440" tIns="45720" rIns="91440" bIns="45720">
            <a:spAutoFit/>
          </a:bodyPr>
          <a:lstStyle/>
          <a:p>
            <a:pPr algn="ctr"/>
            <a:r>
              <a:rPr lang="en-US" sz="4800" b="1" cap="none" spc="0" dirty="0" smtClean="0">
                <a:ln w="9525">
                  <a:solidFill>
                    <a:srgbClr val="660066"/>
                  </a:solidFill>
                  <a:prstDash val="solid"/>
                </a:ln>
                <a:solidFill>
                  <a:srgbClr val="FFFFCC"/>
                </a:solidFill>
                <a:effectLst>
                  <a:glow rad="139700">
                    <a:srgbClr val="FFFFCC">
                      <a:alpha val="40000"/>
                    </a:srgbClr>
                  </a:glow>
                  <a:outerShdw blurRad="12700" dist="38100" dir="2700000" algn="tl" rotWithShape="0">
                    <a:schemeClr val="bg1">
                      <a:lumMod val="50000"/>
                    </a:schemeClr>
                  </a:outerShdw>
                </a:effectLst>
              </a:rPr>
              <a:t>Physical Science Curriculum</a:t>
            </a:r>
            <a:endParaRPr lang="en-US" sz="4800" b="1" cap="none" spc="0" dirty="0">
              <a:ln w="9525">
                <a:solidFill>
                  <a:srgbClr val="660066"/>
                </a:solidFill>
                <a:prstDash val="solid"/>
              </a:ln>
              <a:solidFill>
                <a:srgbClr val="FFFFCC"/>
              </a:solidFill>
              <a:effectLst>
                <a:glow rad="139700">
                  <a:srgbClr val="FFFFCC">
                    <a:alpha val="40000"/>
                  </a:srgbClr>
                </a:glow>
                <a:outerShdw blurRad="12700" dist="38100" dir="2700000" algn="tl" rotWithShape="0">
                  <a:schemeClr val="bg1">
                    <a:lumMod val="50000"/>
                  </a:schemeClr>
                </a:outerShdw>
              </a:effectLst>
            </a:endParaRPr>
          </a:p>
        </p:txBody>
      </p:sp>
      <p:pic>
        <p:nvPicPr>
          <p:cNvPr id="32" name="Picture 31"/>
          <p:cNvPicPr>
            <a:picLocks noChangeAspect="1"/>
          </p:cNvPicPr>
          <p:nvPr/>
        </p:nvPicPr>
        <p:blipFill>
          <a:blip r:embed="rId7"/>
          <a:stretch>
            <a:fillRect/>
          </a:stretch>
        </p:blipFill>
        <p:spPr>
          <a:xfrm>
            <a:off x="174171" y="5863020"/>
            <a:ext cx="8832057" cy="774318"/>
          </a:xfrm>
          <a:prstGeom prst="rect">
            <a:avLst/>
          </a:prstGeom>
        </p:spPr>
      </p:pic>
      <p:pic>
        <p:nvPicPr>
          <p:cNvPr id="3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171" y="3200400"/>
            <a:ext cx="8686800" cy="2662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523449"/>
            <a:ext cx="2590800" cy="2203179"/>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413578" y="3096434"/>
            <a:ext cx="3589444" cy="369332"/>
          </a:xfrm>
          <a:prstGeom prst="rect">
            <a:avLst/>
          </a:prstGeom>
        </p:spPr>
        <p:txBody>
          <a:bodyPr wrap="none">
            <a:spAutoFit/>
          </a:bodyPr>
          <a:lstStyle/>
          <a:p>
            <a:pPr algn="ctr"/>
            <a:r>
              <a:rPr lang="en-US" sz="1800" dirty="0">
                <a:hlinkClick r:id="rId10"/>
              </a:rPr>
              <a:t>Physical Science Curriculum Link</a:t>
            </a:r>
            <a:endParaRPr lang="en-US" sz="1800" dirty="0"/>
          </a:p>
        </p:txBody>
      </p:sp>
    </p:spTree>
    <p:extLst>
      <p:ext uri="{BB962C8B-B14F-4D97-AF65-F5344CB8AC3E}">
        <p14:creationId xmlns:p14="http://schemas.microsoft.com/office/powerpoint/2010/main" val="2070729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5897563"/>
          </a:xfrm>
        </p:spPr>
        <p:txBody>
          <a:bodyPr/>
          <a:lstStyle/>
          <a:p>
            <a:pPr marL="0" indent="0">
              <a:buNone/>
            </a:pPr>
            <a:r>
              <a:rPr lang="en-US" dirty="0" smtClean="0"/>
              <a:t>Follow </a:t>
            </a:r>
            <a:r>
              <a:rPr lang="en-US" dirty="0"/>
              <a:t>my </a:t>
            </a:r>
            <a:r>
              <a:rPr lang="en-US" dirty="0" err="1"/>
              <a:t>TpT</a:t>
            </a:r>
            <a:r>
              <a:rPr lang="en-US" dirty="0"/>
              <a:t> </a:t>
            </a:r>
            <a:r>
              <a:rPr lang="en-US" dirty="0" smtClean="0"/>
              <a:t>store</a:t>
            </a:r>
            <a:r>
              <a:rPr lang="en-US" dirty="0"/>
              <a:t>, </a:t>
            </a:r>
            <a:r>
              <a:rPr lang="en-US" dirty="0" smtClean="0"/>
              <a:t>get </a:t>
            </a:r>
            <a:r>
              <a:rPr lang="en-US" dirty="0"/>
              <a:t>notifications about flash freebies, curriculum updates, great classroom ideas, </a:t>
            </a:r>
            <a:r>
              <a:rPr lang="en-US" dirty="0" smtClean="0"/>
              <a:t>pins</a:t>
            </a:r>
            <a:r>
              <a:rPr lang="en-US" dirty="0"/>
              <a:t>, and much more by following me </a:t>
            </a:r>
            <a:r>
              <a:rPr lang="en-US" dirty="0" smtClean="0"/>
              <a:t>on </a:t>
            </a:r>
            <a:r>
              <a:rPr lang="en-US" dirty="0">
                <a:hlinkClick r:id="rId2"/>
              </a:rPr>
              <a:t>Facebook</a:t>
            </a:r>
            <a:r>
              <a:rPr lang="en-US" dirty="0" smtClean="0"/>
              <a:t> ,</a:t>
            </a:r>
            <a:r>
              <a:rPr lang="en-US" dirty="0">
                <a:hlinkClick r:id="rId3"/>
              </a:rPr>
              <a:t> Twitter</a:t>
            </a:r>
            <a:r>
              <a:rPr lang="en-US" dirty="0" smtClean="0"/>
              <a:t>, and </a:t>
            </a:r>
            <a:r>
              <a:rPr lang="en-US" dirty="0">
                <a:hlinkClick r:id="rId4"/>
              </a:rPr>
              <a:t>Pinterest</a:t>
            </a:r>
            <a:r>
              <a:rPr lang="en-US" dirty="0" smtClean="0"/>
              <a:t>.</a:t>
            </a:r>
            <a:endParaRPr lang="en-US" dirty="0"/>
          </a:p>
        </p:txBody>
      </p:sp>
      <p:pic>
        <p:nvPicPr>
          <p:cNvPr id="1026" name="Picture 2" descr="Social media strategie voor bedrijven: hoe doen we d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50444"/>
            <a:ext cx="8534400" cy="3306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183663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800" dirty="0" smtClean="0">
                <a:hlinkClick r:id="rId2"/>
              </a:rPr>
              <a:t>Curriculum </a:t>
            </a:r>
            <a:r>
              <a:rPr lang="en-US" sz="2800" dirty="0">
                <a:hlinkClick r:id="rId2"/>
              </a:rPr>
              <a:t>Tour </a:t>
            </a:r>
            <a:r>
              <a:rPr lang="en-US" sz="2800" dirty="0" smtClean="0">
                <a:hlinkClick r:id="rId2"/>
              </a:rPr>
              <a:t>Link</a:t>
            </a:r>
            <a:r>
              <a:rPr lang="en-US" sz="2800" dirty="0" smtClean="0"/>
              <a:t> (190mb)</a:t>
            </a:r>
            <a:endParaRPr lang="en-US" sz="2800" dirty="0">
              <a:solidFill>
                <a:srgbClr val="FFCCFF"/>
              </a:solidFill>
            </a:endParaRPr>
          </a:p>
          <a:p>
            <a:pPr eaLnBrk="1" hangingPunct="1">
              <a:defRPr/>
            </a:pPr>
            <a:r>
              <a:rPr lang="en-US" sz="2800" dirty="0" smtClean="0">
                <a:solidFill>
                  <a:srgbClr val="FFCCFF"/>
                </a:solidFill>
              </a:rPr>
              <a:t>Thank you for your time and interest in this curriculum.  The link above will take you to my curriculum tour that includes many PowerPoint previews, unit notes, bundled homework packages, curriculum information and much more.  Please feel free to contact me with questions.  Thanks again and best wishes.</a:t>
            </a:r>
          </a:p>
          <a:p>
            <a:pPr eaLnBrk="1" hangingPunct="1">
              <a:defRPr/>
            </a:pPr>
            <a:endParaRPr lang="en-US" sz="2800" dirty="0" smtClean="0">
              <a:solidFill>
                <a:srgbClr val="CC99FF"/>
              </a:solidFill>
            </a:endParaRPr>
          </a:p>
          <a:p>
            <a:pPr eaLnBrk="1" hangingPunct="1">
              <a:defRPr/>
            </a:pPr>
            <a:r>
              <a:rPr lang="en-US" sz="2800" dirty="0" smtClean="0">
                <a:solidFill>
                  <a:srgbClr val="CC99FF"/>
                </a:solidFill>
              </a:rPr>
              <a:t>Sincerely,</a:t>
            </a:r>
          </a:p>
          <a:p>
            <a:pPr eaLnBrk="1" hangingPunct="1">
              <a:defRPr/>
            </a:pPr>
            <a:r>
              <a:rPr lang="en-US" sz="2800" dirty="0" smtClean="0">
                <a:solidFill>
                  <a:srgbClr val="CC99FF"/>
                </a:solidFill>
              </a:rPr>
              <a:t>Ryan Murphy </a:t>
            </a:r>
            <a:r>
              <a:rPr lang="en-US" sz="2800" dirty="0" err="1" smtClean="0">
                <a:solidFill>
                  <a:srgbClr val="CC99FF"/>
                </a:solidFill>
              </a:rPr>
              <a:t>M.Ed</a:t>
            </a:r>
            <a:endParaRPr lang="en-US" sz="2800" dirty="0" smtClean="0">
              <a:solidFill>
                <a:srgbClr val="CC99FF"/>
              </a:solidFill>
            </a:endParaRPr>
          </a:p>
          <a:p>
            <a:pPr eaLnBrk="1" hangingPunct="1">
              <a:defRPr/>
            </a:pPr>
            <a:r>
              <a:rPr lang="en-US" sz="2800" dirty="0" smtClean="0">
                <a:hlinkClick r:id="rId3"/>
              </a:rPr>
              <a:t>ryemurf@gmail.com</a:t>
            </a:r>
            <a:endParaRPr lang="en-US" sz="2800" dirty="0" smtClean="0"/>
          </a:p>
          <a:p>
            <a:pPr lvl="1" eaLnBrk="1" hangingPunct="1">
              <a:defRPr/>
            </a:pPr>
            <a:endParaRPr lang="en-US" sz="2400" dirty="0" smtClean="0"/>
          </a:p>
          <a:p>
            <a:pPr lvl="2" eaLnBrk="1" hangingPunct="1">
              <a:buFontTx/>
              <a:buNone/>
              <a:defRPr/>
            </a:pPr>
            <a:endParaRPr lang="en-US" sz="2000" dirty="0" smtClean="0"/>
          </a:p>
        </p:txBody>
      </p:sp>
      <p:pic>
        <p:nvPicPr>
          <p:cNvPr id="1026" name="Picture 2"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429000"/>
            <a:ext cx="428513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49852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body" idx="1"/>
          </p:nvPr>
        </p:nvSpPr>
        <p:spPr>
          <a:xfrm>
            <a:off x="228600" y="6096000"/>
            <a:ext cx="8686799" cy="487363"/>
          </a:xfrm>
        </p:spPr>
        <p:txBody>
          <a:bodyPr>
            <a:prstTxWarp prst="textDeflateTop">
              <a:avLst/>
            </a:prstTxWarp>
          </a:bodyPr>
          <a:lstStyle/>
          <a:p>
            <a:pPr marL="0" indent="0" algn="ctr" eaLnBrk="1" hangingPunct="1">
              <a:buNone/>
            </a:pPr>
            <a:r>
              <a:rPr lang="en-US" sz="2800" dirty="0" smtClean="0">
                <a:hlinkClick r:id="rId2"/>
              </a:rPr>
              <a:t>sciencepowerpoint.com</a:t>
            </a:r>
            <a:endParaRPr lang="en-US" sz="2800" dirty="0" smtClean="0"/>
          </a:p>
        </p:txBody>
      </p:sp>
      <p:pic>
        <p:nvPicPr>
          <p:cNvPr id="315395" name="Picture 3" descr="C:\Users\Ryan\Desktop\Science from Mu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6814159" cy="5105400"/>
          </a:xfrm>
          <a:prstGeom prst="ellipse">
            <a:avLst/>
          </a:prstGeom>
          <a:ln w="63500" cap="rnd">
            <a:solidFill>
              <a:srgbClr val="333333"/>
            </a:solidFill>
          </a:ln>
          <a:effectLst>
            <a:glow rad="355600">
              <a:srgbClr val="CC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065007" y="39615"/>
            <a:ext cx="6400800" cy="1077218"/>
          </a:xfrm>
          <a:prstGeom prst="rect">
            <a:avLst/>
          </a:prstGeom>
        </p:spPr>
        <p:txBody>
          <a:bodyPr>
            <a:prstTxWarp prst="textDeflateBottom">
              <a:avLst/>
            </a:prstTxWarp>
            <a:spAutoFit/>
          </a:bodyPr>
          <a:lstStyle/>
          <a:p>
            <a:pPr marL="0" indent="0" algn="ctr" eaLnBrk="1" hangingPunct="1">
              <a:buNone/>
            </a:pPr>
            <a:r>
              <a:rPr lang="en-US" dirty="0" smtClean="0">
                <a:hlinkClick r:id="rId4"/>
              </a:rPr>
              <a:t>Science </a:t>
            </a:r>
            <a:r>
              <a:rPr lang="en-US" dirty="0">
                <a:hlinkClick r:id="rId4"/>
              </a:rPr>
              <a:t>Curriculum </a:t>
            </a:r>
            <a:r>
              <a:rPr lang="en-US" dirty="0" err="1" smtClean="0">
                <a:hlinkClick r:id="rId4"/>
              </a:rPr>
              <a:t>TpT</a:t>
            </a:r>
            <a:r>
              <a:rPr lang="en-US" dirty="0" smtClean="0">
                <a:hlinkClick r:id="rId4"/>
              </a:rPr>
              <a:t> Link</a:t>
            </a:r>
            <a:endParaRPr lang="en-US" dirty="0"/>
          </a:p>
        </p:txBody>
      </p:sp>
    </p:spTree>
    <p:extLst>
      <p:ext uri="{BB962C8B-B14F-4D97-AF65-F5344CB8AC3E}">
        <p14:creationId xmlns:p14="http://schemas.microsoft.com/office/powerpoint/2010/main" val="3285805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07250" name="Group 50"/>
          <p:cNvGraphicFramePr>
            <a:graphicFrameLocks noGrp="1"/>
          </p:cNvGraphicFramePr>
          <p:nvPr>
            <p:extLst>
              <p:ext uri="{D42A27DB-BD31-4B8C-83A1-F6EECF244321}">
                <p14:modId xmlns:p14="http://schemas.microsoft.com/office/powerpoint/2010/main" val="2793911969"/>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CC00"/>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15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15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1553"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sz="half" idx="4294967295"/>
          </p:nvPr>
        </p:nvSpPr>
        <p:spPr>
          <a:xfrm>
            <a:off x="152400" y="228600"/>
            <a:ext cx="8763000" cy="5897563"/>
          </a:xfrm>
        </p:spPr>
        <p:txBody>
          <a:bodyPr/>
          <a:lstStyle/>
          <a:p>
            <a:r>
              <a:rPr lang="en-US" smtClean="0">
                <a:solidFill>
                  <a:srgbClr val="92D050"/>
                </a:solidFill>
              </a:rPr>
              <a:t>What simple machine is this and what’s the mechanical advantage?</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Up-Down Arrow 5"/>
          <p:cNvSpPr/>
          <p:nvPr/>
        </p:nvSpPr>
        <p:spPr bwMode="auto">
          <a:xfrm rot="3093851">
            <a:off x="3673475" y="688975"/>
            <a:ext cx="538163" cy="58023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 name="Up-Down Arrow 6"/>
          <p:cNvSpPr/>
          <p:nvPr/>
        </p:nvSpPr>
        <p:spPr bwMode="auto">
          <a:xfrm rot="19267178">
            <a:off x="7162800" y="2743200"/>
            <a:ext cx="361950" cy="8112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22534" name="WordArt 8"/>
          <p:cNvSpPr>
            <a:spLocks noChangeArrowheads="1" noChangeShapeType="1" noTextEdit="1"/>
          </p:cNvSpPr>
          <p:nvPr/>
        </p:nvSpPr>
        <p:spPr bwMode="auto">
          <a:xfrm>
            <a:off x="457200" y="1524000"/>
            <a:ext cx="13716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22535" name="WordArt 9"/>
          <p:cNvSpPr>
            <a:spLocks noChangeArrowheads="1" noChangeShapeType="1" noTextEdit="1"/>
          </p:cNvSpPr>
          <p:nvPr/>
        </p:nvSpPr>
        <p:spPr bwMode="auto">
          <a:xfrm>
            <a:off x="3048000" y="3200400"/>
            <a:ext cx="1524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15 cm</a:t>
            </a:r>
          </a:p>
        </p:txBody>
      </p:sp>
      <p:sp>
        <p:nvSpPr>
          <p:cNvPr id="22536" name="WordArt 11"/>
          <p:cNvSpPr>
            <a:spLocks noChangeArrowheads="1" noChangeShapeType="1" noTextEdit="1"/>
          </p:cNvSpPr>
          <p:nvPr/>
        </p:nvSpPr>
        <p:spPr bwMode="auto">
          <a:xfrm>
            <a:off x="6324600" y="3200400"/>
            <a:ext cx="914400"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 cm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a:spLocks noChangeArrowheads="1"/>
          </p:cNvSpPr>
          <p:nvPr/>
        </p:nvSpPr>
        <p:spPr bwMode="auto">
          <a:xfrm>
            <a:off x="990600" y="1828800"/>
            <a:ext cx="2133600" cy="4038600"/>
          </a:xfrm>
          <a:prstGeom prst="rtTriangle">
            <a:avLst/>
          </a:prstGeom>
          <a:blipFill dpi="0" rotWithShape="1">
            <a:blip r:embed="rId2"/>
            <a:srcRect/>
            <a:tile tx="0" ty="0" sx="100000" sy="100000" flip="none" algn="tl"/>
          </a:blipFill>
          <a:ln w="57150" algn="ctr">
            <a:solidFill>
              <a:srgbClr val="00FFFF"/>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81000" y="381000"/>
            <a:ext cx="853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chemeClr val="bg1"/>
                </a:solidFill>
                <a:effectLst>
                  <a:outerShdw blurRad="38100" dist="38100" dir="2700000" algn="tl">
                    <a:srgbClr val="808080"/>
                  </a:outerShdw>
                </a:effectLst>
                <a:latin typeface="Tahoma" pitchFamily="34" charset="0"/>
              </a:rPr>
              <a:t>Please find the MA of the shapes below?</a:t>
            </a:r>
          </a:p>
        </p:txBody>
      </p:sp>
      <p:sp>
        <p:nvSpPr>
          <p:cNvPr id="4" name="Right Triangle 3"/>
          <p:cNvSpPr>
            <a:spLocks noChangeArrowheads="1"/>
          </p:cNvSpPr>
          <p:nvPr/>
        </p:nvSpPr>
        <p:spPr bwMode="auto">
          <a:xfrm rot="-5400000">
            <a:off x="4648200" y="-1143000"/>
            <a:ext cx="762000" cy="6705600"/>
          </a:xfrm>
          <a:prstGeom prst="rtTriangle">
            <a:avLst/>
          </a:prstGeom>
          <a:blipFill dpi="0" rotWithShape="1">
            <a:blip r:embed="rId2"/>
            <a:srcRect/>
            <a:tile tx="0" ty="0" sx="100000" sy="100000" flip="none" algn="tl"/>
          </a:blipFill>
          <a:ln w="57150" algn="ctr">
            <a:solidFill>
              <a:srgbClr val="FF9900"/>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5" name="Right Triangle 4"/>
          <p:cNvSpPr>
            <a:spLocks noChangeArrowheads="1"/>
          </p:cNvSpPr>
          <p:nvPr/>
        </p:nvSpPr>
        <p:spPr bwMode="auto">
          <a:xfrm rot="-5400000">
            <a:off x="5943600" y="3657600"/>
            <a:ext cx="2133600" cy="1676400"/>
          </a:xfrm>
          <a:prstGeom prst="rtTriangle">
            <a:avLst/>
          </a:prstGeom>
          <a:blipFill dpi="0" rotWithShape="1">
            <a:blip r:embed="rId2"/>
            <a:srcRect/>
            <a:tile tx="0" ty="0" sx="100000" sy="100000" flip="none" algn="tl"/>
          </a:blipFill>
          <a:ln w="57150" algn="ctr">
            <a:solidFill>
              <a:srgbClr val="99FF99"/>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 name="Right Triangle 5"/>
          <p:cNvSpPr>
            <a:spLocks noChangeArrowheads="1"/>
          </p:cNvSpPr>
          <p:nvPr/>
        </p:nvSpPr>
        <p:spPr bwMode="auto">
          <a:xfrm rot="-5400000">
            <a:off x="3771900" y="2019300"/>
            <a:ext cx="1066800" cy="3276600"/>
          </a:xfrm>
          <a:prstGeom prst="rtTriangle">
            <a:avLst/>
          </a:prstGeom>
          <a:blipFill dpi="0" rotWithShape="1">
            <a:blip r:embed="rId2"/>
            <a:srcRect/>
            <a:tile tx="0" ty="0" sx="100000" sy="100000" flip="none" algn="tl"/>
          </a:blipFill>
          <a:ln w="57150" algn="ctr">
            <a:solidFill>
              <a:srgbClr val="CC66FF"/>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pic>
        <p:nvPicPr>
          <p:cNvPr id="23559" name="Rectangl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44875"/>
            <a:ext cx="1397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3048000"/>
            <a:ext cx="13843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14017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705600" y="4419600"/>
            <a:ext cx="1295401" cy="923330"/>
          </a:xfrm>
          <a:prstGeom prst="rect">
            <a:avLst/>
          </a:prstGeom>
          <a:noFill/>
        </p:spPr>
        <p:txBody>
          <a:bodyPr>
            <a:spAutoFit/>
          </a:bodyPr>
          <a:lstStyle/>
          <a:p>
            <a:pPr algn="ctr">
              <a:spcBef>
                <a:spcPct val="20000"/>
              </a:spcBef>
              <a:buClr>
                <a:schemeClr val="hlink"/>
              </a:buClr>
              <a:buSzPct val="65000"/>
              <a:buFont typeface="Wingdings" pitchFamily="2" charset="2"/>
              <a:buNone/>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rPr>
              <a:t>D</a:t>
            </a:r>
          </a:p>
        </p:txBody>
      </p:sp>
      <p:cxnSp>
        <p:nvCxnSpPr>
          <p:cNvPr id="23563" name="Straight Arrow Connector 11"/>
          <p:cNvCxnSpPr>
            <a:cxnSpLocks noChangeShapeType="1"/>
          </p:cNvCxnSpPr>
          <p:nvPr/>
        </p:nvCxnSpPr>
        <p:spPr bwMode="auto">
          <a:xfrm flipV="1">
            <a:off x="1676400" y="1676400"/>
            <a:ext cx="6705600" cy="762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4" name="Straight Arrow Connector 12"/>
          <p:cNvCxnSpPr>
            <a:cxnSpLocks noChangeShapeType="1"/>
          </p:cNvCxnSpPr>
          <p:nvPr/>
        </p:nvCxnSpPr>
        <p:spPr bwMode="auto">
          <a:xfrm>
            <a:off x="1143000" y="1752600"/>
            <a:ext cx="2133600" cy="4114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5" name="Straight Arrow Connector 14"/>
          <p:cNvCxnSpPr>
            <a:cxnSpLocks noChangeShapeType="1"/>
          </p:cNvCxnSpPr>
          <p:nvPr/>
        </p:nvCxnSpPr>
        <p:spPr bwMode="auto">
          <a:xfrm flipH="1">
            <a:off x="990600" y="6019800"/>
            <a:ext cx="22860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6" name="Straight Arrow Connector 17"/>
          <p:cNvCxnSpPr>
            <a:cxnSpLocks noChangeShapeType="1"/>
          </p:cNvCxnSpPr>
          <p:nvPr/>
        </p:nvCxnSpPr>
        <p:spPr bwMode="auto">
          <a:xfrm flipH="1">
            <a:off x="6096000" y="5715000"/>
            <a:ext cx="1828800" cy="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7" name="Straight Arrow Connector 19"/>
          <p:cNvCxnSpPr>
            <a:cxnSpLocks noChangeShapeType="1"/>
          </p:cNvCxnSpPr>
          <p:nvPr/>
        </p:nvCxnSpPr>
        <p:spPr bwMode="auto">
          <a:xfrm flipH="1">
            <a:off x="2590800" y="2971800"/>
            <a:ext cx="3276600" cy="1066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8" name="Straight Arrow Connector 21"/>
          <p:cNvCxnSpPr>
            <a:cxnSpLocks noChangeShapeType="1"/>
          </p:cNvCxnSpPr>
          <p:nvPr/>
        </p:nvCxnSpPr>
        <p:spPr bwMode="auto">
          <a:xfrm>
            <a:off x="6096000" y="3124200"/>
            <a:ext cx="0" cy="11430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9" name="Straight Arrow Connector 24"/>
          <p:cNvCxnSpPr>
            <a:cxnSpLocks noChangeShapeType="1"/>
          </p:cNvCxnSpPr>
          <p:nvPr/>
        </p:nvCxnSpPr>
        <p:spPr bwMode="auto">
          <a:xfrm flipH="1">
            <a:off x="6019800" y="3276600"/>
            <a:ext cx="1752600" cy="22098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70" name="Straight Arrow Connector 26"/>
          <p:cNvCxnSpPr>
            <a:cxnSpLocks noChangeShapeType="1"/>
          </p:cNvCxnSpPr>
          <p:nvPr/>
        </p:nvCxnSpPr>
        <p:spPr bwMode="auto">
          <a:xfrm>
            <a:off x="8534400" y="1752600"/>
            <a:ext cx="0" cy="91440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9" name="TextBox 28"/>
          <p:cNvSpPr txBox="1"/>
          <p:nvPr/>
        </p:nvSpPr>
        <p:spPr>
          <a:xfrm>
            <a:off x="8610600" y="1905000"/>
            <a:ext cx="533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3</a:t>
            </a:r>
          </a:p>
        </p:txBody>
      </p:sp>
      <p:sp>
        <p:nvSpPr>
          <p:cNvPr id="30" name="TextBox 29"/>
          <p:cNvSpPr txBox="1"/>
          <p:nvPr/>
        </p:nvSpPr>
        <p:spPr>
          <a:xfrm>
            <a:off x="6477000" y="4114800"/>
            <a:ext cx="2209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8</a:t>
            </a:r>
          </a:p>
        </p:txBody>
      </p:sp>
      <p:sp>
        <p:nvSpPr>
          <p:cNvPr id="31" name="TextBox 30"/>
          <p:cNvSpPr txBox="1"/>
          <p:nvPr/>
        </p:nvSpPr>
        <p:spPr>
          <a:xfrm>
            <a:off x="5943600" y="3352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2</a:t>
            </a:r>
          </a:p>
        </p:txBody>
      </p:sp>
      <p:sp>
        <p:nvSpPr>
          <p:cNvPr id="32" name="TextBox 31"/>
          <p:cNvSpPr txBox="1"/>
          <p:nvPr/>
        </p:nvSpPr>
        <p:spPr>
          <a:xfrm>
            <a:off x="4572000" y="1447800"/>
            <a:ext cx="990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FF9900"/>
                </a:solidFill>
                <a:effectLst>
                  <a:outerShdw blurRad="38100" dist="38100" dir="2700000" algn="tl">
                    <a:srgbClr val="FFFFFF"/>
                  </a:outerShdw>
                </a:effectLst>
                <a:latin typeface="Tahoma" pitchFamily="34" charset="0"/>
              </a:rPr>
              <a:t>15</a:t>
            </a:r>
          </a:p>
        </p:txBody>
      </p:sp>
      <p:sp>
        <p:nvSpPr>
          <p:cNvPr id="33" name="TextBox 32"/>
          <p:cNvSpPr txBox="1"/>
          <p:nvPr/>
        </p:nvSpPr>
        <p:spPr>
          <a:xfrm>
            <a:off x="3962400" y="2971800"/>
            <a:ext cx="8382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CC66FF"/>
                </a:solidFill>
                <a:effectLst>
                  <a:outerShdw blurRad="38100" dist="38100" dir="2700000" algn="tl">
                    <a:srgbClr val="FFFFFF"/>
                  </a:outerShdw>
                </a:effectLst>
                <a:latin typeface="Tahoma" pitchFamily="34" charset="0"/>
              </a:rPr>
              <a:t>5</a:t>
            </a:r>
          </a:p>
        </p:txBody>
      </p:sp>
      <p:sp>
        <p:nvSpPr>
          <p:cNvPr id="34" name="TextBox 33"/>
          <p:cNvSpPr txBox="1"/>
          <p:nvPr/>
        </p:nvSpPr>
        <p:spPr>
          <a:xfrm>
            <a:off x="6629400" y="5638800"/>
            <a:ext cx="609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99FF99"/>
                </a:solidFill>
                <a:effectLst>
                  <a:outerShdw blurRad="38100" dist="38100" dir="2700000" algn="tl">
                    <a:srgbClr val="FFFFFF"/>
                  </a:outerShdw>
                </a:effectLst>
                <a:latin typeface="Tahoma" pitchFamily="34" charset="0"/>
              </a:rPr>
              <a:t>4</a:t>
            </a:r>
          </a:p>
        </p:txBody>
      </p:sp>
      <p:sp>
        <p:nvSpPr>
          <p:cNvPr id="35" name="TextBox 34"/>
          <p:cNvSpPr txBox="1"/>
          <p:nvPr/>
        </p:nvSpPr>
        <p:spPr>
          <a:xfrm>
            <a:off x="1600200" y="5943600"/>
            <a:ext cx="685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4</a:t>
            </a:r>
          </a:p>
        </p:txBody>
      </p:sp>
      <p:sp>
        <p:nvSpPr>
          <p:cNvPr id="37" name="TextBox 36"/>
          <p:cNvSpPr txBox="1"/>
          <p:nvPr/>
        </p:nvSpPr>
        <p:spPr>
          <a:xfrm>
            <a:off x="1600200" y="3581400"/>
            <a:ext cx="914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00FFFF"/>
                </a:solidFill>
                <a:effectLst>
                  <a:outerShdw blurRad="38100" dist="38100" dir="2700000" algn="tl">
                    <a:srgbClr val="FFFFFF"/>
                  </a:outerShdw>
                </a:effectLst>
                <a:latin typeface="Tahoma" pitchFamily="34" charset="0"/>
              </a:rPr>
              <a:t>8</a:t>
            </a:r>
          </a:p>
        </p:txBody>
      </p:sp>
      <p:sp>
        <p:nvSpPr>
          <p:cNvPr id="23579" name="WordArt 28"/>
          <p:cNvSpPr>
            <a:spLocks noChangeArrowheads="1" noChangeShapeType="1" noTextEdit="1"/>
          </p:cNvSpPr>
          <p:nvPr/>
        </p:nvSpPr>
        <p:spPr bwMode="auto">
          <a:xfrm>
            <a:off x="8229600" y="381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228600"/>
            <a:ext cx="8229600" cy="5897563"/>
          </a:xfrm>
        </p:spPr>
        <p:txBody>
          <a:bodyPr/>
          <a:lstStyle/>
          <a:p>
            <a:r>
              <a:rPr lang="en-US" smtClean="0"/>
              <a:t>What simple machine is represented below?</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578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0" name="WordArt 5"/>
          <p:cNvSpPr>
            <a:spLocks noChangeArrowheads="1" noChangeShapeType="1" noTextEdit="1"/>
          </p:cNvSpPr>
          <p:nvPr/>
        </p:nvSpPr>
        <p:spPr bwMode="auto">
          <a:xfrm>
            <a:off x="7391400" y="1219200"/>
            <a:ext cx="1143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4294967295"/>
          </p:nvPr>
        </p:nvSpPr>
        <p:spPr>
          <a:xfrm>
            <a:off x="457200" y="228600"/>
            <a:ext cx="8153400" cy="5897563"/>
          </a:xfrm>
        </p:spPr>
        <p:txBody>
          <a:bodyPr/>
          <a:lstStyle/>
          <a:p>
            <a:pPr eaLnBrk="1" hangingPunct="1"/>
            <a:r>
              <a:rPr lang="en-US" sz="2800" smtClean="0">
                <a:solidFill>
                  <a:srgbClr val="6699FF"/>
                </a:solidFill>
              </a:rPr>
              <a:t>Name this simple machine and find the MA.</a:t>
            </a:r>
          </a:p>
          <a:p>
            <a:pPr eaLnBrk="1" hangingPunct="1"/>
            <a:r>
              <a:rPr lang="en-US" sz="2800" smtClean="0">
                <a:solidFill>
                  <a:schemeClr val="tx1"/>
                </a:solidFill>
              </a:rPr>
              <a:t>Divide circumference by the pitch to get MA.</a:t>
            </a:r>
          </a:p>
        </p:txBody>
      </p:sp>
      <p:pic>
        <p:nvPicPr>
          <p:cNvPr id="25603" name="Picture 4" descr="http://www.teachengineering.org/collection/cub_/lessons/cub_images/cub_simp_machines_lesson02_figure8.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 y="1295400"/>
            <a:ext cx="8305800" cy="5181600"/>
          </a:xfrm>
          <a:noFill/>
          <a:ln w="76200">
            <a:solidFill>
              <a:srgbClr val="5F5F5F"/>
            </a:solidFill>
            <a:miter lim="800000"/>
            <a:headEnd/>
            <a:tailEnd/>
          </a:ln>
        </p:spPr>
      </p:pic>
      <p:sp>
        <p:nvSpPr>
          <p:cNvPr id="6578186"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pitchFamily="34" charset="0"/>
            </a:endParaRPr>
          </a:p>
        </p:txBody>
      </p:sp>
      <p:sp>
        <p:nvSpPr>
          <p:cNvPr id="25605" name="WordArt 8"/>
          <p:cNvSpPr>
            <a:spLocks noChangeArrowheads="1" noChangeShapeType="1" noTextEdit="1"/>
          </p:cNvSpPr>
          <p:nvPr/>
        </p:nvSpPr>
        <p:spPr bwMode="auto">
          <a:xfrm>
            <a:off x="3352800" y="53340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00"/>
                </a:solidFill>
                <a:effectLst>
                  <a:outerShdw dist="45791" dir="3378596" algn="ctr" rotWithShape="0">
                    <a:srgbClr val="4D4D4D">
                      <a:alpha val="79999"/>
                    </a:srgbClr>
                  </a:outerShdw>
                </a:effectLst>
                <a:latin typeface="Arial Black"/>
              </a:rPr>
              <a:t>6 cm</a:t>
            </a:r>
          </a:p>
        </p:txBody>
      </p:sp>
      <p:sp>
        <p:nvSpPr>
          <p:cNvPr id="25606" name="WordArt 9"/>
          <p:cNvSpPr>
            <a:spLocks noChangeArrowheads="1" noChangeShapeType="1" noTextEdit="1"/>
          </p:cNvSpPr>
          <p:nvPr/>
        </p:nvSpPr>
        <p:spPr bwMode="auto">
          <a:xfrm>
            <a:off x="7620000" y="3505200"/>
            <a:ext cx="1219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66FF"/>
                </a:solidFill>
                <a:effectLst>
                  <a:outerShdw dist="45791" dir="3378596" algn="ctr" rotWithShape="0">
                    <a:srgbClr val="4D4D4D">
                      <a:alpha val="79999"/>
                    </a:srgbClr>
                  </a:outerShdw>
                </a:effectLst>
                <a:latin typeface="Arial Black"/>
              </a:rPr>
              <a:t>2 cm</a:t>
            </a:r>
          </a:p>
        </p:txBody>
      </p:sp>
      <p:sp>
        <p:nvSpPr>
          <p:cNvPr id="25607" name="WordArt 10"/>
          <p:cNvSpPr>
            <a:spLocks noChangeArrowheads="1" noChangeShapeType="1" noTextEdit="1"/>
          </p:cNvSpPr>
          <p:nvPr/>
        </p:nvSpPr>
        <p:spPr bwMode="auto">
          <a:xfrm>
            <a:off x="8077200" y="1371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304800"/>
            <a:ext cx="8229600" cy="5821363"/>
          </a:xfrm>
        </p:spPr>
        <p:txBody>
          <a:bodyPr/>
          <a:lstStyle/>
          <a:p>
            <a:r>
              <a:rPr lang="en-US" smtClean="0"/>
              <a:t>Name each simple machine below</a:t>
            </a:r>
          </a:p>
        </p:txBody>
      </p:sp>
      <p:pic>
        <p:nvPicPr>
          <p:cNvPr id="26627" name="Picture 7" descr="as-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5146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5" descr="http://0.tqn.com/d/skateboard/1/0/r/D/WorkWheelOnAx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66800"/>
            <a:ext cx="2743200" cy="23622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3048000" cy="2362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8" descr="http://upload.wikimedia.org/wikipedia/commons/a/ae/Cross-laced_white_sneaker_shoelac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2743200" cy="2667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733800"/>
            <a:ext cx="3048000" cy="2667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11" descr="http://3.bp.blogspot.com/-kISt3ukYhW8/TuJlw2Pnp7I/AAAAAAAAAFA/jXI_mG2iQHc/s1600/trim-wellness-man-lifting-weigh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733800"/>
            <a:ext cx="2514600" cy="26193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6633" name="WordArt 12"/>
          <p:cNvSpPr>
            <a:spLocks noChangeArrowheads="1" noChangeShapeType="1" noTextEdit="1"/>
          </p:cNvSpPr>
          <p:nvPr/>
        </p:nvSpPr>
        <p:spPr bwMode="auto">
          <a:xfrm>
            <a:off x="304800" y="1143000"/>
            <a:ext cx="6334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6634" name="WordArt 13"/>
          <p:cNvSpPr>
            <a:spLocks noChangeArrowheads="1" noChangeShapeType="1" noTextEdit="1"/>
          </p:cNvSpPr>
          <p:nvPr/>
        </p:nvSpPr>
        <p:spPr bwMode="auto">
          <a:xfrm>
            <a:off x="3048000" y="1143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6635" name="WordArt 15"/>
          <p:cNvSpPr>
            <a:spLocks noChangeArrowheads="1" noChangeShapeType="1" noTextEdit="1"/>
          </p:cNvSpPr>
          <p:nvPr/>
        </p:nvSpPr>
        <p:spPr bwMode="auto">
          <a:xfrm>
            <a:off x="6019800" y="1143000"/>
            <a:ext cx="457200" cy="6858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6636" name="WordArt 16"/>
          <p:cNvSpPr>
            <a:spLocks noChangeArrowheads="1" noChangeShapeType="1" noTextEdit="1"/>
          </p:cNvSpPr>
          <p:nvPr/>
        </p:nvSpPr>
        <p:spPr bwMode="auto">
          <a:xfrm>
            <a:off x="381000" y="3810000"/>
            <a:ext cx="609600" cy="685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26637" name="WordArt 17"/>
          <p:cNvSpPr>
            <a:spLocks noChangeArrowheads="1" noChangeShapeType="1" noTextEdit="1"/>
          </p:cNvSpPr>
          <p:nvPr/>
        </p:nvSpPr>
        <p:spPr bwMode="auto">
          <a:xfrm>
            <a:off x="3048000" y="3810000"/>
            <a:ext cx="5334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26638" name="WordArt 18"/>
          <p:cNvSpPr>
            <a:spLocks noChangeArrowheads="1" noChangeShapeType="1" noTextEdit="1"/>
          </p:cNvSpPr>
          <p:nvPr/>
        </p:nvSpPr>
        <p:spPr bwMode="auto">
          <a:xfrm>
            <a:off x="6096000" y="38100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26639" name="WordArt 19"/>
          <p:cNvSpPr>
            <a:spLocks noChangeArrowheads="1" noChangeShapeType="1" noTextEdit="1"/>
          </p:cNvSpPr>
          <p:nvPr/>
        </p:nvSpPr>
        <p:spPr bwMode="auto">
          <a:xfrm>
            <a:off x="8153400" y="1524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cxnSp>
        <p:nvCxnSpPr>
          <p:cNvPr id="16" name="Straight Arrow Connector 15"/>
          <p:cNvCxnSpPr/>
          <p:nvPr/>
        </p:nvCxnSpPr>
        <p:spPr>
          <a:xfrm flipH="1" flipV="1">
            <a:off x="1219200" y="2895600"/>
            <a:ext cx="609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449" y="3581401"/>
            <a:ext cx="319735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descr="Anima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1086439" flipH="1">
            <a:off x="7678614" y="3868481"/>
            <a:ext cx="1137630" cy="63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08274" name="Group 50"/>
          <p:cNvGraphicFramePr>
            <a:graphicFrameLocks noGrp="1"/>
          </p:cNvGraphicFramePr>
          <p:nvPr>
            <p:extLst>
              <p:ext uri="{D42A27DB-BD31-4B8C-83A1-F6EECF244321}">
                <p14:modId xmlns:p14="http://schemas.microsoft.com/office/powerpoint/2010/main" val="378631724"/>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66FF"/>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76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76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7697"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9987" name="Rectangle 3"/>
          <p:cNvSpPr>
            <a:spLocks noGrp="1" noChangeArrowheads="1"/>
          </p:cNvSpPr>
          <p:nvPr>
            <p:ph type="body" sz="half" idx="4294967295"/>
          </p:nvPr>
        </p:nvSpPr>
        <p:spPr>
          <a:xfrm>
            <a:off x="228600" y="152400"/>
            <a:ext cx="8534400" cy="5978525"/>
          </a:xfrm>
        </p:spPr>
        <p:txBody>
          <a:bodyPr/>
          <a:lstStyle/>
          <a:p>
            <a:pPr eaLnBrk="1" hangingPunct="1">
              <a:defRPr/>
            </a:pPr>
            <a:r>
              <a:rPr lang="en-US" smtClean="0">
                <a:effectLst>
                  <a:outerShdw blurRad="38100" dist="38100" dir="2700000" algn="tl">
                    <a:srgbClr val="808080"/>
                  </a:outerShdw>
                </a:effectLst>
              </a:rPr>
              <a:t>The mechanical advantage of a wheel and axle is the ratio of the radius    of the wheel divided by the radius of the axle.</a:t>
            </a:r>
          </a:p>
        </p:txBody>
      </p:sp>
      <p:pic>
        <p:nvPicPr>
          <p:cNvPr id="28675"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905000"/>
            <a:ext cx="8610600" cy="4648200"/>
          </a:xfrm>
          <a:noFill/>
          <a:ln w="76200" cap="flat" algn="ctr">
            <a:solidFill>
              <a:schemeClr val="accent2"/>
            </a:solidFill>
            <a:miter lim="800000"/>
            <a:headEnd/>
            <a:tailEnd/>
          </a:ln>
        </p:spPr>
      </p:pic>
      <p:sp>
        <p:nvSpPr>
          <p:cNvPr id="6569991" name="Rectangle 7"/>
          <p:cNvSpPr>
            <a:spLocks noChangeArrowheads="1"/>
          </p:cNvSpPr>
          <p:nvPr/>
        </p:nvSpPr>
        <p:spPr bwMode="auto">
          <a:xfrm>
            <a:off x="5867400" y="6643688"/>
            <a:ext cx="3048000" cy="214312"/>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sp>
        <p:nvSpPr>
          <p:cNvPr id="1501190" name="Line 6"/>
          <p:cNvSpPr>
            <a:spLocks noChangeShapeType="1"/>
          </p:cNvSpPr>
          <p:nvPr/>
        </p:nvSpPr>
        <p:spPr bwMode="auto">
          <a:xfrm>
            <a:off x="5943600" y="3581400"/>
            <a:ext cx="2057400" cy="152400"/>
          </a:xfrm>
          <a:prstGeom prst="line">
            <a:avLst/>
          </a:prstGeom>
          <a:noFill/>
          <a:ln w="9525">
            <a:no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1" name="Line 7"/>
          <p:cNvSpPr>
            <a:spLocks noChangeShapeType="1"/>
          </p:cNvSpPr>
          <p:nvPr/>
        </p:nvSpPr>
        <p:spPr bwMode="auto">
          <a:xfrm>
            <a:off x="6553200" y="3733800"/>
            <a:ext cx="1524000" cy="0"/>
          </a:xfrm>
          <a:prstGeom prst="line">
            <a:avLst/>
          </a:prstGeom>
          <a:noFill/>
          <a:ln w="762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2" name="Line 8"/>
          <p:cNvSpPr>
            <a:spLocks noChangeShapeType="1"/>
          </p:cNvSpPr>
          <p:nvPr/>
        </p:nvSpPr>
        <p:spPr bwMode="auto">
          <a:xfrm>
            <a:off x="6096000" y="3810000"/>
            <a:ext cx="457200" cy="0"/>
          </a:xfrm>
          <a:prstGeom prst="line">
            <a:avLst/>
          </a:prstGeom>
          <a:noFill/>
          <a:ln w="381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28680" name="Rectangle 10"/>
          <p:cNvSpPr>
            <a:spLocks noChangeArrowheads="1"/>
          </p:cNvSpPr>
          <p:nvPr/>
        </p:nvSpPr>
        <p:spPr bwMode="auto">
          <a:xfrm>
            <a:off x="3124200" y="762000"/>
            <a:ext cx="1371600" cy="3810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28681" name="Rectangle 11"/>
          <p:cNvSpPr>
            <a:spLocks noChangeArrowheads="1"/>
          </p:cNvSpPr>
          <p:nvPr/>
        </p:nvSpPr>
        <p:spPr bwMode="auto">
          <a:xfrm>
            <a:off x="1219200" y="1295400"/>
            <a:ext cx="1066800" cy="3810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28682" name="WordArt 12"/>
          <p:cNvSpPr>
            <a:spLocks noChangeArrowheads="1" noChangeShapeType="1" noTextEdit="1"/>
          </p:cNvSpPr>
          <p:nvPr/>
        </p:nvSpPr>
        <p:spPr bwMode="auto">
          <a:xfrm>
            <a:off x="7696200" y="2133600"/>
            <a:ext cx="1066800" cy="704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4"/>
          <p:cNvSpPr>
            <a:spLocks noChangeArrowheads="1" noChangeShapeType="1" noTextEdit="1"/>
          </p:cNvSpPr>
          <p:nvPr/>
        </p:nvSpPr>
        <p:spPr bwMode="auto">
          <a:xfrm>
            <a:off x="990600" y="1905000"/>
            <a:ext cx="7315200" cy="1600200"/>
          </a:xfrm>
          <a:prstGeom prst="rect">
            <a:avLst/>
          </a:prstGeom>
        </p:spPr>
        <p:txBody>
          <a:bodyPr wrap="none" fromWordArt="1">
            <a:prstTxWarp prst="textWave1">
              <a:avLst>
                <a:gd name="adj1" fmla="val 13005"/>
                <a:gd name="adj2" fmla="val 0"/>
              </a:avLst>
            </a:prstTxWarp>
          </a:bodyPr>
          <a:lstStyle/>
          <a:p>
            <a:pPr algn="ctr"/>
            <a:r>
              <a:rPr lang="en-US" sz="3600" kern="10">
                <a:ln w="28575">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New Question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smtClean="0"/>
              <a:t>How to play…</a:t>
            </a:r>
          </a:p>
          <a:p>
            <a:pPr lvl="1"/>
            <a:r>
              <a:rPr lang="en-US" smtClean="0">
                <a:solidFill>
                  <a:srgbClr val="6699FF"/>
                </a:solidFill>
              </a:rPr>
              <a:t>Don’t play like Jeo_ _ _ _ y.</a:t>
            </a:r>
          </a:p>
          <a:p>
            <a:pPr lvl="1"/>
            <a:r>
              <a:rPr lang="en-US" smtClean="0">
                <a:solidFill>
                  <a:srgbClr val="FF99FF"/>
                </a:solidFill>
              </a:rPr>
              <a:t>Class should be divided into several small groups.</a:t>
            </a:r>
          </a:p>
          <a:p>
            <a:pPr lvl="1"/>
            <a:r>
              <a:rPr lang="en-US" smtClean="0">
                <a:solidFill>
                  <a:srgbClr val="FFCC99"/>
                </a:solidFill>
              </a:rPr>
              <a:t>Groups should use science journal (red slide notes), homework, and other available materials to assist you.</a:t>
            </a:r>
          </a:p>
          <a:p>
            <a:pPr lvl="1"/>
            <a:r>
              <a:rPr lang="en-US" smtClean="0">
                <a:solidFill>
                  <a:srgbClr val="66FFCC"/>
                </a:solidFill>
              </a:rPr>
              <a:t>Groups can communicate </a:t>
            </a:r>
            <a:r>
              <a:rPr lang="en-US" b="1" u="sng" smtClean="0"/>
              <a:t>quietly</a:t>
            </a:r>
            <a:r>
              <a:rPr lang="en-US" smtClean="0"/>
              <a:t> </a:t>
            </a:r>
            <a:r>
              <a:rPr lang="en-US" smtClean="0">
                <a:solidFill>
                  <a:srgbClr val="66FFCC"/>
                </a:solidFill>
              </a:rPr>
              <a:t>with each other but no sharing answers between groups.</a:t>
            </a:r>
          </a:p>
          <a:p>
            <a:pPr lvl="2"/>
            <a:r>
              <a:rPr lang="en-US" smtClean="0">
                <a:solidFill>
                  <a:srgbClr val="9966FF"/>
                </a:solidFill>
              </a:rPr>
              <a:t>Practice quietly communicating right now?</a:t>
            </a:r>
          </a:p>
          <a:p>
            <a:pPr lvl="2"/>
            <a:r>
              <a:rPr lang="en-US" smtClean="0">
                <a:solidFill>
                  <a:srgbClr val="9966FF"/>
                </a:solidFill>
              </a:rPr>
              <a:t>Practice Communication Question:</a:t>
            </a:r>
          </a:p>
          <a:p>
            <a:pPr lvl="2"/>
            <a:r>
              <a:rPr lang="en-US" smtClean="0">
                <a:solidFill>
                  <a:srgbClr val="FFFF66"/>
                </a:solidFill>
              </a:rPr>
              <a:t>Your group gets to order one pizza, and you can have two toppings.  What does your group want?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9987" name="Rectangle 3"/>
          <p:cNvSpPr>
            <a:spLocks noGrp="1" noChangeArrowheads="1"/>
          </p:cNvSpPr>
          <p:nvPr>
            <p:ph type="body" sz="half" idx="4294967295"/>
          </p:nvPr>
        </p:nvSpPr>
        <p:spPr>
          <a:xfrm>
            <a:off x="228600" y="152400"/>
            <a:ext cx="8915400" cy="5978525"/>
          </a:xfrm>
        </p:spPr>
        <p:txBody>
          <a:bodyPr/>
          <a:lstStyle/>
          <a:p>
            <a:pPr eaLnBrk="1" hangingPunct="1">
              <a:defRPr/>
            </a:pPr>
            <a:r>
              <a:rPr lang="en-US" smtClean="0">
                <a:effectLst>
                  <a:outerShdw blurRad="38100" dist="38100" dir="2700000" algn="tl">
                    <a:srgbClr val="808080"/>
                  </a:outerShdw>
                </a:effectLst>
              </a:rPr>
              <a:t>What’s the mechanical advantage of this wheel and axle?</a:t>
            </a:r>
          </a:p>
        </p:txBody>
      </p:sp>
      <p:pic>
        <p:nvPicPr>
          <p:cNvPr id="30723"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371600"/>
            <a:ext cx="8610600" cy="5181600"/>
          </a:xfrm>
          <a:noFill/>
          <a:ln w="76200" cap="flat" algn="ctr">
            <a:solidFill>
              <a:schemeClr val="accent2"/>
            </a:solidFill>
            <a:miter lim="800000"/>
            <a:headEnd/>
            <a:tailEnd/>
          </a:ln>
        </p:spPr>
      </p:pic>
      <p:sp>
        <p:nvSpPr>
          <p:cNvPr id="6569991" name="Rectangle 7"/>
          <p:cNvSpPr>
            <a:spLocks noChangeArrowheads="1"/>
          </p:cNvSpPr>
          <p:nvPr/>
        </p:nvSpPr>
        <p:spPr bwMode="auto">
          <a:xfrm>
            <a:off x="5867400" y="6643688"/>
            <a:ext cx="3048000" cy="214312"/>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sp>
        <p:nvSpPr>
          <p:cNvPr id="1501190" name="Line 6"/>
          <p:cNvSpPr>
            <a:spLocks noChangeShapeType="1"/>
          </p:cNvSpPr>
          <p:nvPr/>
        </p:nvSpPr>
        <p:spPr bwMode="auto">
          <a:xfrm>
            <a:off x="5943600" y="3581400"/>
            <a:ext cx="2057400" cy="152400"/>
          </a:xfrm>
          <a:prstGeom prst="line">
            <a:avLst/>
          </a:prstGeom>
          <a:noFill/>
          <a:ln w="9525">
            <a:no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1" name="Line 7"/>
          <p:cNvSpPr>
            <a:spLocks noChangeShapeType="1"/>
          </p:cNvSpPr>
          <p:nvPr/>
        </p:nvSpPr>
        <p:spPr bwMode="auto">
          <a:xfrm>
            <a:off x="6553200" y="3505200"/>
            <a:ext cx="1524000" cy="0"/>
          </a:xfrm>
          <a:prstGeom prst="line">
            <a:avLst/>
          </a:prstGeom>
          <a:noFill/>
          <a:ln w="762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501192" name="Line 8"/>
          <p:cNvSpPr>
            <a:spLocks noChangeShapeType="1"/>
          </p:cNvSpPr>
          <p:nvPr/>
        </p:nvSpPr>
        <p:spPr bwMode="auto">
          <a:xfrm>
            <a:off x="6172200" y="3810000"/>
            <a:ext cx="457200" cy="0"/>
          </a:xfrm>
          <a:prstGeom prst="line">
            <a:avLst/>
          </a:prstGeom>
          <a:noFill/>
          <a:ln w="38100">
            <a:solidFill>
              <a:srgbClr val="0066FF"/>
            </a:solidFill>
            <a:round/>
            <a:headEnd type="triangle" w="med" len="med"/>
            <a:tailEnd type="triangle" w="med" len="med"/>
          </a:ln>
          <a:effectLst/>
        </p:spPr>
        <p:txBody>
          <a:bodyP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0728" name="WordArt 12"/>
          <p:cNvSpPr>
            <a:spLocks noChangeArrowheads="1" noChangeShapeType="1" noTextEdit="1"/>
          </p:cNvSpPr>
          <p:nvPr/>
        </p:nvSpPr>
        <p:spPr bwMode="auto">
          <a:xfrm>
            <a:off x="7696200" y="1676400"/>
            <a:ext cx="1066800" cy="838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52400"/>
            <a:ext cx="8229600" cy="5973763"/>
          </a:xfrm>
        </p:spPr>
        <p:txBody>
          <a:bodyPr/>
          <a:lstStyle/>
          <a:p>
            <a:r>
              <a:rPr lang="en-US" smtClean="0"/>
              <a:t>Which wheel and axle will be best for a mouse trap car? </a:t>
            </a:r>
            <a:r>
              <a:rPr lang="en-US" smtClean="0">
                <a:solidFill>
                  <a:srgbClr val="FF5050"/>
                </a:solidFill>
              </a:rPr>
              <a:t>Best Mechanical Advantage</a:t>
            </a:r>
          </a:p>
        </p:txBody>
      </p:sp>
      <p:pic>
        <p:nvPicPr>
          <p:cNvPr id="31747" name="Picture 3" descr="http://www.wscschools.org/imageGallery/DOdrobina222/poe/mousetrapcar/DSCN18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267200" cy="4648200"/>
          </a:xfrm>
          <a:prstGeom prst="rect">
            <a:avLst/>
          </a:prstGeom>
          <a:noFill/>
          <a:ln w="57150">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31748" name="Picture 4" descr="http://sktrinteratschool.wikispaces.com/file/view/Mouse-Trap-car_1.jpg/298409002/Mouse-Trap-ca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76700" cy="4648200"/>
          </a:xfrm>
          <a:prstGeom prst="rect">
            <a:avLst/>
          </a:prstGeom>
          <a:noFill/>
          <a:ln w="762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31749" name="WordArt 5"/>
          <p:cNvSpPr>
            <a:spLocks noChangeArrowheads="1" noChangeShapeType="1" noTextEdit="1"/>
          </p:cNvSpPr>
          <p:nvPr/>
        </p:nvSpPr>
        <p:spPr bwMode="auto">
          <a:xfrm>
            <a:off x="533400" y="1676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1750" name="WordArt 6"/>
          <p:cNvSpPr>
            <a:spLocks noChangeArrowheads="1" noChangeShapeType="1" noTextEdit="1"/>
          </p:cNvSpPr>
          <p:nvPr/>
        </p:nvSpPr>
        <p:spPr bwMode="auto">
          <a:xfrm>
            <a:off x="5029200" y="1752600"/>
            <a:ext cx="1066800" cy="1219200"/>
          </a:xfrm>
          <a:prstGeom prst="rect">
            <a:avLst/>
          </a:prstGeom>
        </p:spPr>
        <p:txBody>
          <a:bodyPr wrap="none" fromWordArt="1">
            <a:prstTxWarp prst="textPlain">
              <a:avLst>
                <a:gd name="adj" fmla="val 50000"/>
              </a:avLst>
            </a:prstTxWarp>
          </a:bodyPr>
          <a:lstStyle/>
          <a:p>
            <a:pPr algn="ctr"/>
            <a:r>
              <a:rPr lang="en-US" sz="3600" kern="10" spc="720">
                <a:ln w="571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1751" name="WordArt 7"/>
          <p:cNvSpPr>
            <a:spLocks noChangeArrowheads="1" noChangeShapeType="1" noTextEdit="1"/>
          </p:cNvSpPr>
          <p:nvPr/>
        </p:nvSpPr>
        <p:spPr bwMode="auto">
          <a:xfrm>
            <a:off x="8382000" y="990600"/>
            <a:ext cx="6096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p>
        </p:txBody>
      </p:sp>
      <p:pic>
        <p:nvPicPr>
          <p:cNvPr id="31752"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4600"/>
            <a:ext cx="152400" cy="13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228600"/>
            <a:ext cx="8229600" cy="5897563"/>
          </a:xfrm>
        </p:spPr>
        <p:txBody>
          <a:bodyPr/>
          <a:lstStyle/>
          <a:p>
            <a:r>
              <a:rPr lang="en-US" smtClean="0"/>
              <a:t>Machines…</a:t>
            </a:r>
          </a:p>
          <a:p>
            <a:pPr lvl="1">
              <a:buFontTx/>
              <a:buNone/>
            </a:pPr>
            <a:r>
              <a:rPr lang="en-US" sz="3200" smtClean="0">
                <a:solidFill>
                  <a:srgbClr val="FF99FF"/>
                </a:solidFill>
              </a:rPr>
              <a:t>A.) </a:t>
            </a:r>
            <a:r>
              <a:rPr lang="en-US" sz="3200" u="sng" smtClean="0">
                <a:solidFill>
                  <a:schemeClr val="tx1"/>
                </a:solidFill>
              </a:rPr>
              <a:t>T</a:t>
            </a:r>
            <a:r>
              <a:rPr lang="en-US" sz="3200" u="sng" smtClean="0">
                <a:solidFill>
                  <a:srgbClr val="FF99FF"/>
                </a:solidFill>
              </a:rPr>
              <a:t>ra</a:t>
            </a:r>
            <a:r>
              <a:rPr lang="en-US" sz="3200" u="sng" smtClean="0">
                <a:solidFill>
                  <a:schemeClr val="tx1"/>
                </a:solidFill>
              </a:rPr>
              <a:t>n</a:t>
            </a:r>
            <a:r>
              <a:rPr lang="en-US" sz="3200" u="sng" smtClean="0">
                <a:solidFill>
                  <a:srgbClr val="FF99FF"/>
                </a:solidFill>
              </a:rPr>
              <a:t>s</a:t>
            </a:r>
            <a:r>
              <a:rPr lang="en-US" sz="3200" u="sng" smtClean="0">
                <a:solidFill>
                  <a:schemeClr val="tx1"/>
                </a:solidFill>
              </a:rPr>
              <a:t>f</a:t>
            </a:r>
            <a:r>
              <a:rPr lang="en-US" sz="3200" u="sng" smtClean="0">
                <a:solidFill>
                  <a:srgbClr val="FF99FF"/>
                </a:solidFill>
              </a:rPr>
              <a:t>er</a:t>
            </a:r>
            <a:r>
              <a:rPr lang="en-US" sz="3200" smtClean="0">
                <a:solidFill>
                  <a:srgbClr val="FF99FF"/>
                </a:solidFill>
              </a:rPr>
              <a:t> force from one place to another.</a:t>
            </a:r>
          </a:p>
          <a:p>
            <a:pPr lvl="1">
              <a:buFontTx/>
              <a:buNone/>
            </a:pPr>
            <a:r>
              <a:rPr lang="en-US" sz="3200" smtClean="0">
                <a:solidFill>
                  <a:srgbClr val="6699FF"/>
                </a:solidFill>
              </a:rPr>
              <a:t>B.) Change </a:t>
            </a:r>
            <a:r>
              <a:rPr lang="en-US" sz="3200" u="sng" smtClean="0">
                <a:solidFill>
                  <a:srgbClr val="6699FF"/>
                </a:solidFill>
              </a:rPr>
              <a:t>d</a:t>
            </a:r>
            <a:r>
              <a:rPr lang="en-US" sz="3200" u="sng" smtClean="0">
                <a:solidFill>
                  <a:schemeClr val="tx1"/>
                </a:solidFill>
              </a:rPr>
              <a:t>i</a:t>
            </a:r>
            <a:r>
              <a:rPr lang="en-US" sz="3200" u="sng" smtClean="0">
                <a:solidFill>
                  <a:srgbClr val="6699FF"/>
                </a:solidFill>
              </a:rPr>
              <a:t>r</a:t>
            </a:r>
            <a:r>
              <a:rPr lang="en-US" sz="3200" u="sng" smtClean="0">
                <a:solidFill>
                  <a:schemeClr val="tx1"/>
                </a:solidFill>
              </a:rPr>
              <a:t>ec</a:t>
            </a:r>
            <a:r>
              <a:rPr lang="en-US" sz="3200" u="sng" smtClean="0">
                <a:solidFill>
                  <a:srgbClr val="6699FF"/>
                </a:solidFill>
              </a:rPr>
              <a:t>t</a:t>
            </a:r>
            <a:r>
              <a:rPr lang="en-US" sz="3200" u="sng" smtClean="0">
                <a:solidFill>
                  <a:schemeClr val="tx1"/>
                </a:solidFill>
              </a:rPr>
              <a:t>io</a:t>
            </a:r>
            <a:r>
              <a:rPr lang="en-US" sz="3200" u="sng" smtClean="0">
                <a:solidFill>
                  <a:srgbClr val="6699FF"/>
                </a:solidFill>
              </a:rPr>
              <a:t>n</a:t>
            </a:r>
            <a:r>
              <a:rPr lang="en-US" sz="3200" smtClean="0">
                <a:solidFill>
                  <a:srgbClr val="6699FF"/>
                </a:solidFill>
              </a:rPr>
              <a:t> of a force.</a:t>
            </a:r>
          </a:p>
          <a:p>
            <a:pPr lvl="1">
              <a:buFontTx/>
              <a:buNone/>
            </a:pPr>
            <a:r>
              <a:rPr lang="en-US" sz="3200" smtClean="0">
                <a:solidFill>
                  <a:srgbClr val="FFCC66"/>
                </a:solidFill>
              </a:rPr>
              <a:t>C.) Increase the </a:t>
            </a:r>
            <a:r>
              <a:rPr lang="en-US" sz="3200" u="sng" smtClean="0">
                <a:solidFill>
                  <a:srgbClr val="FFCC66"/>
                </a:solidFill>
              </a:rPr>
              <a:t>m</a:t>
            </a:r>
            <a:r>
              <a:rPr lang="en-US" sz="3200" u="sng" smtClean="0">
                <a:solidFill>
                  <a:schemeClr val="tx1"/>
                </a:solidFill>
              </a:rPr>
              <a:t>ag</a:t>
            </a:r>
            <a:r>
              <a:rPr lang="en-US" sz="3200" u="sng" smtClean="0">
                <a:solidFill>
                  <a:srgbClr val="FFCC66"/>
                </a:solidFill>
              </a:rPr>
              <a:t>ni</a:t>
            </a:r>
            <a:r>
              <a:rPr lang="en-US" sz="3200" u="sng" smtClean="0">
                <a:solidFill>
                  <a:schemeClr val="tx1"/>
                </a:solidFill>
              </a:rPr>
              <a:t>tu</a:t>
            </a:r>
            <a:r>
              <a:rPr lang="en-US" sz="3200" u="sng" smtClean="0">
                <a:solidFill>
                  <a:srgbClr val="FFCC66"/>
                </a:solidFill>
              </a:rPr>
              <a:t>de</a:t>
            </a:r>
            <a:r>
              <a:rPr lang="en-US" sz="3200" smtClean="0">
                <a:solidFill>
                  <a:srgbClr val="FFCC66"/>
                </a:solidFill>
              </a:rPr>
              <a:t> of a force.</a:t>
            </a:r>
          </a:p>
          <a:p>
            <a:pPr lvl="1">
              <a:buFontTx/>
              <a:buNone/>
            </a:pPr>
            <a:r>
              <a:rPr lang="en-US" sz="3200" smtClean="0">
                <a:solidFill>
                  <a:srgbClr val="66FFCC"/>
                </a:solidFill>
              </a:rPr>
              <a:t>D.) Increase the </a:t>
            </a:r>
            <a:r>
              <a:rPr lang="en-US" sz="3200" u="sng" smtClean="0">
                <a:solidFill>
                  <a:srgbClr val="66FFCC"/>
                </a:solidFill>
              </a:rPr>
              <a:t>d</a:t>
            </a:r>
            <a:r>
              <a:rPr lang="en-US" sz="3200" u="sng" smtClean="0">
                <a:solidFill>
                  <a:schemeClr val="tx1"/>
                </a:solidFill>
              </a:rPr>
              <a:t>istanc</a:t>
            </a:r>
            <a:r>
              <a:rPr lang="en-US" sz="3200" u="sng" smtClean="0">
                <a:solidFill>
                  <a:srgbClr val="66FFCC"/>
                </a:solidFill>
              </a:rPr>
              <a:t>e</a:t>
            </a:r>
            <a:r>
              <a:rPr lang="en-US" sz="3200" smtClean="0">
                <a:solidFill>
                  <a:srgbClr val="66FFCC"/>
                </a:solidFill>
              </a:rPr>
              <a:t> or </a:t>
            </a:r>
            <a:r>
              <a:rPr lang="en-US" sz="3200" u="sng" smtClean="0">
                <a:solidFill>
                  <a:srgbClr val="66FFCC"/>
                </a:solidFill>
              </a:rPr>
              <a:t>s</a:t>
            </a:r>
            <a:r>
              <a:rPr lang="en-US" sz="3200" u="sng" smtClean="0">
                <a:solidFill>
                  <a:schemeClr val="tx1"/>
                </a:solidFill>
              </a:rPr>
              <a:t>pee</a:t>
            </a:r>
            <a:r>
              <a:rPr lang="en-US" sz="3200" u="sng" smtClean="0">
                <a:solidFill>
                  <a:srgbClr val="66FFCC"/>
                </a:solidFill>
              </a:rPr>
              <a:t>d</a:t>
            </a:r>
            <a:r>
              <a:rPr lang="en-US" sz="3200" smtClean="0">
                <a:solidFill>
                  <a:srgbClr val="66FFCC"/>
                </a:solidFill>
              </a:rPr>
              <a:t> of a force.</a:t>
            </a:r>
          </a:p>
        </p:txBody>
      </p:sp>
      <p:sp>
        <p:nvSpPr>
          <p:cNvPr id="32771" name="Rectangle 7"/>
          <p:cNvSpPr>
            <a:spLocks noChangeArrowheads="1"/>
          </p:cNvSpPr>
          <p:nvPr/>
        </p:nvSpPr>
        <p:spPr bwMode="auto">
          <a:xfrm>
            <a:off x="1600200" y="914400"/>
            <a:ext cx="15240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2" name="Rectangle 8"/>
          <p:cNvSpPr>
            <a:spLocks noChangeArrowheads="1"/>
          </p:cNvSpPr>
          <p:nvPr/>
        </p:nvSpPr>
        <p:spPr bwMode="auto">
          <a:xfrm>
            <a:off x="2895600" y="1447800"/>
            <a:ext cx="16002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3" name="Rectangle 9"/>
          <p:cNvSpPr>
            <a:spLocks noChangeArrowheads="1"/>
          </p:cNvSpPr>
          <p:nvPr/>
        </p:nvSpPr>
        <p:spPr bwMode="auto">
          <a:xfrm>
            <a:off x="3581400" y="2057400"/>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4" name="Rectangle 10"/>
          <p:cNvSpPr>
            <a:spLocks noChangeArrowheads="1"/>
          </p:cNvSpPr>
          <p:nvPr/>
        </p:nvSpPr>
        <p:spPr bwMode="auto">
          <a:xfrm>
            <a:off x="3657600" y="2667000"/>
            <a:ext cx="1447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5" name="Rectangle 11"/>
          <p:cNvSpPr>
            <a:spLocks noChangeArrowheads="1"/>
          </p:cNvSpPr>
          <p:nvPr/>
        </p:nvSpPr>
        <p:spPr bwMode="auto">
          <a:xfrm>
            <a:off x="5562600" y="2667000"/>
            <a:ext cx="1066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6" name="WordArt 12"/>
          <p:cNvSpPr>
            <a:spLocks noChangeArrowheads="1" noChangeShapeType="1" noTextEdit="1"/>
          </p:cNvSpPr>
          <p:nvPr/>
        </p:nvSpPr>
        <p:spPr bwMode="auto">
          <a:xfrm>
            <a:off x="8229600" y="2286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457200"/>
            <a:ext cx="8686800" cy="2590800"/>
          </a:xfrm>
          <a:noFill/>
          <a:ln w="57150">
            <a:solidFill>
              <a:schemeClr val="bg2"/>
            </a:solidFill>
            <a:miter lim="800000"/>
            <a:headEnd/>
            <a:tailEnd/>
          </a:ln>
        </p:spPr>
      </p:pic>
      <p:sp>
        <p:nvSpPr>
          <p:cNvPr id="33795" name="Rectangle 5"/>
          <p:cNvSpPr>
            <a:spLocks noChangeArrowheads="1"/>
          </p:cNvSpPr>
          <p:nvPr/>
        </p:nvSpPr>
        <p:spPr bwMode="auto">
          <a:xfrm>
            <a:off x="838200" y="762000"/>
            <a:ext cx="3429000" cy="1447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796" name="Rectangle 6"/>
          <p:cNvSpPr>
            <a:spLocks noChangeArrowheads="1"/>
          </p:cNvSpPr>
          <p:nvPr/>
        </p:nvSpPr>
        <p:spPr bwMode="auto">
          <a:xfrm>
            <a:off x="838200" y="2057400"/>
            <a:ext cx="3505200" cy="76200"/>
          </a:xfrm>
          <a:prstGeom prst="rect">
            <a:avLst/>
          </a:prstGeom>
          <a:solidFill>
            <a:srgbClr val="FF5050"/>
          </a:solidFill>
          <a:ln w="9525">
            <a:solidFill>
              <a:schemeClr val="tx1"/>
            </a:solidFill>
            <a:miter lim="800000"/>
            <a:headEnd/>
            <a:tailEnd/>
          </a:ln>
        </p:spPr>
        <p:txBody>
          <a:bodyPr wrap="none" anchor="ctr"/>
          <a:lstStyle/>
          <a:p>
            <a:endParaRPr lang="en-US"/>
          </a:p>
        </p:txBody>
      </p:sp>
      <p:sp>
        <p:nvSpPr>
          <p:cNvPr id="33797" name="WordArt 7"/>
          <p:cNvSpPr>
            <a:spLocks noChangeArrowheads="1" noChangeShapeType="1" noTextEdit="1"/>
          </p:cNvSpPr>
          <p:nvPr/>
        </p:nvSpPr>
        <p:spPr bwMode="auto">
          <a:xfrm>
            <a:off x="7696200" y="3276600"/>
            <a:ext cx="1143000" cy="8382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10275" name="Group 3"/>
          <p:cNvGraphicFramePr>
            <a:graphicFrameLocks noGrp="1"/>
          </p:cNvGraphicFramePr>
          <p:nvPr>
            <p:extLst>
              <p:ext uri="{D42A27DB-BD31-4B8C-83A1-F6EECF244321}">
                <p14:modId xmlns:p14="http://schemas.microsoft.com/office/powerpoint/2010/main" val="1481796986"/>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348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348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34865"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pic>
        <p:nvPicPr>
          <p:cNvPr id="168963" name="Picture 3" descr="__extra_6429-the-last-samura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4114800" cy="4648200"/>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68964" name="Text Box 4"/>
          <p:cNvSpPr txBox="1">
            <a:spLocks noChangeArrowheads="1"/>
          </p:cNvSpPr>
          <p:nvPr/>
        </p:nvSpPr>
        <p:spPr bwMode="auto">
          <a:xfrm>
            <a:off x="381000" y="3048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Check out the </a:t>
            </a:r>
            <a:r>
              <a:rPr lang="en-US" sz="3200" dirty="0">
                <a:solidFill>
                  <a:srgbClr val="FF0000"/>
                </a:solidFill>
              </a:rPr>
              <a:t>WEDGE </a:t>
            </a:r>
            <a:r>
              <a:rPr lang="en-US" sz="3200" dirty="0">
                <a:solidFill>
                  <a:schemeClr val="bg1"/>
                </a:solidFill>
              </a:rPr>
              <a:t>from this movie</a:t>
            </a:r>
            <a:r>
              <a:rPr lang="en-US" sz="3200" dirty="0" smtClean="0">
                <a:solidFill>
                  <a:schemeClr val="bg1"/>
                </a:solidFill>
              </a:rPr>
              <a:t>?</a:t>
            </a:r>
            <a:endParaRPr lang="en-US" sz="3200" dirty="0">
              <a:solidFill>
                <a:schemeClr val="bg1"/>
              </a:solidFill>
            </a:endParaRPr>
          </a:p>
        </p:txBody>
      </p:sp>
      <p:sp>
        <p:nvSpPr>
          <p:cNvPr id="168965" name="Line 5"/>
          <p:cNvSpPr>
            <a:spLocks noChangeShapeType="1"/>
          </p:cNvSpPr>
          <p:nvPr/>
        </p:nvSpPr>
        <p:spPr bwMode="auto">
          <a:xfrm>
            <a:off x="685800" y="2174454"/>
            <a:ext cx="1066800" cy="1981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6" name="Rectangle 6"/>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168967" name="WordArt 7"/>
          <p:cNvSpPr>
            <a:spLocks noChangeArrowheads="1" noChangeShapeType="1" noTextEdit="1"/>
          </p:cNvSpPr>
          <p:nvPr/>
        </p:nvSpPr>
        <p:spPr bwMode="auto">
          <a:xfrm>
            <a:off x="6743700" y="992704"/>
            <a:ext cx="2003693" cy="990600"/>
          </a:xfrm>
          <a:prstGeom prst="rect">
            <a:avLst/>
          </a:prstGeom>
        </p:spPr>
        <p:txBody>
          <a:bodyPr wrap="none" fromWordArt="1">
            <a:prstTxWarp prst="textPlain">
              <a:avLst>
                <a:gd name="adj" fmla="val 50000"/>
              </a:avLst>
            </a:prstTxWarp>
          </a:bodyPr>
          <a:lstStyle/>
          <a:p>
            <a:pPr algn="ctr"/>
            <a:r>
              <a:rPr lang="en-US" sz="3600" kern="10" spc="720" dirty="0" smtClean="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a:t>
            </a:r>
            <a:endPar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47913"/>
            <a:ext cx="4038600" cy="4111644"/>
          </a:xfrm>
          <a:prstGeom prst="rect">
            <a:avLst/>
          </a:prstGeom>
          <a:noFill/>
          <a:ln w="7620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2654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3810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Who is this person and what two machines is he working? </a:t>
            </a:r>
          </a:p>
          <a:p>
            <a:pPr eaLnBrk="1" hangingPunct="1"/>
            <a:endParaRPr lang="en-US" sz="3600">
              <a:solidFill>
                <a:srgbClr val="FFFF00"/>
              </a:solidFill>
              <a:latin typeface="Times New Roman" pitchFamily="18" charset="0"/>
            </a:endParaRPr>
          </a:p>
        </p:txBody>
      </p:sp>
      <p:pic>
        <p:nvPicPr>
          <p:cNvPr id="36867" name="Picture 3" descr="TonyHawk_468x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86800" cy="41910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6868"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36869" name="WordArt 6"/>
          <p:cNvSpPr>
            <a:spLocks noChangeArrowheads="1" noChangeShapeType="1" noTextEdit="1"/>
          </p:cNvSpPr>
          <p:nvPr/>
        </p:nvSpPr>
        <p:spPr bwMode="auto">
          <a:xfrm>
            <a:off x="6781800" y="2362200"/>
            <a:ext cx="1905000" cy="857250"/>
          </a:xfrm>
          <a:prstGeom prst="rect">
            <a:avLst/>
          </a:prstGeom>
        </p:spPr>
        <p:txBody>
          <a:bodyPr wrap="none" fromWordArt="1">
            <a:prstTxWarp prst="textPlain">
              <a:avLst>
                <a:gd name="adj" fmla="val 50000"/>
              </a:avLst>
            </a:prstTxWarp>
          </a:bodyPr>
          <a:lstStyle/>
          <a:p>
            <a:pPr algn="ctr"/>
            <a:r>
              <a:rPr lang="en-US" sz="3600" kern="10" spc="720" dirty="0" smtClean="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endPar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3810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Who </a:t>
            </a:r>
            <a:r>
              <a:rPr lang="en-US" sz="3600" dirty="0" smtClean="0">
                <a:solidFill>
                  <a:schemeClr val="bg1"/>
                </a:solidFill>
                <a:latin typeface="Times New Roman" pitchFamily="18" charset="0"/>
              </a:rPr>
              <a:t>am I?</a:t>
            </a:r>
            <a:endParaRPr lang="en-US" sz="3600" dirty="0">
              <a:solidFill>
                <a:srgbClr val="FFFF00"/>
              </a:solidFill>
              <a:latin typeface="Times New Roman" pitchFamily="18" charset="0"/>
            </a:endParaRPr>
          </a:p>
        </p:txBody>
      </p:sp>
      <p:pic>
        <p:nvPicPr>
          <p:cNvPr id="37891" name="Picture 3" descr="lance-armstrong-f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5257800"/>
          </a:xfrm>
          <a:prstGeom prst="rect">
            <a:avLst/>
          </a:prstGeom>
          <a:noFill/>
          <a:ln w="762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37892"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37893" name="WordArt 6"/>
          <p:cNvSpPr>
            <a:spLocks noChangeArrowheads="1" noChangeShapeType="1" noTextEdit="1"/>
          </p:cNvSpPr>
          <p:nvPr/>
        </p:nvSpPr>
        <p:spPr bwMode="auto">
          <a:xfrm>
            <a:off x="7162800" y="2286000"/>
            <a:ext cx="14478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23</a:t>
            </a:r>
          </a:p>
        </p:txBody>
      </p:sp>
      <p:pic>
        <p:nvPicPr>
          <p:cNvPr id="3074" name="Picture 2" descr="http://images3.wikia.nocookie.net/__cb20121105232557/spiderman-films/images/1/15/Green_Gob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4800" y="1132900"/>
            <a:ext cx="8534400" cy="5267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7671" y="115781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228600"/>
            <a:ext cx="8229600" cy="5897563"/>
          </a:xfrm>
        </p:spPr>
        <p:txBody>
          <a:bodyPr/>
          <a:lstStyle/>
          <a:p>
            <a:r>
              <a:rPr lang="en-US" smtClean="0"/>
              <a:t>Who is this?</a:t>
            </a:r>
          </a:p>
        </p:txBody>
      </p:sp>
      <p:pic>
        <p:nvPicPr>
          <p:cNvPr id="38915" name="Picture 5" descr="http://3.bp.blogspot.com/_J9bnnRgW4f8/R1Oq_tCfH2I/AAAAAAAABZE/R5I6O21LPFE/s1600-R/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34400" cy="5715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8916" name="WordArt 6"/>
          <p:cNvSpPr>
            <a:spLocks noChangeArrowheads="1" noChangeShapeType="1" noTextEdit="1"/>
          </p:cNvSpPr>
          <p:nvPr/>
        </p:nvSpPr>
        <p:spPr bwMode="auto">
          <a:xfrm>
            <a:off x="6934200" y="1066800"/>
            <a:ext cx="1752600" cy="1066800"/>
          </a:xfrm>
          <a:prstGeom prst="rect">
            <a:avLst/>
          </a:prstGeom>
        </p:spPr>
        <p:txBody>
          <a:bodyPr wrap="none" fromWordArt="1">
            <a:prstTxWarp prst="textPlain">
              <a:avLst>
                <a:gd name="adj" fmla="val 50000"/>
              </a:avLst>
            </a:prstTxWarp>
          </a:bodyPr>
          <a:lstStyle/>
          <a:p>
            <a:pPr algn="ctr"/>
            <a:r>
              <a:rPr lang="en-US" sz="3600" kern="10" spc="720" dirty="0" smtClean="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*24</a:t>
            </a:r>
            <a:endPar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304800"/>
            <a:ext cx="8229600" cy="5821363"/>
          </a:xfrm>
        </p:spPr>
        <p:txBody>
          <a:bodyPr/>
          <a:lstStyle/>
          <a:p>
            <a:r>
              <a:rPr lang="en-US" smtClean="0"/>
              <a:t>Name this machine?</a:t>
            </a:r>
          </a:p>
        </p:txBody>
      </p:sp>
      <p:pic>
        <p:nvPicPr>
          <p:cNvPr id="39939" name="Picture 5" descr="transformers-2-bumble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10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39940" name="Rectangle 11"/>
          <p:cNvSpPr>
            <a:spLocks noChangeArrowheads="1"/>
          </p:cNvSpPr>
          <p:nvPr/>
        </p:nvSpPr>
        <p:spPr bwMode="auto">
          <a:xfrm>
            <a:off x="6324600" y="2057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1" name="Rectangle 12"/>
          <p:cNvSpPr>
            <a:spLocks noChangeArrowheads="1"/>
          </p:cNvSpPr>
          <p:nvPr/>
        </p:nvSpPr>
        <p:spPr bwMode="auto">
          <a:xfrm>
            <a:off x="3657600" y="3581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2" name="Rectangle 13"/>
          <p:cNvSpPr>
            <a:spLocks noChangeArrowheads="1"/>
          </p:cNvSpPr>
          <p:nvPr/>
        </p:nvSpPr>
        <p:spPr bwMode="auto">
          <a:xfrm>
            <a:off x="3810000" y="2667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3" name="Rectangle 14"/>
          <p:cNvSpPr>
            <a:spLocks noChangeArrowheads="1"/>
          </p:cNvSpPr>
          <p:nvPr/>
        </p:nvSpPr>
        <p:spPr bwMode="auto">
          <a:xfrm>
            <a:off x="6400800" y="3048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4" name="Rectangle 15"/>
          <p:cNvSpPr>
            <a:spLocks noChangeArrowheads="1"/>
          </p:cNvSpPr>
          <p:nvPr/>
        </p:nvSpPr>
        <p:spPr bwMode="auto">
          <a:xfrm>
            <a:off x="51816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5" name="Rectangle 16"/>
          <p:cNvSpPr>
            <a:spLocks noChangeArrowheads="1"/>
          </p:cNvSpPr>
          <p:nvPr/>
        </p:nvSpPr>
        <p:spPr bwMode="auto">
          <a:xfrm>
            <a:off x="7543800" y="4343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6" name="Rectangle 17"/>
          <p:cNvSpPr>
            <a:spLocks noChangeArrowheads="1"/>
          </p:cNvSpPr>
          <p:nvPr/>
        </p:nvSpPr>
        <p:spPr bwMode="auto">
          <a:xfrm>
            <a:off x="4648200" y="3962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7" name="Rectangle 18"/>
          <p:cNvSpPr>
            <a:spLocks noChangeArrowheads="1"/>
          </p:cNvSpPr>
          <p:nvPr/>
        </p:nvSpPr>
        <p:spPr bwMode="auto">
          <a:xfrm>
            <a:off x="5638800" y="487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8" name="Rectangle 19"/>
          <p:cNvSpPr>
            <a:spLocks noChangeArrowheads="1"/>
          </p:cNvSpPr>
          <p:nvPr/>
        </p:nvSpPr>
        <p:spPr bwMode="auto">
          <a:xfrm>
            <a:off x="48006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9" name="Rectangle 20"/>
          <p:cNvSpPr>
            <a:spLocks noChangeArrowheads="1"/>
          </p:cNvSpPr>
          <p:nvPr/>
        </p:nvSpPr>
        <p:spPr bwMode="auto">
          <a:xfrm>
            <a:off x="6629400" y="137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0" name="Rectangle 21"/>
          <p:cNvSpPr>
            <a:spLocks noChangeArrowheads="1"/>
          </p:cNvSpPr>
          <p:nvPr/>
        </p:nvSpPr>
        <p:spPr bwMode="auto">
          <a:xfrm>
            <a:off x="6324600" y="3733800"/>
            <a:ext cx="1905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1" name="Rectangle 22"/>
          <p:cNvSpPr>
            <a:spLocks noChangeArrowheads="1"/>
          </p:cNvSpPr>
          <p:nvPr/>
        </p:nvSpPr>
        <p:spPr bwMode="auto">
          <a:xfrm>
            <a:off x="51816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2" name="Rectangle 23"/>
          <p:cNvSpPr>
            <a:spLocks noChangeArrowheads="1"/>
          </p:cNvSpPr>
          <p:nvPr/>
        </p:nvSpPr>
        <p:spPr bwMode="auto">
          <a:xfrm>
            <a:off x="3048000" y="45720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3" name="Rectangle 24"/>
          <p:cNvSpPr>
            <a:spLocks noChangeArrowheads="1"/>
          </p:cNvSpPr>
          <p:nvPr/>
        </p:nvSpPr>
        <p:spPr bwMode="auto">
          <a:xfrm>
            <a:off x="2209800" y="3352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4" name="Rectangle 25"/>
          <p:cNvSpPr>
            <a:spLocks noChangeArrowheads="1"/>
          </p:cNvSpPr>
          <p:nvPr/>
        </p:nvSpPr>
        <p:spPr bwMode="auto">
          <a:xfrm>
            <a:off x="1828800" y="1219200"/>
            <a:ext cx="2057400" cy="1295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5" name="Rectangle 26"/>
          <p:cNvSpPr>
            <a:spLocks noChangeArrowheads="1"/>
          </p:cNvSpPr>
          <p:nvPr/>
        </p:nvSpPr>
        <p:spPr bwMode="auto">
          <a:xfrm>
            <a:off x="1066800" y="4724400"/>
            <a:ext cx="1981200" cy="1066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6" name="Rectangle 27"/>
          <p:cNvSpPr>
            <a:spLocks noChangeArrowheads="1"/>
          </p:cNvSpPr>
          <p:nvPr/>
        </p:nvSpPr>
        <p:spPr bwMode="auto">
          <a:xfrm>
            <a:off x="3962400" y="12954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7" name="Rectangle 28"/>
          <p:cNvSpPr>
            <a:spLocks noChangeArrowheads="1"/>
          </p:cNvSpPr>
          <p:nvPr/>
        </p:nvSpPr>
        <p:spPr bwMode="auto">
          <a:xfrm>
            <a:off x="5943600" y="1143000"/>
            <a:ext cx="914400" cy="914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8" name="Rectangle 29"/>
          <p:cNvSpPr>
            <a:spLocks noChangeArrowheads="1"/>
          </p:cNvSpPr>
          <p:nvPr/>
        </p:nvSpPr>
        <p:spPr bwMode="auto">
          <a:xfrm>
            <a:off x="762000" y="16002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59" name="Rectangle 30"/>
          <p:cNvSpPr>
            <a:spLocks noChangeArrowheads="1"/>
          </p:cNvSpPr>
          <p:nvPr/>
        </p:nvSpPr>
        <p:spPr bwMode="auto">
          <a:xfrm>
            <a:off x="3810000" y="3276600"/>
            <a:ext cx="15240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0" name="Rectangle 31"/>
          <p:cNvSpPr>
            <a:spLocks noChangeArrowheads="1"/>
          </p:cNvSpPr>
          <p:nvPr/>
        </p:nvSpPr>
        <p:spPr bwMode="auto">
          <a:xfrm>
            <a:off x="457200" y="2514600"/>
            <a:ext cx="1828800" cy="1676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1" name="Rectangle 32"/>
          <p:cNvSpPr>
            <a:spLocks noChangeArrowheads="1"/>
          </p:cNvSpPr>
          <p:nvPr/>
        </p:nvSpPr>
        <p:spPr bwMode="auto">
          <a:xfrm>
            <a:off x="5715000" y="2514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2" name="Rectangle 33"/>
          <p:cNvSpPr>
            <a:spLocks noChangeArrowheads="1"/>
          </p:cNvSpPr>
          <p:nvPr/>
        </p:nvSpPr>
        <p:spPr bwMode="auto">
          <a:xfrm>
            <a:off x="5105400" y="51816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3" name="Rectangle 34"/>
          <p:cNvSpPr>
            <a:spLocks noChangeArrowheads="1"/>
          </p:cNvSpPr>
          <p:nvPr/>
        </p:nvSpPr>
        <p:spPr bwMode="auto">
          <a:xfrm>
            <a:off x="7620000" y="1219200"/>
            <a:ext cx="990600" cy="1143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4" name="Rectangle 35"/>
          <p:cNvSpPr>
            <a:spLocks noChangeArrowheads="1"/>
          </p:cNvSpPr>
          <p:nvPr/>
        </p:nvSpPr>
        <p:spPr bwMode="auto">
          <a:xfrm>
            <a:off x="3810000" y="3733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5" name="Rectangle 36"/>
          <p:cNvSpPr>
            <a:spLocks noChangeArrowheads="1"/>
          </p:cNvSpPr>
          <p:nvPr/>
        </p:nvSpPr>
        <p:spPr bwMode="auto">
          <a:xfrm>
            <a:off x="3886200" y="4648200"/>
            <a:ext cx="1143000" cy="1600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6" name="Rectangle 37"/>
          <p:cNvSpPr>
            <a:spLocks noChangeArrowheads="1"/>
          </p:cNvSpPr>
          <p:nvPr/>
        </p:nvSpPr>
        <p:spPr bwMode="auto">
          <a:xfrm>
            <a:off x="4572000" y="1066800"/>
            <a:ext cx="6096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7" name="Rectangle 38"/>
          <p:cNvSpPr>
            <a:spLocks noChangeArrowheads="1"/>
          </p:cNvSpPr>
          <p:nvPr/>
        </p:nvSpPr>
        <p:spPr bwMode="auto">
          <a:xfrm>
            <a:off x="304800" y="42672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8" name="Rectangle 39"/>
          <p:cNvSpPr>
            <a:spLocks noChangeArrowheads="1"/>
          </p:cNvSpPr>
          <p:nvPr/>
        </p:nvSpPr>
        <p:spPr bwMode="auto">
          <a:xfrm>
            <a:off x="8001000" y="2133600"/>
            <a:ext cx="609600" cy="2133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69" name="Rectangle 40"/>
          <p:cNvSpPr>
            <a:spLocks noChangeArrowheads="1"/>
          </p:cNvSpPr>
          <p:nvPr/>
        </p:nvSpPr>
        <p:spPr bwMode="auto">
          <a:xfrm>
            <a:off x="4343400" y="2133600"/>
            <a:ext cx="609600" cy="609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70" name="Rectangle 41"/>
          <p:cNvSpPr>
            <a:spLocks noChangeArrowheads="1"/>
          </p:cNvSpPr>
          <p:nvPr/>
        </p:nvSpPr>
        <p:spPr bwMode="auto">
          <a:xfrm>
            <a:off x="1066800" y="1066800"/>
            <a:ext cx="1295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71" name="Rectangle 42"/>
          <p:cNvSpPr>
            <a:spLocks noChangeArrowheads="1"/>
          </p:cNvSpPr>
          <p:nvPr/>
        </p:nvSpPr>
        <p:spPr bwMode="auto">
          <a:xfrm>
            <a:off x="6324600" y="5257800"/>
            <a:ext cx="17526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72" name="WordArt 43"/>
          <p:cNvSpPr>
            <a:spLocks noChangeArrowheads="1" noChangeShapeType="1" noTextEdit="1"/>
          </p:cNvSpPr>
          <p:nvPr/>
        </p:nvSpPr>
        <p:spPr bwMode="auto">
          <a:xfrm>
            <a:off x="7848600" y="304800"/>
            <a:ext cx="9144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13394" name="Group 50"/>
          <p:cNvGraphicFramePr>
            <a:graphicFrameLocks noGrp="1"/>
          </p:cNvGraphicFramePr>
          <p:nvPr/>
        </p:nvGraphicFramePr>
        <p:xfrm>
          <a:off x="457200" y="838200"/>
          <a:ext cx="8305800" cy="5146675"/>
        </p:xfrm>
        <a:graphic>
          <a:graphicData uri="http://schemas.openxmlformats.org/drawingml/2006/table">
            <a:tbl>
              <a:tblPr/>
              <a:tblGrid>
                <a:gridCol w="1660525"/>
                <a:gridCol w="1662113"/>
                <a:gridCol w="1660525"/>
                <a:gridCol w="1662112"/>
                <a:gridCol w="1660525"/>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rPr>
                        <a:t>PULL 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100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4100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41009"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
        <p:nvSpPr>
          <p:cNvPr id="41010" name="WordArt 51"/>
          <p:cNvSpPr>
            <a:spLocks noChangeArrowheads="1" noChangeShapeType="1" noTextEdit="1"/>
          </p:cNvSpPr>
          <p:nvPr/>
        </p:nvSpPr>
        <p:spPr bwMode="auto">
          <a:xfrm>
            <a:off x="457200" y="6096000"/>
            <a:ext cx="7391400" cy="3810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66FFCC"/>
                </a:solidFill>
                <a:effectLst>
                  <a:outerShdw dist="45791" dir="3378596" algn="ctr" rotWithShape="0">
                    <a:srgbClr val="4D4D4D">
                      <a:alpha val="79999"/>
                    </a:srgbClr>
                  </a:outerShdw>
                </a:effectLst>
                <a:latin typeface="Arial Black"/>
              </a:rPr>
              <a:t>Final Question:_________________</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2895600" y="838200"/>
            <a:ext cx="4343400" cy="3048000"/>
          </a:xfrm>
          <a:prstGeom prst="wedgeRoundRectCallout">
            <a:avLst>
              <a:gd name="adj1" fmla="val -56654"/>
              <a:gd name="adj2" fmla="val 36530"/>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“You may wager up to</a:t>
            </a:r>
          </a:p>
          <a:p>
            <a:pPr algn="ctr">
              <a:defRPr/>
            </a:pPr>
            <a:r>
              <a:rPr lang="en-US" sz="3200" dirty="0">
                <a:solidFill>
                  <a:schemeClr val="tx1"/>
                </a:solidFill>
              </a:rPr>
              <a:t>5 pts for this final Question.” “Please make your wager now.”</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457200" y="457200"/>
            <a:ext cx="8229600" cy="5668963"/>
          </a:xfrm>
        </p:spPr>
        <p:txBody>
          <a:bodyPr/>
          <a:lstStyle/>
          <a:p>
            <a:pPr eaLnBrk="1" hangingPunct="1"/>
            <a:r>
              <a:rPr lang="en-US" sz="3600" smtClean="0"/>
              <a:t>Final Question? </a:t>
            </a:r>
          </a:p>
          <a:p>
            <a:pPr eaLnBrk="1" hangingPunct="1"/>
            <a:r>
              <a:rPr lang="en-US" sz="3600" smtClean="0"/>
              <a:t>Name all of the simple machines below.</a:t>
            </a:r>
          </a:p>
          <a:p>
            <a:pPr lvl="1" eaLnBrk="1" hangingPunct="1">
              <a:buFontTx/>
              <a:buNone/>
            </a:pPr>
            <a:endParaRPr lang="en-US" sz="3600" smtClean="0">
              <a:solidFill>
                <a:srgbClr val="FFFF00"/>
              </a:solidFill>
            </a:endParaRPr>
          </a:p>
          <a:p>
            <a:pPr eaLnBrk="1" hangingPunct="1"/>
            <a:endParaRPr lang="en-US" smtClean="0">
              <a:solidFill>
                <a:srgbClr val="FFFF00"/>
              </a:solidFill>
            </a:endParaRPr>
          </a:p>
          <a:p>
            <a:pPr eaLnBrk="1" hangingPunct="1"/>
            <a:endParaRPr lang="en-US" smtClean="0"/>
          </a:p>
          <a:p>
            <a:pPr eaLnBrk="1" hangingPunct="1"/>
            <a:endParaRPr lang="en-US" smtClean="0"/>
          </a:p>
        </p:txBody>
      </p:sp>
      <p:pic>
        <p:nvPicPr>
          <p:cNvPr id="43011" name="Picture 4" descr="corksc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9982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5"/>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4"/>
          <p:cNvSpPr>
            <a:spLocks noChangeArrowheads="1" noChangeShapeType="1" noTextEdit="1"/>
          </p:cNvSpPr>
          <p:nvPr/>
        </p:nvSpPr>
        <p:spPr bwMode="auto">
          <a:xfrm>
            <a:off x="685800" y="1752600"/>
            <a:ext cx="7620000" cy="13716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Answer Key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14371" name="Group 3"/>
          <p:cNvGraphicFramePr>
            <a:graphicFrameLocks noGrp="1"/>
          </p:cNvGraphicFramePr>
          <p:nvPr>
            <p:extLst>
              <p:ext uri="{D42A27DB-BD31-4B8C-83A1-F6EECF244321}">
                <p14:modId xmlns:p14="http://schemas.microsoft.com/office/powerpoint/2010/main" val="3928760555"/>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510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4510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45105"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18467" name="Group 3"/>
          <p:cNvGraphicFramePr>
            <a:graphicFrameLocks noGrp="1"/>
          </p:cNvGraphicFramePr>
          <p:nvPr>
            <p:extLst>
              <p:ext uri="{D42A27DB-BD31-4B8C-83A1-F6EECF244321}">
                <p14:modId xmlns:p14="http://schemas.microsoft.com/office/powerpoint/2010/main" val="2454956182"/>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7C8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612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461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46129"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8" name="WordArt 4"/>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47109" name="WordArt 5"/>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47110" name="WordArt 6"/>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7111" name="WordArt 7"/>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47112" name="WordArt 8"/>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2" name="WordArt 4"/>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48133" name="WordArt 5"/>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FF00"/>
                </a:solidFill>
                <a:effectLst>
                  <a:outerShdw dist="45791" dir="3378596" algn="ctr" rotWithShape="0">
                    <a:srgbClr val="4D4D4D">
                      <a:alpha val="79999"/>
                    </a:srgbClr>
                  </a:outerShdw>
                </a:effectLst>
                <a:latin typeface="Arial Black"/>
              </a:rPr>
              <a:t>A</a:t>
            </a:r>
          </a:p>
        </p:txBody>
      </p:sp>
      <p:sp>
        <p:nvSpPr>
          <p:cNvPr id="48134" name="WordArt 6"/>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8135" name="WordArt 7"/>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48136" name="WordArt 8"/>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6" name="WordArt 4"/>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49157" name="WordArt 5"/>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49158" name="WordArt 6"/>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9159" name="WordArt 7"/>
          <p:cNvSpPr>
            <a:spLocks noChangeArrowheads="1" noChangeShapeType="1" noTextEdit="1"/>
          </p:cNvSpPr>
          <p:nvPr/>
        </p:nvSpPr>
        <p:spPr bwMode="auto">
          <a:xfrm>
            <a:off x="1295400" y="1143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a:t>
            </a:r>
          </a:p>
        </p:txBody>
      </p:sp>
      <p:sp>
        <p:nvSpPr>
          <p:cNvPr id="49160" name="WordArt 8"/>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49161" name="WordArt 9"/>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0" name="WordArt 4"/>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50181" name="WordArt 5"/>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50182" name="WordArt 6"/>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FF00"/>
                </a:solidFill>
                <a:effectLst>
                  <a:outerShdw dist="45791" dir="3378596" algn="ctr" rotWithShape="0">
                    <a:srgbClr val="4D4D4D">
                      <a:alpha val="79999"/>
                    </a:srgbClr>
                  </a:outerShdw>
                </a:effectLst>
                <a:latin typeface="Arial Black"/>
              </a:rPr>
              <a:t>B</a:t>
            </a:r>
          </a:p>
        </p:txBody>
      </p:sp>
      <p:sp>
        <p:nvSpPr>
          <p:cNvPr id="50183" name="WordArt 7"/>
          <p:cNvSpPr>
            <a:spLocks noChangeArrowheads="1" noChangeShapeType="1" noTextEdit="1"/>
          </p:cNvSpPr>
          <p:nvPr/>
        </p:nvSpPr>
        <p:spPr bwMode="auto">
          <a:xfrm>
            <a:off x="1295400" y="1143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a:t>
            </a:r>
          </a:p>
        </p:txBody>
      </p:sp>
      <p:sp>
        <p:nvSpPr>
          <p:cNvPr id="50184" name="WordArt 8"/>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50185" name="WordArt 9"/>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04"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WordArt 5"/>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51206" name="WordArt 6"/>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51207" name="WordArt 7"/>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6699FF"/>
                </a:solidFill>
                <a:effectLst>
                  <a:outerShdw dist="45791" dir="3378596" algn="ctr" rotWithShape="0">
                    <a:srgbClr val="4D4D4D">
                      <a:alpha val="79999"/>
                    </a:srgbClr>
                  </a:outerShdw>
                </a:effectLst>
                <a:latin typeface="Arial Black"/>
              </a:rPr>
              <a:t>B</a:t>
            </a:r>
          </a:p>
        </p:txBody>
      </p:sp>
      <p:sp>
        <p:nvSpPr>
          <p:cNvPr id="51208" name="WordArt 8"/>
          <p:cNvSpPr>
            <a:spLocks noChangeArrowheads="1" noChangeShapeType="1" noTextEdit="1"/>
          </p:cNvSpPr>
          <p:nvPr/>
        </p:nvSpPr>
        <p:spPr bwMode="auto">
          <a:xfrm>
            <a:off x="1295400" y="1143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a:t>
            </a:r>
          </a:p>
        </p:txBody>
      </p:sp>
      <p:sp>
        <p:nvSpPr>
          <p:cNvPr id="51209" name="WordArt 9"/>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51210" name="WordArt 10"/>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2228"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WordArt 5"/>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52230" name="WordArt 6"/>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52231" name="WordArt 7"/>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6699FF"/>
                </a:solidFill>
                <a:effectLst>
                  <a:outerShdw dist="45791" dir="3378596" algn="ctr" rotWithShape="0">
                    <a:srgbClr val="4D4D4D">
                      <a:alpha val="79999"/>
                    </a:srgbClr>
                  </a:outerShdw>
                </a:effectLst>
                <a:latin typeface="Arial Black"/>
              </a:rPr>
              <a:t>B</a:t>
            </a:r>
          </a:p>
        </p:txBody>
      </p:sp>
      <p:sp>
        <p:nvSpPr>
          <p:cNvPr id="52232" name="WordArt 8"/>
          <p:cNvSpPr>
            <a:spLocks noChangeArrowheads="1" noChangeShapeType="1" noTextEdit="1"/>
          </p:cNvSpPr>
          <p:nvPr/>
        </p:nvSpPr>
        <p:spPr bwMode="auto">
          <a:xfrm>
            <a:off x="1295400" y="1143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a:t>
            </a:r>
          </a:p>
        </p:txBody>
      </p:sp>
      <p:sp>
        <p:nvSpPr>
          <p:cNvPr id="52233" name="WordArt 9"/>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FF00"/>
                </a:solidFill>
                <a:effectLst>
                  <a:outerShdw dist="45791" dir="3378596" algn="ctr" rotWithShape="0">
                    <a:srgbClr val="4D4D4D">
                      <a:alpha val="79999"/>
                    </a:srgbClr>
                  </a:outerShdw>
                </a:effectLst>
                <a:latin typeface="Arial Black"/>
              </a:rPr>
              <a:t>C</a:t>
            </a:r>
          </a:p>
        </p:txBody>
      </p:sp>
      <p:sp>
        <p:nvSpPr>
          <p:cNvPr id="52234" name="WordArt 10"/>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3252"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7747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WordArt 6"/>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53255" name="WordArt 7"/>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53256" name="WordArt 8"/>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6699FF"/>
                </a:solidFill>
                <a:effectLst>
                  <a:outerShdw dist="45791" dir="3378596" algn="ctr" rotWithShape="0">
                    <a:srgbClr val="4D4D4D">
                      <a:alpha val="79999"/>
                    </a:srgbClr>
                  </a:outerShdw>
                </a:effectLst>
                <a:latin typeface="Arial Black"/>
              </a:rPr>
              <a:t>B</a:t>
            </a:r>
          </a:p>
        </p:txBody>
      </p:sp>
      <p:sp>
        <p:nvSpPr>
          <p:cNvPr id="53257" name="WordArt 9"/>
          <p:cNvSpPr>
            <a:spLocks noChangeArrowheads="1" noChangeShapeType="1" noTextEdit="1"/>
          </p:cNvSpPr>
          <p:nvPr/>
        </p:nvSpPr>
        <p:spPr bwMode="auto">
          <a:xfrm>
            <a:off x="1295400" y="1143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a:t>
            </a:r>
          </a:p>
        </p:txBody>
      </p:sp>
      <p:sp>
        <p:nvSpPr>
          <p:cNvPr id="53258" name="WordArt 10"/>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66FF"/>
                </a:solidFill>
                <a:effectLst>
                  <a:outerShdw dist="45791" dir="3378596" algn="ctr" rotWithShape="0">
                    <a:srgbClr val="4D4D4D">
                      <a:alpha val="79999"/>
                    </a:srgbClr>
                  </a:outerShdw>
                </a:effectLst>
                <a:latin typeface="Arial Black"/>
              </a:rPr>
              <a:t>C</a:t>
            </a:r>
          </a:p>
        </p:txBody>
      </p:sp>
      <p:sp>
        <p:nvSpPr>
          <p:cNvPr id="53259" name="WordArt 11"/>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4276"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7747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WordArt 6"/>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54279" name="WordArt 7"/>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54280" name="WordArt 8"/>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6699FF"/>
                </a:solidFill>
                <a:effectLst>
                  <a:outerShdw dist="45791" dir="3378596" algn="ctr" rotWithShape="0">
                    <a:srgbClr val="4D4D4D">
                      <a:alpha val="79999"/>
                    </a:srgbClr>
                  </a:outerShdw>
                </a:effectLst>
                <a:latin typeface="Arial Black"/>
              </a:rPr>
              <a:t>B</a:t>
            </a:r>
          </a:p>
        </p:txBody>
      </p:sp>
      <p:sp>
        <p:nvSpPr>
          <p:cNvPr id="54281" name="WordArt 9"/>
          <p:cNvSpPr>
            <a:spLocks noChangeArrowheads="1" noChangeShapeType="1" noTextEdit="1"/>
          </p:cNvSpPr>
          <p:nvPr/>
        </p:nvSpPr>
        <p:spPr bwMode="auto">
          <a:xfrm>
            <a:off x="1295400" y="1143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a:t>
            </a:r>
          </a:p>
        </p:txBody>
      </p:sp>
      <p:sp>
        <p:nvSpPr>
          <p:cNvPr id="54282" name="WordArt 10"/>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66FF"/>
                </a:solidFill>
                <a:effectLst>
                  <a:outerShdw dist="45791" dir="3378596" algn="ctr" rotWithShape="0">
                    <a:srgbClr val="4D4D4D">
                      <a:alpha val="79999"/>
                    </a:srgbClr>
                  </a:outerShdw>
                </a:effectLst>
                <a:latin typeface="Arial Black"/>
              </a:rPr>
              <a:t>C</a:t>
            </a:r>
          </a:p>
        </p:txBody>
      </p:sp>
      <p:sp>
        <p:nvSpPr>
          <p:cNvPr id="54283" name="WordArt 11"/>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FF00"/>
                </a:soli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5300" name="Rectangl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7747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Rectangl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813" y="774700"/>
            <a:ext cx="13652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WordArt 7"/>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55304" name="WordArt 8"/>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55305" name="WordArt 9"/>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6699FF"/>
                </a:solidFill>
                <a:effectLst>
                  <a:outerShdw dist="45791" dir="3378596" algn="ctr" rotWithShape="0">
                    <a:srgbClr val="4D4D4D">
                      <a:alpha val="79999"/>
                    </a:srgbClr>
                  </a:outerShdw>
                </a:effectLst>
                <a:latin typeface="Arial Black"/>
              </a:rPr>
              <a:t>B</a:t>
            </a:r>
          </a:p>
        </p:txBody>
      </p:sp>
      <p:sp>
        <p:nvSpPr>
          <p:cNvPr id="55306" name="WordArt 10"/>
          <p:cNvSpPr>
            <a:spLocks noChangeArrowheads="1" noChangeShapeType="1" noTextEdit="1"/>
          </p:cNvSpPr>
          <p:nvPr/>
        </p:nvSpPr>
        <p:spPr bwMode="auto">
          <a:xfrm>
            <a:off x="1295400" y="1143000"/>
            <a:ext cx="304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1</a:t>
            </a:r>
          </a:p>
        </p:txBody>
      </p:sp>
      <p:sp>
        <p:nvSpPr>
          <p:cNvPr id="55307" name="WordArt 11"/>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66FF"/>
                </a:solidFill>
                <a:effectLst>
                  <a:outerShdw dist="45791" dir="3378596" algn="ctr" rotWithShape="0">
                    <a:srgbClr val="4D4D4D">
                      <a:alpha val="79999"/>
                    </a:srgbClr>
                  </a:outerShdw>
                </a:effectLst>
                <a:latin typeface="Arial Black"/>
              </a:rPr>
              <a:t>C</a:t>
            </a:r>
          </a:p>
        </p:txBody>
      </p:sp>
      <p:sp>
        <p:nvSpPr>
          <p:cNvPr id="55308" name="WordArt 12"/>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FF99"/>
                </a:soli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1524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this type of pulley? </a:t>
            </a:r>
          </a:p>
          <a:p>
            <a:pPr eaLnBrk="1" hangingPunct="1"/>
            <a:endParaRPr lang="en-US" sz="3600">
              <a:solidFill>
                <a:schemeClr val="bg1"/>
              </a:solidFill>
              <a:latin typeface="Times New Roman" pitchFamily="18" charset="0"/>
            </a:endParaRPr>
          </a:p>
        </p:txBody>
      </p:sp>
      <p:pic>
        <p:nvPicPr>
          <p:cNvPr id="56323" name="Picture 3" descr="L_Pulley_dia1_f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610600" cy="51054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56324"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56325" name="Text Box 5"/>
          <p:cNvSpPr txBox="1">
            <a:spLocks noChangeArrowheads="1"/>
          </p:cNvSpPr>
          <p:nvPr/>
        </p:nvSpPr>
        <p:spPr bwMode="auto">
          <a:xfrm>
            <a:off x="7467600" y="51816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7200"/>
          </a:p>
        </p:txBody>
      </p:sp>
      <p:sp>
        <p:nvSpPr>
          <p:cNvPr id="56326" name="WordArt 6"/>
          <p:cNvSpPr>
            <a:spLocks noChangeArrowheads="1" noChangeShapeType="1" noTextEdit="1"/>
          </p:cNvSpPr>
          <p:nvPr/>
        </p:nvSpPr>
        <p:spPr bwMode="auto">
          <a:xfrm>
            <a:off x="609600" y="1524000"/>
            <a:ext cx="1143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81000" y="152400"/>
            <a:ext cx="8534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this type of pulley? </a:t>
            </a:r>
          </a:p>
          <a:p>
            <a:pPr eaLnBrk="1" hangingPunct="1"/>
            <a:r>
              <a:rPr lang="en-US" sz="3600">
                <a:solidFill>
                  <a:srgbClr val="CC66FF"/>
                </a:solidFill>
                <a:latin typeface="Times New Roman" pitchFamily="18" charset="0"/>
              </a:rPr>
              <a:t>FIXED PULLEY</a:t>
            </a:r>
          </a:p>
          <a:p>
            <a:pPr eaLnBrk="1" hangingPunct="1"/>
            <a:endParaRPr lang="en-US" sz="3600">
              <a:solidFill>
                <a:schemeClr val="bg1"/>
              </a:solidFill>
              <a:latin typeface="Times New Roman" pitchFamily="18" charset="0"/>
            </a:endParaRPr>
          </a:p>
        </p:txBody>
      </p:sp>
      <p:pic>
        <p:nvPicPr>
          <p:cNvPr id="57347" name="Picture 3" descr="L_Pulley_dia1_f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610600" cy="5105400"/>
          </a:xfrm>
          <a:prstGeom prst="rect">
            <a:avLst/>
          </a:prstGeom>
          <a:noFill/>
          <a:ln w="76200">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57349" name="Text Box 5"/>
          <p:cNvSpPr txBox="1">
            <a:spLocks noChangeArrowheads="1"/>
          </p:cNvSpPr>
          <p:nvPr/>
        </p:nvSpPr>
        <p:spPr bwMode="auto">
          <a:xfrm>
            <a:off x="7467600" y="5181600"/>
            <a:ext cx="1371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7200"/>
          </a:p>
        </p:txBody>
      </p:sp>
      <p:sp>
        <p:nvSpPr>
          <p:cNvPr id="57350" name="WordArt 6"/>
          <p:cNvSpPr>
            <a:spLocks noChangeArrowheads="1" noChangeShapeType="1" noTextEdit="1"/>
          </p:cNvSpPr>
          <p:nvPr/>
        </p:nvSpPr>
        <p:spPr bwMode="auto">
          <a:xfrm>
            <a:off x="609600" y="1524000"/>
            <a:ext cx="1143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3810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this type of pulley? </a:t>
            </a:r>
          </a:p>
        </p:txBody>
      </p:sp>
      <p:pic>
        <p:nvPicPr>
          <p:cNvPr id="58371" name="Picture 3" descr="pulley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8006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58373" name="WordArt 5"/>
          <p:cNvSpPr>
            <a:spLocks noChangeArrowheads="1" noChangeShapeType="1" noTextEdit="1"/>
          </p:cNvSpPr>
          <p:nvPr/>
        </p:nvSpPr>
        <p:spPr bwMode="auto">
          <a:xfrm>
            <a:off x="457200" y="2057400"/>
            <a:ext cx="14478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09600" y="381000"/>
            <a:ext cx="807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this type of pulley</a:t>
            </a:r>
            <a:r>
              <a:rPr lang="en-US" sz="3600">
                <a:latin typeface="Times New Roman" pitchFamily="18" charset="0"/>
              </a:rPr>
              <a:t>?</a:t>
            </a:r>
            <a:r>
              <a:rPr lang="en-US" sz="3600">
                <a:solidFill>
                  <a:schemeClr val="bg1"/>
                </a:solidFill>
                <a:latin typeface="Times New Roman" pitchFamily="18" charset="0"/>
              </a:rPr>
              <a:t> </a:t>
            </a:r>
            <a:r>
              <a:rPr lang="en-US" sz="3600">
                <a:solidFill>
                  <a:srgbClr val="FFC000"/>
                </a:solidFill>
                <a:latin typeface="Times New Roman" pitchFamily="18" charset="0"/>
              </a:rPr>
              <a:t>COMBINED PULLEY OR BLOCK AND TACKLE</a:t>
            </a:r>
          </a:p>
        </p:txBody>
      </p:sp>
      <p:pic>
        <p:nvPicPr>
          <p:cNvPr id="59395" name="Picture 3" descr="pulley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8006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59396"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59397" name="WordArt 5"/>
          <p:cNvSpPr>
            <a:spLocks noChangeArrowheads="1" noChangeShapeType="1" noTextEdit="1"/>
          </p:cNvSpPr>
          <p:nvPr/>
        </p:nvSpPr>
        <p:spPr bwMode="auto">
          <a:xfrm>
            <a:off x="457200" y="2057400"/>
            <a:ext cx="14478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381000"/>
            <a:ext cx="705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type of pulley is this? </a:t>
            </a:r>
          </a:p>
        </p:txBody>
      </p:sp>
      <p:pic>
        <p:nvPicPr>
          <p:cNvPr id="60419" name="Picture 3" descr="image_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8768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0420"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60421" name="WordArt 5"/>
          <p:cNvSpPr>
            <a:spLocks noChangeArrowheads="1" noChangeShapeType="1" noTextEdit="1"/>
          </p:cNvSpPr>
          <p:nvPr/>
        </p:nvSpPr>
        <p:spPr bwMode="auto">
          <a:xfrm>
            <a:off x="533400" y="1752600"/>
            <a:ext cx="1295400" cy="13716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FFCC66"/>
                </a:solidFill>
                <a:effectLst>
                  <a:outerShdw dist="45791" dir="3378596" algn="ctr" rotWithShape="0">
                    <a:srgbClr val="4D4D4D">
                      <a:alpha val="79999"/>
                    </a:srgbClr>
                  </a:outerShdw>
                </a:effectLst>
                <a:latin typeface="Arial Black"/>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81000" y="381000"/>
            <a:ext cx="70548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What type of pulley is this? </a:t>
            </a:r>
            <a:r>
              <a:rPr lang="en-US" sz="3600" dirty="0" smtClean="0">
                <a:solidFill>
                  <a:srgbClr val="FFFF00"/>
                </a:solidFill>
                <a:latin typeface="Times New Roman" pitchFamily="18" charset="0"/>
              </a:rPr>
              <a:t>MOVABLE </a:t>
            </a:r>
            <a:r>
              <a:rPr lang="en-US" sz="3600" dirty="0">
                <a:solidFill>
                  <a:srgbClr val="FFFF00"/>
                </a:solidFill>
                <a:latin typeface="Times New Roman" pitchFamily="18" charset="0"/>
              </a:rPr>
              <a:t>PULLEY</a:t>
            </a:r>
          </a:p>
          <a:p>
            <a:pPr eaLnBrk="1" hangingPunct="1"/>
            <a:endParaRPr lang="en-US" sz="3600" dirty="0">
              <a:solidFill>
                <a:schemeClr val="bg1"/>
              </a:solidFill>
              <a:latin typeface="Times New Roman" pitchFamily="18" charset="0"/>
            </a:endParaRPr>
          </a:p>
        </p:txBody>
      </p:sp>
      <p:pic>
        <p:nvPicPr>
          <p:cNvPr id="61443" name="Picture 3" descr="image_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48768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1444"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61445" name="WordArt 5"/>
          <p:cNvSpPr>
            <a:spLocks noChangeArrowheads="1" noChangeShapeType="1" noTextEdit="1"/>
          </p:cNvSpPr>
          <p:nvPr/>
        </p:nvSpPr>
        <p:spPr bwMode="auto">
          <a:xfrm>
            <a:off x="533400" y="1752600"/>
            <a:ext cx="1295400" cy="13716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FFCC66"/>
                </a:solidFill>
                <a:effectLst>
                  <a:outerShdw dist="45791" dir="3378596" algn="ctr" rotWithShape="0">
                    <a:srgbClr val="4D4D4D">
                      <a:alpha val="79999"/>
                    </a:srgbClr>
                  </a:outerShdw>
                </a:effectLst>
                <a:latin typeface="Arial Black"/>
              </a:rPr>
              <a:t>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6163" name="Rectangle 3"/>
          <p:cNvSpPr>
            <a:spLocks noGrp="1" noChangeArrowheads="1"/>
          </p:cNvSpPr>
          <p:nvPr>
            <p:ph type="body" idx="4294967295"/>
          </p:nvPr>
        </p:nvSpPr>
        <p:spPr>
          <a:xfrm>
            <a:off x="152400" y="152400"/>
            <a:ext cx="8686800" cy="5978525"/>
          </a:xfrm>
        </p:spPr>
        <p:txBody>
          <a:bodyPr/>
          <a:lstStyle/>
          <a:p>
            <a:pPr eaLnBrk="1" hangingPunct="1">
              <a:defRPr/>
            </a:pPr>
            <a:r>
              <a:rPr lang="en-US" smtClean="0">
                <a:solidFill>
                  <a:srgbClr val="FF9900"/>
                </a:solidFill>
                <a:effectLst>
                  <a:outerShdw blurRad="38100" dist="38100" dir="2700000" algn="tl">
                    <a:srgbClr val="FFFFFF"/>
                  </a:outerShdw>
                </a:effectLst>
              </a:rPr>
              <a:t>A pulley makes work seem easier, it changes the direction of motion to work with gravity.</a:t>
            </a:r>
            <a:r>
              <a:rPr lang="en-US" smtClean="0">
                <a:effectLst>
                  <a:outerShdw blurRad="38100" dist="38100" dir="2700000" algn="tl">
                    <a:srgbClr val="808080"/>
                  </a:outerShdw>
                </a:effectLst>
              </a:rPr>
              <a:t> </a:t>
            </a:r>
          </a:p>
          <a:p>
            <a:pPr lvl="1" eaLnBrk="1" hangingPunct="1">
              <a:defRPr/>
            </a:pPr>
            <a:r>
              <a:rPr lang="en-US" smtClean="0">
                <a:solidFill>
                  <a:srgbClr val="FFFF66"/>
                </a:solidFill>
                <a:effectLst>
                  <a:outerShdw blurRad="38100" dist="38100" dir="2700000" algn="tl">
                    <a:srgbClr val="FFFFFF"/>
                  </a:outerShdw>
                </a:effectLst>
              </a:rPr>
              <a:t>Uses your body weight against the resistance.</a:t>
            </a:r>
          </a:p>
        </p:txBody>
      </p:sp>
      <p:sp>
        <p:nvSpPr>
          <p:cNvPr id="68761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pic>
        <p:nvPicPr>
          <p:cNvPr id="62468" name="Picture 4" descr="http://2.bp.blogspot.com/_NfN_EWerqnQ/SxwJYlBdc7I/AAAAAAAAAYM/QsDY3uSuRMc/s400/ste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5720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2469" name="Picture 4" descr="animatedfourpull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88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30" name="Rectangle 6"/>
          <p:cNvSpPr>
            <a:spLocks noChangeArrowheads="1"/>
          </p:cNvSpPr>
          <p:nvPr/>
        </p:nvSpPr>
        <p:spPr bwMode="auto">
          <a:xfrm>
            <a:off x="5029200" y="1905000"/>
            <a:ext cx="3886200" cy="4648200"/>
          </a:xfrm>
          <a:prstGeom prst="rect">
            <a:avLst/>
          </a:prstGeom>
          <a:noFill/>
          <a:ln w="76200" algn="ctr">
            <a:solidFill>
              <a:schemeClr val="accent2"/>
            </a:solidFill>
            <a:miter lim="800000"/>
            <a:headEnd/>
            <a:tailEnd/>
          </a:ln>
          <a:effectLst/>
        </p:spPr>
        <p:txBody>
          <a:bodyPr wrap="none" anchor="ct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2471" name="WordArt 7"/>
          <p:cNvSpPr>
            <a:spLocks noChangeArrowheads="1" noChangeShapeType="1" noTextEdit="1"/>
          </p:cNvSpPr>
          <p:nvPr/>
        </p:nvSpPr>
        <p:spPr bwMode="auto">
          <a:xfrm>
            <a:off x="3581400" y="5105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FF00"/>
                </a:solidFill>
                <a:effectLst>
                  <a:outerShdw dist="45791" dir="3378596" algn="ctr" rotWithShape="0">
                    <a:srgbClr val="4D4D4D">
                      <a:alpha val="79999"/>
                    </a:srgbClr>
                  </a:outerShdw>
                </a:effectLst>
                <a:latin typeface="Arial Black"/>
              </a:rPr>
              <a:t>5</a:t>
            </a:r>
          </a:p>
        </p:txBody>
      </p:sp>
      <p:sp>
        <p:nvSpPr>
          <p:cNvPr id="62472" name="Rectangle 8"/>
          <p:cNvSpPr>
            <a:spLocks noChangeArrowheads="1"/>
          </p:cNvSpPr>
          <p:nvPr/>
        </p:nvSpPr>
        <p:spPr bwMode="auto">
          <a:xfrm>
            <a:off x="457200" y="7620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6163" name="Rectangle 3"/>
          <p:cNvSpPr>
            <a:spLocks noGrp="1" noChangeArrowheads="1"/>
          </p:cNvSpPr>
          <p:nvPr>
            <p:ph type="body" idx="4294967295"/>
          </p:nvPr>
        </p:nvSpPr>
        <p:spPr>
          <a:xfrm>
            <a:off x="152400" y="152400"/>
            <a:ext cx="8686800" cy="5978525"/>
          </a:xfrm>
        </p:spPr>
        <p:txBody>
          <a:bodyPr/>
          <a:lstStyle/>
          <a:p>
            <a:pPr eaLnBrk="1" hangingPunct="1">
              <a:defRPr/>
            </a:pPr>
            <a:r>
              <a:rPr lang="en-US" smtClean="0">
                <a:solidFill>
                  <a:srgbClr val="FF9900"/>
                </a:solidFill>
                <a:effectLst>
                  <a:outerShdw blurRad="38100" dist="38100" dir="2700000" algn="tl">
                    <a:srgbClr val="FFFFFF"/>
                  </a:outerShdw>
                </a:effectLst>
              </a:rPr>
              <a:t>A pulley makes work seem easier, it changes the direction of motion to work with gravity.</a:t>
            </a:r>
            <a:r>
              <a:rPr lang="en-US" smtClean="0">
                <a:effectLst>
                  <a:outerShdw blurRad="38100" dist="38100" dir="2700000" algn="tl">
                    <a:srgbClr val="808080"/>
                  </a:outerShdw>
                </a:effectLst>
              </a:rPr>
              <a:t> </a:t>
            </a:r>
          </a:p>
          <a:p>
            <a:pPr lvl="1" eaLnBrk="1" hangingPunct="1">
              <a:defRPr/>
            </a:pPr>
            <a:r>
              <a:rPr lang="en-US" smtClean="0">
                <a:solidFill>
                  <a:srgbClr val="FFFF66"/>
                </a:solidFill>
                <a:effectLst>
                  <a:outerShdw blurRad="38100" dist="38100" dir="2700000" algn="tl">
                    <a:srgbClr val="FFFFFF"/>
                  </a:outerShdw>
                </a:effectLst>
              </a:rPr>
              <a:t>Uses your body weight against the resistance.</a:t>
            </a:r>
          </a:p>
        </p:txBody>
      </p:sp>
      <p:sp>
        <p:nvSpPr>
          <p:cNvPr id="68761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pic>
        <p:nvPicPr>
          <p:cNvPr id="63492" name="Picture 4" descr="http://2.bp.blogspot.com/_NfN_EWerqnQ/SxwJYlBdc7I/AAAAAAAAAYM/QsDY3uSuRMc/s400/ste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5720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3493" name="Picture 4" descr="animatedfourpull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88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30" name="Rectangle 6"/>
          <p:cNvSpPr>
            <a:spLocks noChangeArrowheads="1"/>
          </p:cNvSpPr>
          <p:nvPr/>
        </p:nvSpPr>
        <p:spPr bwMode="auto">
          <a:xfrm>
            <a:off x="5029200" y="1905000"/>
            <a:ext cx="3886200" cy="4648200"/>
          </a:xfrm>
          <a:prstGeom prst="rect">
            <a:avLst/>
          </a:prstGeom>
          <a:noFill/>
          <a:ln w="76200" algn="ctr">
            <a:solidFill>
              <a:schemeClr val="accent2"/>
            </a:solidFill>
            <a:miter lim="800000"/>
            <a:headEnd/>
            <a:tailEnd/>
          </a:ln>
          <a:effectLst/>
        </p:spPr>
        <p:txBody>
          <a:bodyPr wrap="none" anchor="ct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3495" name="WordArt 7"/>
          <p:cNvSpPr>
            <a:spLocks noChangeArrowheads="1" noChangeShapeType="1" noTextEdit="1"/>
          </p:cNvSpPr>
          <p:nvPr/>
        </p:nvSpPr>
        <p:spPr bwMode="auto">
          <a:xfrm>
            <a:off x="3581400" y="5105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FF00"/>
                </a:solidFill>
                <a:effectLst>
                  <a:outerShdw dist="45791" dir="3378596" algn="ctr" rotWithShape="0">
                    <a:srgbClr val="4D4D4D">
                      <a:alpha val="79999"/>
                    </a:srgbClr>
                  </a:outerShdw>
                </a:effectLst>
                <a:latin typeface="Arial Black"/>
              </a:rPr>
              <a:t>5</a:t>
            </a:r>
          </a:p>
        </p:txBody>
      </p:sp>
      <p:sp>
        <p:nvSpPr>
          <p:cNvPr id="63496" name="Rectangle 8"/>
          <p:cNvSpPr>
            <a:spLocks noChangeArrowheads="1"/>
          </p:cNvSpPr>
          <p:nvPr/>
        </p:nvSpPr>
        <p:spPr bwMode="auto">
          <a:xfrm>
            <a:off x="457200" y="762000"/>
            <a:ext cx="1600200" cy="457200"/>
          </a:xfrm>
          <a:prstGeom prst="rect">
            <a:avLst/>
          </a:prstGeom>
          <a:solidFill>
            <a:schemeClr val="bg2"/>
          </a:solidFill>
          <a:ln w="57150">
            <a:solidFill>
              <a:srgbClr val="FFFF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6163" name="Rectangle 3"/>
          <p:cNvSpPr>
            <a:spLocks noGrp="1" noChangeArrowheads="1"/>
          </p:cNvSpPr>
          <p:nvPr>
            <p:ph type="body" idx="4294967295"/>
          </p:nvPr>
        </p:nvSpPr>
        <p:spPr>
          <a:xfrm>
            <a:off x="152400" y="152400"/>
            <a:ext cx="8686800" cy="5978525"/>
          </a:xfrm>
        </p:spPr>
        <p:txBody>
          <a:bodyPr/>
          <a:lstStyle/>
          <a:p>
            <a:pPr eaLnBrk="1" hangingPunct="1">
              <a:defRPr/>
            </a:pPr>
            <a:r>
              <a:rPr lang="en-US" smtClean="0">
                <a:solidFill>
                  <a:srgbClr val="FF9900"/>
                </a:solidFill>
                <a:effectLst>
                  <a:outerShdw blurRad="38100" dist="38100" dir="2700000" algn="tl">
                    <a:srgbClr val="FFFFFF"/>
                  </a:outerShdw>
                </a:effectLst>
              </a:rPr>
              <a:t>A pulley makes work seem easier, it changes the </a:t>
            </a:r>
            <a:r>
              <a:rPr lang="en-US" smtClean="0">
                <a:solidFill>
                  <a:srgbClr val="FFFF00"/>
                </a:solidFill>
                <a:effectLst>
                  <a:outerShdw blurRad="38100" dist="38100" dir="2700000" algn="tl">
                    <a:srgbClr val="FFFFFF"/>
                  </a:outerShdw>
                </a:effectLst>
              </a:rPr>
              <a:t>direction</a:t>
            </a:r>
            <a:r>
              <a:rPr lang="en-US" smtClean="0">
                <a:solidFill>
                  <a:srgbClr val="FF9900"/>
                </a:solidFill>
                <a:effectLst>
                  <a:outerShdw blurRad="38100" dist="38100" dir="2700000" algn="tl">
                    <a:srgbClr val="FFFFFF"/>
                  </a:outerShdw>
                </a:effectLst>
              </a:rPr>
              <a:t> of motion to work with gravity.</a:t>
            </a:r>
            <a:r>
              <a:rPr lang="en-US" smtClean="0">
                <a:effectLst>
                  <a:outerShdw blurRad="38100" dist="38100" dir="2700000" algn="tl">
                    <a:srgbClr val="808080"/>
                  </a:outerShdw>
                </a:effectLst>
              </a:rPr>
              <a:t> </a:t>
            </a:r>
          </a:p>
          <a:p>
            <a:pPr lvl="1" eaLnBrk="1" hangingPunct="1">
              <a:defRPr/>
            </a:pPr>
            <a:r>
              <a:rPr lang="en-US" smtClean="0">
                <a:solidFill>
                  <a:srgbClr val="FFFF66"/>
                </a:solidFill>
                <a:effectLst>
                  <a:outerShdw blurRad="38100" dist="38100" dir="2700000" algn="tl">
                    <a:srgbClr val="FFFFFF"/>
                  </a:outerShdw>
                </a:effectLst>
              </a:rPr>
              <a:t>Uses your body weight against the resistance.</a:t>
            </a:r>
          </a:p>
        </p:txBody>
      </p:sp>
      <p:sp>
        <p:nvSpPr>
          <p:cNvPr id="687616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pitchFamily="34" charset="0"/>
            </a:endParaRPr>
          </a:p>
        </p:txBody>
      </p:sp>
      <p:pic>
        <p:nvPicPr>
          <p:cNvPr id="64516" name="Picture 4" descr="http://2.bp.blogspot.com/_NfN_EWerqnQ/SxwJYlBdc7I/AAAAAAAAAYM/QsDY3uSuRMc/s400/ste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572000" cy="4648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4" descr="animatedfourpull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88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30" name="Rectangle 6"/>
          <p:cNvSpPr>
            <a:spLocks noChangeArrowheads="1"/>
          </p:cNvSpPr>
          <p:nvPr/>
        </p:nvSpPr>
        <p:spPr bwMode="auto">
          <a:xfrm>
            <a:off x="5029200" y="1905000"/>
            <a:ext cx="3886200" cy="4648200"/>
          </a:xfrm>
          <a:prstGeom prst="rect">
            <a:avLst/>
          </a:prstGeom>
          <a:noFill/>
          <a:ln w="76200" algn="ctr">
            <a:solidFill>
              <a:schemeClr val="accent2"/>
            </a:solidFill>
            <a:miter lim="800000"/>
            <a:headEnd/>
            <a:tailEnd/>
          </a:ln>
          <a:effectLst/>
        </p:spPr>
        <p:txBody>
          <a:bodyPr wrap="none" anchor="ctr"/>
          <a:lstStyle/>
          <a:p>
            <a:pPr>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4519" name="WordArt 7"/>
          <p:cNvSpPr>
            <a:spLocks noChangeArrowheads="1" noChangeShapeType="1" noTextEdit="1"/>
          </p:cNvSpPr>
          <p:nvPr/>
        </p:nvSpPr>
        <p:spPr bwMode="auto">
          <a:xfrm>
            <a:off x="3581400" y="5105400"/>
            <a:ext cx="1066800" cy="1219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FF00"/>
                </a:solidFill>
                <a:effectLst>
                  <a:outerShdw dist="45791" dir="3378596" algn="ctr" rotWithShape="0">
                    <a:srgbClr val="4D4D4D">
                      <a:alpha val="79999"/>
                    </a:srgbClr>
                  </a:outerShdw>
                </a:effectLst>
                <a:latin typeface="Arial Black"/>
              </a:rPr>
              <a:t>5</a:t>
            </a:r>
          </a:p>
        </p:txBody>
      </p:sp>
      <p:sp>
        <p:nvSpPr>
          <p:cNvPr id="64520" name="Rectangle 8"/>
          <p:cNvSpPr>
            <a:spLocks noChangeArrowheads="1"/>
          </p:cNvSpPr>
          <p:nvPr/>
        </p:nvSpPr>
        <p:spPr bwMode="auto">
          <a:xfrm>
            <a:off x="457200" y="762000"/>
            <a:ext cx="1600200" cy="457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1" name="WordArt 9" descr="Narrow vertical"/>
          <p:cNvSpPr>
            <a:spLocks noChangeArrowheads="1" noChangeShapeType="1" noTextEdit="1"/>
          </p:cNvSpPr>
          <p:nvPr/>
        </p:nvSpPr>
        <p:spPr bwMode="auto">
          <a:xfrm rot="-1888083">
            <a:off x="1371600" y="3886200"/>
            <a:ext cx="2276475"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Direction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37923" name="Group 3"/>
          <p:cNvGraphicFramePr>
            <a:graphicFrameLocks noGrp="1"/>
          </p:cNvGraphicFramePr>
          <p:nvPr>
            <p:extLst>
              <p:ext uri="{D42A27DB-BD31-4B8C-83A1-F6EECF244321}">
                <p14:modId xmlns:p14="http://schemas.microsoft.com/office/powerpoint/2010/main" val="1079233870"/>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FFCC"/>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55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655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65585"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09600" y="381000"/>
            <a:ext cx="82613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class of levers is this picture? </a:t>
            </a:r>
          </a:p>
          <a:p>
            <a:pPr eaLnBrk="1" hangingPunct="1"/>
            <a:endParaRPr lang="en-US" sz="3600">
              <a:solidFill>
                <a:srgbClr val="FFFF00"/>
              </a:solidFill>
              <a:latin typeface="Times New Roman" pitchFamily="18" charset="0"/>
            </a:endParaRPr>
          </a:p>
          <a:p>
            <a:pPr eaLnBrk="1" hangingPunct="1"/>
            <a:endParaRPr lang="en-US" sz="3600">
              <a:solidFill>
                <a:srgbClr val="0066FF"/>
              </a:solidFill>
              <a:latin typeface="Times New Roman" pitchFamily="18" charset="0"/>
            </a:endParaRPr>
          </a:p>
        </p:txBody>
      </p:sp>
      <p:pic>
        <p:nvPicPr>
          <p:cNvPr id="66563" name="Picture 3" descr="uesc_06_img0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6564"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66565" name="WordArt 5"/>
          <p:cNvSpPr>
            <a:spLocks noChangeArrowheads="1" noChangeShapeType="1" noTextEdit="1"/>
          </p:cNvSpPr>
          <p:nvPr/>
        </p:nvSpPr>
        <p:spPr bwMode="auto">
          <a:xfrm>
            <a:off x="7391400" y="1828800"/>
            <a:ext cx="10668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09600" y="381000"/>
            <a:ext cx="826135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class of levers is this picture? </a:t>
            </a:r>
          </a:p>
          <a:p>
            <a:pPr eaLnBrk="1" hangingPunct="1"/>
            <a:endParaRPr lang="en-US" sz="3200">
              <a:solidFill>
                <a:schemeClr val="bg1"/>
              </a:solidFill>
              <a:latin typeface="Times New Roman" pitchFamily="18" charset="0"/>
            </a:endParaRPr>
          </a:p>
          <a:p>
            <a:pPr eaLnBrk="1" hangingPunct="1"/>
            <a:endParaRPr lang="en-US" sz="3200">
              <a:solidFill>
                <a:srgbClr val="FFFF00"/>
              </a:solidFill>
              <a:latin typeface="Times New Roman" pitchFamily="18" charset="0"/>
            </a:endParaRPr>
          </a:p>
          <a:p>
            <a:pPr eaLnBrk="1" hangingPunct="1"/>
            <a:endParaRPr lang="en-US" sz="3600">
              <a:solidFill>
                <a:srgbClr val="0066FF"/>
              </a:solidFill>
              <a:latin typeface="Times New Roman" pitchFamily="18" charset="0"/>
            </a:endParaRPr>
          </a:p>
        </p:txBody>
      </p:sp>
      <p:pic>
        <p:nvPicPr>
          <p:cNvPr id="67587" name="Picture 3" descr="uesc_06_img0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7588"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67589" name="WordArt 5"/>
          <p:cNvSpPr>
            <a:spLocks noChangeArrowheads="1" noChangeShapeType="1" noTextEdit="1"/>
          </p:cNvSpPr>
          <p:nvPr/>
        </p:nvSpPr>
        <p:spPr bwMode="auto">
          <a:xfrm>
            <a:off x="7391400" y="1828800"/>
            <a:ext cx="10668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5" name="Down Arrow 4"/>
          <p:cNvSpPr>
            <a:spLocks noChangeArrowheads="1"/>
          </p:cNvSpPr>
          <p:nvPr/>
        </p:nvSpPr>
        <p:spPr bwMode="auto">
          <a:xfrm>
            <a:off x="1981200" y="2514600"/>
            <a:ext cx="685800" cy="1447800"/>
          </a:xfrm>
          <a:prstGeom prst="downArrow">
            <a:avLst>
              <a:gd name="adj1" fmla="val 50000"/>
              <a:gd name="adj2" fmla="val 50002"/>
            </a:avLst>
          </a:prstGeom>
          <a:solidFill>
            <a:srgbClr val="FF9933"/>
          </a:solidFill>
          <a:ln w="38100" algn="ctr">
            <a:solidFill>
              <a:schemeClr val="tx1"/>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2" name="Down Arrow 4"/>
          <p:cNvSpPr>
            <a:spLocks noChangeArrowheads="1"/>
          </p:cNvSpPr>
          <p:nvPr/>
        </p:nvSpPr>
        <p:spPr bwMode="auto">
          <a:xfrm rot="14467089">
            <a:off x="2895600" y="4724400"/>
            <a:ext cx="685800" cy="1295400"/>
          </a:xfrm>
          <a:prstGeom prst="downArrow">
            <a:avLst>
              <a:gd name="adj1" fmla="val 50000"/>
              <a:gd name="adj2" fmla="val 44739"/>
            </a:avLst>
          </a:prstGeom>
          <a:solidFill>
            <a:srgbClr val="9966FF"/>
          </a:solidFill>
          <a:ln w="38100" algn="ctr">
            <a:solidFill>
              <a:schemeClr val="tx1"/>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Down Arrow 4"/>
          <p:cNvSpPr>
            <a:spLocks noChangeArrowheads="1"/>
          </p:cNvSpPr>
          <p:nvPr/>
        </p:nvSpPr>
        <p:spPr bwMode="auto">
          <a:xfrm rot="10800000">
            <a:off x="6248400" y="4191000"/>
            <a:ext cx="685800" cy="1447800"/>
          </a:xfrm>
          <a:prstGeom prst="downArrow">
            <a:avLst>
              <a:gd name="adj1" fmla="val 50000"/>
              <a:gd name="adj2" fmla="val 50002"/>
            </a:avLst>
          </a:prstGeom>
          <a:solidFill>
            <a:schemeClr val="accent1"/>
          </a:solidFill>
          <a:ln w="38100" algn="ctr">
            <a:solidFill>
              <a:schemeClr val="tx1"/>
            </a:solidFill>
            <a:round/>
            <a:headEnd/>
            <a:tailEnd/>
          </a:ln>
        </p:spPr>
        <p:txBody>
          <a:bodyPr rot="10800000"/>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7593" name="WordArt 9"/>
          <p:cNvSpPr>
            <a:spLocks noChangeArrowheads="1" noChangeShapeType="1" noTextEdit="1"/>
          </p:cNvSpPr>
          <p:nvPr/>
        </p:nvSpPr>
        <p:spPr bwMode="auto">
          <a:xfrm>
            <a:off x="6096000" y="3276600"/>
            <a:ext cx="1219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accent1"/>
                </a:solidFill>
                <a:effectLst>
                  <a:outerShdw dist="45791" dir="3378596" algn="ctr" rotWithShape="0">
                    <a:srgbClr val="4D4D4D">
                      <a:alpha val="79999"/>
                    </a:srgbClr>
                  </a:outerShdw>
                </a:effectLst>
                <a:latin typeface="Arial Black"/>
              </a:rPr>
              <a:t>Load</a:t>
            </a:r>
          </a:p>
        </p:txBody>
      </p:sp>
      <p:sp>
        <p:nvSpPr>
          <p:cNvPr id="67594" name="WordArt 10"/>
          <p:cNvSpPr>
            <a:spLocks noChangeArrowheads="1" noChangeShapeType="1" noTextEdit="1"/>
          </p:cNvSpPr>
          <p:nvPr/>
        </p:nvSpPr>
        <p:spPr bwMode="auto">
          <a:xfrm>
            <a:off x="685800" y="5410200"/>
            <a:ext cx="18002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a:rPr>
              <a:t>Fulcrum</a:t>
            </a:r>
          </a:p>
        </p:txBody>
      </p:sp>
      <p:sp>
        <p:nvSpPr>
          <p:cNvPr id="67595" name="WordArt 11"/>
          <p:cNvSpPr>
            <a:spLocks noChangeArrowheads="1" noChangeShapeType="1" noTextEdit="1"/>
          </p:cNvSpPr>
          <p:nvPr/>
        </p:nvSpPr>
        <p:spPr bwMode="auto">
          <a:xfrm>
            <a:off x="2133600" y="1752600"/>
            <a:ext cx="14192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33"/>
                </a:solidFill>
                <a:effectLst>
                  <a:outerShdw dist="45791" dir="3378596" algn="ctr" rotWithShape="0">
                    <a:srgbClr val="4D4D4D">
                      <a:alpha val="79999"/>
                    </a:srgbClr>
                  </a:outerShdw>
                </a:effectLst>
                <a:latin typeface="Arial Black"/>
              </a:rPr>
              <a:t>Force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381000"/>
            <a:ext cx="826135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class of levers is this picture? </a:t>
            </a:r>
          </a:p>
          <a:p>
            <a:pPr eaLnBrk="1" hangingPunct="1"/>
            <a:r>
              <a:rPr lang="en-US" sz="3200">
                <a:solidFill>
                  <a:srgbClr val="FFC000"/>
                </a:solidFill>
              </a:rPr>
              <a:t>FIRST CLASS LEVER</a:t>
            </a:r>
            <a:endParaRPr lang="en-US" sz="3200">
              <a:solidFill>
                <a:schemeClr val="bg1"/>
              </a:solidFill>
              <a:latin typeface="Times New Roman" pitchFamily="18" charset="0"/>
            </a:endParaRPr>
          </a:p>
          <a:p>
            <a:pPr eaLnBrk="1" hangingPunct="1"/>
            <a:endParaRPr lang="en-US" sz="3200">
              <a:solidFill>
                <a:srgbClr val="FFFF00"/>
              </a:solidFill>
              <a:latin typeface="Times New Roman" pitchFamily="18" charset="0"/>
            </a:endParaRPr>
          </a:p>
          <a:p>
            <a:pPr eaLnBrk="1" hangingPunct="1"/>
            <a:endParaRPr lang="en-US" sz="3600">
              <a:solidFill>
                <a:srgbClr val="0066FF"/>
              </a:solidFill>
              <a:latin typeface="Times New Roman" pitchFamily="18" charset="0"/>
            </a:endParaRPr>
          </a:p>
        </p:txBody>
      </p:sp>
      <p:pic>
        <p:nvPicPr>
          <p:cNvPr id="68611" name="Picture 3" descr="uesc_06_img0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58200" cy="4876800"/>
          </a:xfrm>
          <a:prstGeom prst="rect">
            <a:avLst/>
          </a:prstGeom>
          <a:noFill/>
          <a:ln w="762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68612" name="Rectangle 4"/>
          <p:cNvSpPr>
            <a:spLocks noChangeArrowheads="1"/>
          </p:cNvSpPr>
          <p:nvPr/>
        </p:nvSpPr>
        <p:spPr bwMode="auto">
          <a:xfrm>
            <a:off x="6400800" y="6553200"/>
            <a:ext cx="259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b="1">
                <a:solidFill>
                  <a:schemeClr val="bg1"/>
                </a:solidFill>
              </a:rPr>
              <a:t>Copyright © 2010 Ryan P. Murphy</a:t>
            </a:r>
          </a:p>
        </p:txBody>
      </p:sp>
      <p:sp>
        <p:nvSpPr>
          <p:cNvPr id="68613" name="WordArt 5"/>
          <p:cNvSpPr>
            <a:spLocks noChangeArrowheads="1" noChangeShapeType="1" noTextEdit="1"/>
          </p:cNvSpPr>
          <p:nvPr/>
        </p:nvSpPr>
        <p:spPr bwMode="auto">
          <a:xfrm>
            <a:off x="7391400" y="1828800"/>
            <a:ext cx="10668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5" name="Down Arrow 4"/>
          <p:cNvSpPr>
            <a:spLocks noChangeArrowheads="1"/>
          </p:cNvSpPr>
          <p:nvPr/>
        </p:nvSpPr>
        <p:spPr bwMode="auto">
          <a:xfrm>
            <a:off x="1981200" y="2514600"/>
            <a:ext cx="685800" cy="1447800"/>
          </a:xfrm>
          <a:prstGeom prst="downArrow">
            <a:avLst>
              <a:gd name="adj1" fmla="val 50000"/>
              <a:gd name="adj2" fmla="val 50002"/>
            </a:avLst>
          </a:prstGeom>
          <a:solidFill>
            <a:srgbClr val="FF9933"/>
          </a:solidFill>
          <a:ln w="38100" algn="ctr">
            <a:solidFill>
              <a:schemeClr val="tx1"/>
            </a:solidFill>
            <a:round/>
            <a:headEnd/>
            <a:tailEnd/>
          </a:ln>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2" name="Down Arrow 4"/>
          <p:cNvSpPr>
            <a:spLocks noChangeArrowheads="1"/>
          </p:cNvSpPr>
          <p:nvPr/>
        </p:nvSpPr>
        <p:spPr bwMode="auto">
          <a:xfrm rot="14467089">
            <a:off x="2895600" y="4724400"/>
            <a:ext cx="685800" cy="1295400"/>
          </a:xfrm>
          <a:prstGeom prst="downArrow">
            <a:avLst>
              <a:gd name="adj1" fmla="val 50000"/>
              <a:gd name="adj2" fmla="val 44739"/>
            </a:avLst>
          </a:prstGeom>
          <a:solidFill>
            <a:srgbClr val="9966FF"/>
          </a:solidFill>
          <a:ln w="38100" algn="ctr">
            <a:solidFill>
              <a:schemeClr val="tx1"/>
            </a:solidFill>
            <a:round/>
            <a:headEnd/>
            <a:tailEnd/>
          </a:ln>
        </p:spPr>
        <p:txBody>
          <a:bodyPr vert="eaVert"/>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3" name="Down Arrow 4"/>
          <p:cNvSpPr>
            <a:spLocks noChangeArrowheads="1"/>
          </p:cNvSpPr>
          <p:nvPr/>
        </p:nvSpPr>
        <p:spPr bwMode="auto">
          <a:xfrm rot="10800000">
            <a:off x="6248400" y="4191000"/>
            <a:ext cx="685800" cy="1447800"/>
          </a:xfrm>
          <a:prstGeom prst="downArrow">
            <a:avLst>
              <a:gd name="adj1" fmla="val 50000"/>
              <a:gd name="adj2" fmla="val 50002"/>
            </a:avLst>
          </a:prstGeom>
          <a:solidFill>
            <a:schemeClr val="accent1"/>
          </a:solidFill>
          <a:ln w="38100" algn="ctr">
            <a:solidFill>
              <a:schemeClr val="tx1"/>
            </a:solidFill>
            <a:round/>
            <a:headEnd/>
            <a:tailEnd/>
          </a:ln>
        </p:spPr>
        <p:txBody>
          <a:bodyPr rot="10800000"/>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68617" name="WordArt 9"/>
          <p:cNvSpPr>
            <a:spLocks noChangeArrowheads="1" noChangeShapeType="1" noTextEdit="1"/>
          </p:cNvSpPr>
          <p:nvPr/>
        </p:nvSpPr>
        <p:spPr bwMode="auto">
          <a:xfrm>
            <a:off x="6096000" y="3276600"/>
            <a:ext cx="1219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chemeClr val="accent1"/>
                </a:solidFill>
                <a:effectLst>
                  <a:outerShdw dist="45791" dir="3378596" algn="ctr" rotWithShape="0">
                    <a:srgbClr val="4D4D4D">
                      <a:alpha val="79999"/>
                    </a:srgbClr>
                  </a:outerShdw>
                </a:effectLst>
                <a:latin typeface="Arial Black"/>
              </a:rPr>
              <a:t>Load</a:t>
            </a:r>
          </a:p>
        </p:txBody>
      </p:sp>
      <p:sp>
        <p:nvSpPr>
          <p:cNvPr id="68618" name="WordArt 10"/>
          <p:cNvSpPr>
            <a:spLocks noChangeArrowheads="1" noChangeShapeType="1" noTextEdit="1"/>
          </p:cNvSpPr>
          <p:nvPr/>
        </p:nvSpPr>
        <p:spPr bwMode="auto">
          <a:xfrm>
            <a:off x="685800" y="5410200"/>
            <a:ext cx="18002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a:rPr>
              <a:t>Fulcrum</a:t>
            </a:r>
          </a:p>
        </p:txBody>
      </p:sp>
      <p:sp>
        <p:nvSpPr>
          <p:cNvPr id="68619" name="WordArt 11"/>
          <p:cNvSpPr>
            <a:spLocks noChangeArrowheads="1" noChangeShapeType="1" noTextEdit="1"/>
          </p:cNvSpPr>
          <p:nvPr/>
        </p:nvSpPr>
        <p:spPr bwMode="auto">
          <a:xfrm>
            <a:off x="2133600" y="1752600"/>
            <a:ext cx="14192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33"/>
                </a:solidFill>
                <a:effectLst>
                  <a:outerShdw dist="45791" dir="3378596" algn="ctr" rotWithShape="0">
                    <a:srgbClr val="4D4D4D">
                      <a:alpha val="79999"/>
                    </a:srgbClr>
                  </a:outerShdw>
                </a:effectLst>
                <a:latin typeface="Arial Black"/>
              </a:rPr>
              <a:t>Force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sz="half" idx="4294967295"/>
          </p:nvPr>
        </p:nvSpPr>
        <p:spPr>
          <a:xfrm>
            <a:off x="0" y="0"/>
            <a:ext cx="9372600" cy="6130925"/>
          </a:xfrm>
        </p:spPr>
        <p:txBody>
          <a:bodyPr/>
          <a:lstStyle/>
          <a:p>
            <a:pPr eaLnBrk="1" hangingPunct="1"/>
            <a:r>
              <a:rPr lang="en-US" smtClean="0">
                <a:solidFill>
                  <a:srgbClr val="6699FF"/>
                </a:solidFill>
              </a:rPr>
              <a:t>What is the MA of this lever?</a:t>
            </a:r>
          </a:p>
          <a:p>
            <a:pPr lvl="1" eaLnBrk="1" hangingPunct="1"/>
            <a:r>
              <a:rPr lang="en-US" smtClean="0">
                <a:solidFill>
                  <a:schemeClr val="tx1"/>
                </a:solidFill>
              </a:rPr>
              <a:t>MA = length of effort arm ÷ length of resistance arm</a:t>
            </a:r>
            <a:r>
              <a:rPr lang="en-US" smtClean="0">
                <a:solidFill>
                  <a:srgbClr val="FFC000"/>
                </a:solidFill>
              </a:rPr>
              <a:t>. </a:t>
            </a:r>
          </a:p>
          <a:p>
            <a:pPr lvl="1" eaLnBrk="1" hangingPunct="1"/>
            <a:endParaRPr lang="en-US" smtClean="0">
              <a:solidFill>
                <a:srgbClr val="FFFF00"/>
              </a:solidFill>
            </a:endParaRPr>
          </a:p>
          <a:p>
            <a:pPr eaLnBrk="1" hangingPunct="1"/>
            <a:endParaRPr lang="en-US" smtClean="0">
              <a:solidFill>
                <a:srgbClr val="FFFF00"/>
              </a:solidFill>
            </a:endParaRPr>
          </a:p>
        </p:txBody>
      </p:sp>
      <p:sp>
        <p:nvSpPr>
          <p:cNvPr id="651674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2010 Ryan P. Murphy</a:t>
            </a:r>
            <a:endParaRPr lang="en-US" sz="3200" dirty="0">
              <a:effectLst>
                <a:outerShdw blurRad="38100" dist="38100" dir="2700000" algn="tl">
                  <a:srgbClr val="000000"/>
                </a:outerShdw>
              </a:effectLst>
              <a:latin typeface="Tahoma" pitchFamily="34" charset="0"/>
            </a:endParaRPr>
          </a:p>
        </p:txBody>
      </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2667000"/>
          </a:xfrm>
          <a:prstGeom prst="rect">
            <a:avLst/>
          </a:prstGeom>
          <a:noFill/>
          <a:ln w="57150" algn="ctr">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11" name="Left-Right Arrow 10"/>
          <p:cNvSpPr/>
          <p:nvPr/>
        </p:nvSpPr>
        <p:spPr bwMode="auto">
          <a:xfrm>
            <a:off x="3505200" y="2819400"/>
            <a:ext cx="5029200" cy="304800"/>
          </a:xfrm>
          <a:prstGeom prst="leftRightArrow">
            <a:avLst/>
          </a:prstGeom>
          <a:solidFill>
            <a:srgbClr val="66FF99"/>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2" name="TextBox 11"/>
          <p:cNvSpPr txBox="1"/>
          <p:nvPr/>
        </p:nvSpPr>
        <p:spPr>
          <a:xfrm>
            <a:off x="4953000" y="2971800"/>
            <a:ext cx="2438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4 meters</a:t>
            </a:r>
          </a:p>
        </p:txBody>
      </p:sp>
      <p:sp>
        <p:nvSpPr>
          <p:cNvPr id="17" name="Left-Right Arrow 16"/>
          <p:cNvSpPr/>
          <p:nvPr/>
        </p:nvSpPr>
        <p:spPr bwMode="auto">
          <a:xfrm>
            <a:off x="457200" y="2819400"/>
            <a:ext cx="2286000" cy="304800"/>
          </a:xfrm>
          <a:prstGeom prst="leftRightArrow">
            <a:avLst/>
          </a:prstGeom>
          <a:solidFill>
            <a:srgbClr val="FFC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8" name="TextBox 17"/>
          <p:cNvSpPr txBox="1"/>
          <p:nvPr/>
        </p:nvSpPr>
        <p:spPr>
          <a:xfrm>
            <a:off x="685800" y="2971800"/>
            <a:ext cx="1828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2 meters</a:t>
            </a:r>
          </a:p>
        </p:txBody>
      </p:sp>
      <p:sp>
        <p:nvSpPr>
          <p:cNvPr id="69641" name="WordArt 9"/>
          <p:cNvSpPr>
            <a:spLocks noChangeArrowheads="1" noChangeShapeType="1" noTextEdit="1"/>
          </p:cNvSpPr>
          <p:nvPr/>
        </p:nvSpPr>
        <p:spPr bwMode="auto">
          <a:xfrm>
            <a:off x="7696200" y="4800600"/>
            <a:ext cx="1219200" cy="16954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sz="half" idx="4294967295"/>
          </p:nvPr>
        </p:nvSpPr>
        <p:spPr>
          <a:xfrm>
            <a:off x="0" y="0"/>
            <a:ext cx="9372600" cy="6130925"/>
          </a:xfrm>
        </p:spPr>
        <p:txBody>
          <a:bodyPr/>
          <a:lstStyle/>
          <a:p>
            <a:pPr eaLnBrk="1" hangingPunct="1"/>
            <a:r>
              <a:rPr lang="en-US" smtClean="0">
                <a:solidFill>
                  <a:srgbClr val="6699FF"/>
                </a:solidFill>
              </a:rPr>
              <a:t>What is the MA of this lever?</a:t>
            </a:r>
          </a:p>
          <a:p>
            <a:pPr lvl="1" eaLnBrk="1" hangingPunct="1"/>
            <a:r>
              <a:rPr lang="en-US" smtClean="0">
                <a:solidFill>
                  <a:srgbClr val="F2F2F2"/>
                </a:solidFill>
              </a:rPr>
              <a:t>MA = </a:t>
            </a:r>
            <a:r>
              <a:rPr lang="en-US" smtClean="0">
                <a:solidFill>
                  <a:srgbClr val="66FF99"/>
                </a:solidFill>
              </a:rPr>
              <a:t>length of effort arm </a:t>
            </a:r>
            <a:r>
              <a:rPr lang="en-US" smtClean="0">
                <a:solidFill>
                  <a:srgbClr val="F2F2F2"/>
                </a:solidFill>
              </a:rPr>
              <a:t>÷ </a:t>
            </a:r>
            <a:r>
              <a:rPr lang="en-US" smtClean="0">
                <a:solidFill>
                  <a:srgbClr val="FFC000"/>
                </a:solidFill>
              </a:rPr>
              <a:t>length of resistance arm. </a:t>
            </a:r>
          </a:p>
          <a:p>
            <a:pPr lvl="1" eaLnBrk="1" hangingPunct="1"/>
            <a:endParaRPr lang="en-US" smtClean="0">
              <a:solidFill>
                <a:srgbClr val="FFFF00"/>
              </a:solidFill>
            </a:endParaRPr>
          </a:p>
          <a:p>
            <a:pPr eaLnBrk="1" hangingPunct="1"/>
            <a:endParaRPr lang="en-US" smtClean="0">
              <a:solidFill>
                <a:srgbClr val="FFFF00"/>
              </a:solidFill>
            </a:endParaRPr>
          </a:p>
        </p:txBody>
      </p:sp>
      <p:sp>
        <p:nvSpPr>
          <p:cNvPr id="651674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2010 Ryan P. Murphy</a:t>
            </a:r>
            <a:endParaRPr lang="en-US" sz="3200" dirty="0">
              <a:effectLst>
                <a:outerShdw blurRad="38100" dist="38100" dir="2700000" algn="tl">
                  <a:srgbClr val="000000"/>
                </a:outerShdw>
              </a:effectLst>
              <a:latin typeface="Tahoma" pitchFamily="34" charset="0"/>
            </a:endParaRP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2667000"/>
          </a:xfrm>
          <a:prstGeom prst="rect">
            <a:avLst/>
          </a:prstGeom>
          <a:noFill/>
          <a:ln w="57150" algn="ctr">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11" name="Left-Right Arrow 10"/>
          <p:cNvSpPr/>
          <p:nvPr/>
        </p:nvSpPr>
        <p:spPr bwMode="auto">
          <a:xfrm>
            <a:off x="3505200" y="2819400"/>
            <a:ext cx="5029200" cy="304800"/>
          </a:xfrm>
          <a:prstGeom prst="leftRightArrow">
            <a:avLst/>
          </a:prstGeom>
          <a:solidFill>
            <a:srgbClr val="66FF99"/>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2" name="TextBox 11"/>
          <p:cNvSpPr txBox="1"/>
          <p:nvPr/>
        </p:nvSpPr>
        <p:spPr>
          <a:xfrm>
            <a:off x="4953000" y="2971800"/>
            <a:ext cx="2438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4 meters</a:t>
            </a:r>
          </a:p>
        </p:txBody>
      </p:sp>
      <p:sp>
        <p:nvSpPr>
          <p:cNvPr id="17" name="Left-Right Arrow 16"/>
          <p:cNvSpPr/>
          <p:nvPr/>
        </p:nvSpPr>
        <p:spPr bwMode="auto">
          <a:xfrm>
            <a:off x="457200" y="2819400"/>
            <a:ext cx="2286000" cy="304800"/>
          </a:xfrm>
          <a:prstGeom prst="leftRightArrow">
            <a:avLst/>
          </a:prstGeom>
          <a:solidFill>
            <a:srgbClr val="FFC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8" name="TextBox 17"/>
          <p:cNvSpPr txBox="1"/>
          <p:nvPr/>
        </p:nvSpPr>
        <p:spPr>
          <a:xfrm>
            <a:off x="685800" y="2971800"/>
            <a:ext cx="1828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2 meters</a:t>
            </a:r>
          </a:p>
        </p:txBody>
      </p:sp>
      <p:sp>
        <p:nvSpPr>
          <p:cNvPr id="70665" name="WordArt 9"/>
          <p:cNvSpPr>
            <a:spLocks noChangeArrowheads="1" noChangeShapeType="1" noTextEdit="1"/>
          </p:cNvSpPr>
          <p:nvPr/>
        </p:nvSpPr>
        <p:spPr bwMode="auto">
          <a:xfrm>
            <a:off x="7696200" y="4800600"/>
            <a:ext cx="1219200" cy="16954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8972" name="Group 60"/>
          <p:cNvGraphicFramePr>
            <a:graphicFrameLocks noGrp="1"/>
          </p:cNvGraphicFramePr>
          <p:nvPr>
            <p:extLst>
              <p:ext uri="{D42A27DB-BD31-4B8C-83A1-F6EECF244321}">
                <p14:modId xmlns:p14="http://schemas.microsoft.com/office/powerpoint/2010/main" val="2265734990"/>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21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721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7217"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sz="half" idx="4294967295"/>
          </p:nvPr>
        </p:nvSpPr>
        <p:spPr>
          <a:xfrm>
            <a:off x="0" y="0"/>
            <a:ext cx="9372600" cy="6130925"/>
          </a:xfrm>
        </p:spPr>
        <p:txBody>
          <a:bodyPr/>
          <a:lstStyle/>
          <a:p>
            <a:pPr eaLnBrk="1" hangingPunct="1"/>
            <a:r>
              <a:rPr lang="en-US" smtClean="0">
                <a:solidFill>
                  <a:srgbClr val="6699FF"/>
                </a:solidFill>
              </a:rPr>
              <a:t>What is the MA of this lever?</a:t>
            </a:r>
          </a:p>
          <a:p>
            <a:pPr lvl="1" eaLnBrk="1" hangingPunct="1"/>
            <a:r>
              <a:rPr lang="en-US" smtClean="0">
                <a:solidFill>
                  <a:srgbClr val="F2F2F2"/>
                </a:solidFill>
              </a:rPr>
              <a:t>MA = </a:t>
            </a:r>
            <a:r>
              <a:rPr lang="en-US" smtClean="0">
                <a:solidFill>
                  <a:srgbClr val="66FF99"/>
                </a:solidFill>
              </a:rPr>
              <a:t>length of effort arm </a:t>
            </a:r>
            <a:r>
              <a:rPr lang="en-US" smtClean="0">
                <a:solidFill>
                  <a:srgbClr val="F2F2F2"/>
                </a:solidFill>
              </a:rPr>
              <a:t>÷ </a:t>
            </a:r>
            <a:r>
              <a:rPr lang="en-US" smtClean="0">
                <a:solidFill>
                  <a:srgbClr val="FFC000"/>
                </a:solidFill>
              </a:rPr>
              <a:t>length of resistance arm. </a:t>
            </a:r>
          </a:p>
          <a:p>
            <a:pPr lvl="1" eaLnBrk="1" hangingPunct="1"/>
            <a:endParaRPr lang="en-US" smtClean="0">
              <a:solidFill>
                <a:srgbClr val="FFFF00"/>
              </a:solidFill>
            </a:endParaRPr>
          </a:p>
          <a:p>
            <a:pPr eaLnBrk="1" hangingPunct="1"/>
            <a:endParaRPr lang="en-US" smtClean="0">
              <a:solidFill>
                <a:srgbClr val="FFFF00"/>
              </a:solidFill>
            </a:endParaRPr>
          </a:p>
        </p:txBody>
      </p:sp>
      <p:sp>
        <p:nvSpPr>
          <p:cNvPr id="651674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2010 Ryan P. Murphy</a:t>
            </a:r>
            <a:endParaRPr lang="en-US" sz="3200" dirty="0">
              <a:effectLst>
                <a:outerShdw blurRad="38100" dist="38100" dir="2700000" algn="tl">
                  <a:srgbClr val="000000"/>
                </a:outerShdw>
              </a:effectLst>
              <a:latin typeface="Tahoma" pitchFamily="34" charset="0"/>
            </a:endParaRPr>
          </a:p>
        </p:txBody>
      </p:sp>
      <p:pic>
        <p:nvPicPr>
          <p:cNvPr id="71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2667000"/>
          </a:xfrm>
          <a:prstGeom prst="rect">
            <a:avLst/>
          </a:prstGeom>
          <a:noFill/>
          <a:ln w="57150" algn="ctr">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11" name="Left-Right Arrow 10"/>
          <p:cNvSpPr/>
          <p:nvPr/>
        </p:nvSpPr>
        <p:spPr bwMode="auto">
          <a:xfrm>
            <a:off x="3505200" y="2819400"/>
            <a:ext cx="5029200" cy="304800"/>
          </a:xfrm>
          <a:prstGeom prst="leftRightArrow">
            <a:avLst/>
          </a:prstGeom>
          <a:solidFill>
            <a:srgbClr val="66FF99"/>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2" name="TextBox 11"/>
          <p:cNvSpPr txBox="1"/>
          <p:nvPr/>
        </p:nvSpPr>
        <p:spPr>
          <a:xfrm>
            <a:off x="4953000" y="2971800"/>
            <a:ext cx="2438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4 meters</a:t>
            </a:r>
          </a:p>
        </p:txBody>
      </p:sp>
      <p:sp>
        <p:nvSpPr>
          <p:cNvPr id="17" name="Left-Right Arrow 16"/>
          <p:cNvSpPr/>
          <p:nvPr/>
        </p:nvSpPr>
        <p:spPr bwMode="auto">
          <a:xfrm>
            <a:off x="457200" y="2819400"/>
            <a:ext cx="2286000" cy="304800"/>
          </a:xfrm>
          <a:prstGeom prst="leftRightArrow">
            <a:avLst/>
          </a:prstGeom>
          <a:solidFill>
            <a:srgbClr val="FFC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8" name="TextBox 17"/>
          <p:cNvSpPr txBox="1"/>
          <p:nvPr/>
        </p:nvSpPr>
        <p:spPr>
          <a:xfrm>
            <a:off x="685800" y="2971800"/>
            <a:ext cx="1828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2 meters</a:t>
            </a:r>
          </a:p>
        </p:txBody>
      </p:sp>
      <p:sp>
        <p:nvSpPr>
          <p:cNvPr id="15" name="TextBox 14"/>
          <p:cNvSpPr txBox="1"/>
          <p:nvPr/>
        </p:nvSpPr>
        <p:spPr>
          <a:xfrm>
            <a:off x="609600" y="4114800"/>
            <a:ext cx="6324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66FF99"/>
                </a:solidFill>
                <a:effectLst>
                  <a:outerShdw blurRad="38100" dist="38100" dir="2700000" algn="tl">
                    <a:srgbClr val="FFFFFF"/>
                  </a:outerShdw>
                </a:effectLst>
                <a:latin typeface="Tahoma" pitchFamily="34" charset="0"/>
              </a:rPr>
              <a:t>4 meters </a:t>
            </a:r>
            <a:r>
              <a:rPr lang="en-US" sz="3200">
                <a:effectLst>
                  <a:outerShdw blurRad="38100" dist="38100" dir="2700000" algn="tl">
                    <a:srgbClr val="FFFFFF"/>
                  </a:outerShdw>
                </a:effectLst>
                <a:latin typeface="Tahoma" pitchFamily="34" charset="0"/>
              </a:rPr>
              <a:t>/ </a:t>
            </a:r>
            <a:r>
              <a:rPr lang="en-US" sz="3200">
                <a:solidFill>
                  <a:srgbClr val="FFC000"/>
                </a:solidFill>
                <a:effectLst>
                  <a:outerShdw blurRad="38100" dist="38100" dir="2700000" algn="tl">
                    <a:srgbClr val="FFFFFF"/>
                  </a:outerShdw>
                </a:effectLst>
                <a:latin typeface="Tahoma" pitchFamily="34" charset="0"/>
              </a:rPr>
              <a:t>2 meters </a:t>
            </a:r>
            <a:r>
              <a:rPr lang="en-US" sz="3200">
                <a:solidFill>
                  <a:srgbClr val="FF66FF"/>
                </a:solidFill>
                <a:effectLst>
                  <a:outerShdw blurRad="38100" dist="38100" dir="2700000" algn="tl">
                    <a:srgbClr val="FFFFFF"/>
                  </a:outerShdw>
                </a:effectLst>
                <a:latin typeface="Tahoma" pitchFamily="34" charset="0"/>
              </a:rPr>
              <a:t>=</a:t>
            </a:r>
          </a:p>
        </p:txBody>
      </p:sp>
      <p:sp>
        <p:nvSpPr>
          <p:cNvPr id="71690" name="WordArt 10"/>
          <p:cNvSpPr>
            <a:spLocks noChangeArrowheads="1" noChangeShapeType="1" noTextEdit="1"/>
          </p:cNvSpPr>
          <p:nvPr/>
        </p:nvSpPr>
        <p:spPr bwMode="auto">
          <a:xfrm>
            <a:off x="7696200" y="4800600"/>
            <a:ext cx="1219200" cy="16954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sz="half" idx="4294967295"/>
          </p:nvPr>
        </p:nvSpPr>
        <p:spPr>
          <a:xfrm>
            <a:off x="0" y="0"/>
            <a:ext cx="9372600" cy="6130925"/>
          </a:xfrm>
        </p:spPr>
        <p:txBody>
          <a:bodyPr/>
          <a:lstStyle/>
          <a:p>
            <a:pPr eaLnBrk="1" hangingPunct="1"/>
            <a:r>
              <a:rPr lang="en-US" smtClean="0">
                <a:solidFill>
                  <a:srgbClr val="6699FF"/>
                </a:solidFill>
              </a:rPr>
              <a:t>What is the MA of this lever?</a:t>
            </a:r>
          </a:p>
          <a:p>
            <a:pPr lvl="1" eaLnBrk="1" hangingPunct="1"/>
            <a:r>
              <a:rPr lang="en-US" smtClean="0">
                <a:solidFill>
                  <a:srgbClr val="F2F2F2"/>
                </a:solidFill>
              </a:rPr>
              <a:t>MA = </a:t>
            </a:r>
            <a:r>
              <a:rPr lang="en-US" smtClean="0">
                <a:solidFill>
                  <a:srgbClr val="66FF99"/>
                </a:solidFill>
              </a:rPr>
              <a:t>length of effort arm </a:t>
            </a:r>
            <a:r>
              <a:rPr lang="en-US" smtClean="0">
                <a:solidFill>
                  <a:srgbClr val="F2F2F2"/>
                </a:solidFill>
              </a:rPr>
              <a:t>÷ </a:t>
            </a:r>
            <a:r>
              <a:rPr lang="en-US" smtClean="0">
                <a:solidFill>
                  <a:srgbClr val="FFC000"/>
                </a:solidFill>
              </a:rPr>
              <a:t>length of resistance arm. </a:t>
            </a:r>
          </a:p>
          <a:p>
            <a:pPr lvl="1" eaLnBrk="1" hangingPunct="1"/>
            <a:endParaRPr lang="en-US" smtClean="0">
              <a:solidFill>
                <a:srgbClr val="FFFF00"/>
              </a:solidFill>
            </a:endParaRPr>
          </a:p>
          <a:p>
            <a:pPr eaLnBrk="1" hangingPunct="1"/>
            <a:endParaRPr lang="en-US" smtClean="0">
              <a:solidFill>
                <a:srgbClr val="FFFF00"/>
              </a:solidFill>
            </a:endParaRPr>
          </a:p>
        </p:txBody>
      </p:sp>
      <p:sp>
        <p:nvSpPr>
          <p:cNvPr id="651674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2010 Ryan P. Murphy</a:t>
            </a:r>
            <a:endParaRPr lang="en-US" sz="3200" dirty="0">
              <a:effectLst>
                <a:outerShdw blurRad="38100" dist="38100" dir="2700000" algn="tl">
                  <a:srgbClr val="000000"/>
                </a:outerShdw>
              </a:effectLst>
              <a:latin typeface="Tahoma" pitchFamily="34" charset="0"/>
            </a:endParaRP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534400" cy="2667000"/>
          </a:xfrm>
          <a:prstGeom prst="rect">
            <a:avLst/>
          </a:prstGeom>
          <a:noFill/>
          <a:ln w="57150" algn="ctr">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11" name="Left-Right Arrow 10"/>
          <p:cNvSpPr/>
          <p:nvPr/>
        </p:nvSpPr>
        <p:spPr bwMode="auto">
          <a:xfrm>
            <a:off x="3505200" y="2819400"/>
            <a:ext cx="5029200" cy="304800"/>
          </a:xfrm>
          <a:prstGeom prst="leftRightArrow">
            <a:avLst/>
          </a:prstGeom>
          <a:solidFill>
            <a:srgbClr val="66FF99"/>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2" name="TextBox 11"/>
          <p:cNvSpPr txBox="1"/>
          <p:nvPr/>
        </p:nvSpPr>
        <p:spPr>
          <a:xfrm>
            <a:off x="4953000" y="2971800"/>
            <a:ext cx="24384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4 meters</a:t>
            </a:r>
          </a:p>
        </p:txBody>
      </p:sp>
      <p:sp>
        <p:nvSpPr>
          <p:cNvPr id="17" name="Left-Right Arrow 16"/>
          <p:cNvSpPr/>
          <p:nvPr/>
        </p:nvSpPr>
        <p:spPr bwMode="auto">
          <a:xfrm>
            <a:off x="457200" y="2819400"/>
            <a:ext cx="2286000" cy="304800"/>
          </a:xfrm>
          <a:prstGeom prst="leftRightArrow">
            <a:avLst/>
          </a:prstGeom>
          <a:solidFill>
            <a:srgbClr val="FFC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8" name="TextBox 17"/>
          <p:cNvSpPr txBox="1"/>
          <p:nvPr/>
        </p:nvSpPr>
        <p:spPr>
          <a:xfrm>
            <a:off x="685800" y="2971800"/>
            <a:ext cx="18288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effectLst>
                  <a:outerShdw blurRad="38100" dist="38100" dir="2700000" algn="tl">
                    <a:srgbClr val="FFFFFF"/>
                  </a:outerShdw>
                </a:effectLst>
                <a:latin typeface="Tahoma" pitchFamily="34" charset="0"/>
              </a:rPr>
              <a:t>2 meters</a:t>
            </a:r>
          </a:p>
        </p:txBody>
      </p:sp>
      <p:sp>
        <p:nvSpPr>
          <p:cNvPr id="15" name="TextBox 14"/>
          <p:cNvSpPr txBox="1"/>
          <p:nvPr/>
        </p:nvSpPr>
        <p:spPr>
          <a:xfrm>
            <a:off x="609600" y="4114800"/>
            <a:ext cx="6324600" cy="579438"/>
          </a:xfrm>
          <a:prstGeom prst="rect">
            <a:avLst/>
          </a:prstGeom>
          <a:noFill/>
        </p:spPr>
        <p:txBody>
          <a:bodyPr>
            <a:spAutoFit/>
          </a:bodyPr>
          <a:lstStyle/>
          <a:p>
            <a:pPr>
              <a:spcBef>
                <a:spcPct val="20000"/>
              </a:spcBef>
              <a:buClr>
                <a:schemeClr val="hlink"/>
              </a:buClr>
              <a:buSzPct val="65000"/>
              <a:buFont typeface="Wingdings" pitchFamily="2" charset="2"/>
              <a:buNone/>
              <a:defRPr/>
            </a:pPr>
            <a:r>
              <a:rPr lang="en-US" sz="3200">
                <a:solidFill>
                  <a:srgbClr val="66FF99"/>
                </a:solidFill>
                <a:effectLst>
                  <a:outerShdw blurRad="38100" dist="38100" dir="2700000" algn="tl">
                    <a:srgbClr val="FFFFFF"/>
                  </a:outerShdw>
                </a:effectLst>
                <a:latin typeface="Tahoma" pitchFamily="34" charset="0"/>
              </a:rPr>
              <a:t>4 meters </a:t>
            </a:r>
            <a:r>
              <a:rPr lang="en-US" sz="3200">
                <a:effectLst>
                  <a:outerShdw blurRad="38100" dist="38100" dir="2700000" algn="tl">
                    <a:srgbClr val="FFFFFF"/>
                  </a:outerShdw>
                </a:effectLst>
                <a:latin typeface="Tahoma" pitchFamily="34" charset="0"/>
              </a:rPr>
              <a:t>/ </a:t>
            </a:r>
            <a:r>
              <a:rPr lang="en-US" sz="3200">
                <a:solidFill>
                  <a:srgbClr val="FFC000"/>
                </a:solidFill>
                <a:effectLst>
                  <a:outerShdw blurRad="38100" dist="38100" dir="2700000" algn="tl">
                    <a:srgbClr val="FFFFFF"/>
                  </a:outerShdw>
                </a:effectLst>
                <a:latin typeface="Tahoma" pitchFamily="34" charset="0"/>
              </a:rPr>
              <a:t>2 meters </a:t>
            </a:r>
            <a:r>
              <a:rPr lang="en-US" sz="3200">
                <a:solidFill>
                  <a:srgbClr val="FF66FF"/>
                </a:solidFill>
                <a:effectLst>
                  <a:outerShdw blurRad="38100" dist="38100" dir="2700000" algn="tl">
                    <a:srgbClr val="FFFFFF"/>
                  </a:outerShdw>
                </a:effectLst>
                <a:latin typeface="Tahoma" pitchFamily="34" charset="0"/>
              </a:rPr>
              <a:t>=</a:t>
            </a:r>
            <a:r>
              <a:rPr lang="en-US" sz="3200">
                <a:effectLst>
                  <a:outerShdw blurRad="38100" dist="38100" dir="2700000" algn="tl">
                    <a:srgbClr val="FFFFFF"/>
                  </a:outerShdw>
                </a:effectLst>
                <a:latin typeface="Tahoma" pitchFamily="34" charset="0"/>
              </a:rPr>
              <a:t> </a:t>
            </a:r>
            <a:r>
              <a:rPr lang="en-US" sz="3200">
                <a:solidFill>
                  <a:srgbClr val="FF66FF"/>
                </a:solidFill>
                <a:effectLst>
                  <a:outerShdw blurRad="38100" dist="38100" dir="2700000" algn="tl">
                    <a:srgbClr val="FFFFFF"/>
                  </a:outerShdw>
                </a:effectLst>
                <a:latin typeface="Tahoma" pitchFamily="34" charset="0"/>
              </a:rPr>
              <a:t>MA 2 </a:t>
            </a:r>
          </a:p>
        </p:txBody>
      </p:sp>
      <p:sp>
        <p:nvSpPr>
          <p:cNvPr id="16" name="Oval 15"/>
          <p:cNvSpPr/>
          <p:nvPr/>
        </p:nvSpPr>
        <p:spPr bwMode="auto">
          <a:xfrm>
            <a:off x="4343400" y="4038600"/>
            <a:ext cx="1676400" cy="762000"/>
          </a:xfrm>
          <a:prstGeom prst="ellipse">
            <a:avLst/>
          </a:prstGeom>
          <a:noFill/>
          <a:ln w="28575" cap="flat" cmpd="sng" algn="ctr">
            <a:solidFill>
              <a:srgbClr val="FF66FF"/>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2715" name="WordArt 11"/>
          <p:cNvSpPr>
            <a:spLocks noChangeArrowheads="1" noChangeShapeType="1" noTextEdit="1"/>
          </p:cNvSpPr>
          <p:nvPr/>
        </p:nvSpPr>
        <p:spPr bwMode="auto">
          <a:xfrm>
            <a:off x="7696200" y="4800600"/>
            <a:ext cx="1219200" cy="16954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73731"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3732"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3734" name="WordArt 6"/>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73735" name="WordArt 7"/>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3736" name="WordArt 8"/>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3737" name="WordArt 9"/>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73738" name="Rectangle 10"/>
          <p:cNvSpPr>
            <a:spLocks noChangeArrowheads="1"/>
          </p:cNvSpPr>
          <p:nvPr/>
        </p:nvSpPr>
        <p:spPr bwMode="auto">
          <a:xfrm>
            <a:off x="838200" y="34290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3739" name="Rectangle 11"/>
          <p:cNvSpPr>
            <a:spLocks noChangeArrowheads="1"/>
          </p:cNvSpPr>
          <p:nvPr/>
        </p:nvSpPr>
        <p:spPr bwMode="auto">
          <a:xfrm>
            <a:off x="3886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3740" name="Rectangle 12"/>
          <p:cNvSpPr>
            <a:spLocks noChangeArrowheads="1"/>
          </p:cNvSpPr>
          <p:nvPr/>
        </p:nvSpPr>
        <p:spPr bwMode="auto">
          <a:xfrm>
            <a:off x="6934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74755"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4758" name="WordArt 6"/>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74759" name="WordArt 7"/>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4760" name="WordArt 8"/>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4761" name="WordArt 9"/>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74762" name="Rectangle 10"/>
          <p:cNvSpPr>
            <a:spLocks noChangeArrowheads="1"/>
          </p:cNvSpPr>
          <p:nvPr/>
        </p:nvSpPr>
        <p:spPr bwMode="auto">
          <a:xfrm>
            <a:off x="838200" y="34290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4763" name="Rectangle 11"/>
          <p:cNvSpPr>
            <a:spLocks noChangeArrowheads="1"/>
          </p:cNvSpPr>
          <p:nvPr/>
        </p:nvSpPr>
        <p:spPr bwMode="auto">
          <a:xfrm>
            <a:off x="3886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4764" name="Rectangle 12"/>
          <p:cNvSpPr>
            <a:spLocks noChangeArrowheads="1"/>
          </p:cNvSpPr>
          <p:nvPr/>
        </p:nvSpPr>
        <p:spPr bwMode="auto">
          <a:xfrm>
            <a:off x="6934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75779"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5780"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75782" name="WordArt 6"/>
          <p:cNvSpPr>
            <a:spLocks noChangeArrowheads="1" noChangeShapeType="1" noTextEdit="1"/>
          </p:cNvSpPr>
          <p:nvPr/>
        </p:nvSpPr>
        <p:spPr bwMode="auto">
          <a:xfrm>
            <a:off x="304800" y="4343400"/>
            <a:ext cx="2590800"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9966FF"/>
                </a:solidFill>
                <a:effectLst>
                  <a:outerShdw dist="45791" dir="3378596" algn="ctr" rotWithShape="0">
                    <a:srgbClr val="4D4D4D">
                      <a:alpha val="79999"/>
                    </a:srgbClr>
                  </a:outerShdw>
                </a:effectLst>
                <a:latin typeface="Arial Black"/>
              </a:rPr>
              <a:t>Third Class</a:t>
            </a:r>
          </a:p>
        </p:txBody>
      </p:sp>
      <p:sp>
        <p:nvSpPr>
          <p:cNvPr id="75783" name="WordArt 7"/>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75784" name="WordArt 8"/>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5785" name="WordArt 9"/>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5786" name="WordArt 10"/>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75787" name="Rectangle 11"/>
          <p:cNvSpPr>
            <a:spLocks noChangeArrowheads="1"/>
          </p:cNvSpPr>
          <p:nvPr/>
        </p:nvSpPr>
        <p:spPr bwMode="auto">
          <a:xfrm>
            <a:off x="6934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5788" name="Rectangle 12"/>
          <p:cNvSpPr>
            <a:spLocks noChangeArrowheads="1"/>
          </p:cNvSpPr>
          <p:nvPr/>
        </p:nvSpPr>
        <p:spPr bwMode="auto">
          <a:xfrm>
            <a:off x="3886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76803"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76806" name="WordArt 6"/>
          <p:cNvSpPr>
            <a:spLocks noChangeArrowheads="1" noChangeShapeType="1" noTextEdit="1"/>
          </p:cNvSpPr>
          <p:nvPr/>
        </p:nvSpPr>
        <p:spPr bwMode="auto">
          <a:xfrm>
            <a:off x="304800" y="4343400"/>
            <a:ext cx="2590800"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9966FF"/>
                </a:solidFill>
                <a:effectLst>
                  <a:outerShdw dist="45791" dir="3378596" algn="ctr" rotWithShape="0">
                    <a:srgbClr val="4D4D4D">
                      <a:alpha val="79999"/>
                    </a:srgbClr>
                  </a:outerShdw>
                </a:effectLst>
                <a:latin typeface="Arial Black"/>
              </a:rPr>
              <a:t>Third Class</a:t>
            </a:r>
          </a:p>
        </p:txBody>
      </p:sp>
      <p:sp>
        <p:nvSpPr>
          <p:cNvPr id="76807" name="WordArt 7"/>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CC66FF"/>
                </a:solidFill>
                <a:effectLst>
                  <a:outerShdw dist="45791" dir="3378596" algn="ctr" rotWithShape="0">
                    <a:srgbClr val="4D4D4D">
                      <a:alpha val="79999"/>
                    </a:srgbClr>
                  </a:outerShdw>
                </a:effectLst>
                <a:latin typeface="Arial Black"/>
              </a:rPr>
              <a:t>A</a:t>
            </a:r>
          </a:p>
        </p:txBody>
      </p:sp>
      <p:sp>
        <p:nvSpPr>
          <p:cNvPr id="76808" name="WordArt 8"/>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6809" name="WordArt 9"/>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6810" name="WordArt 10"/>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76811" name="Rectangle 11"/>
          <p:cNvSpPr>
            <a:spLocks noChangeArrowheads="1"/>
          </p:cNvSpPr>
          <p:nvPr/>
        </p:nvSpPr>
        <p:spPr bwMode="auto">
          <a:xfrm>
            <a:off x="6934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6812" name="Rectangle 12"/>
          <p:cNvSpPr>
            <a:spLocks noChangeArrowheads="1"/>
          </p:cNvSpPr>
          <p:nvPr/>
        </p:nvSpPr>
        <p:spPr bwMode="auto">
          <a:xfrm>
            <a:off x="3886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77827"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77828"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77830" name="WordArt 6"/>
          <p:cNvSpPr>
            <a:spLocks noChangeArrowheads="1" noChangeShapeType="1" noTextEdit="1"/>
          </p:cNvSpPr>
          <p:nvPr/>
        </p:nvSpPr>
        <p:spPr bwMode="auto">
          <a:xfrm>
            <a:off x="304800" y="4343400"/>
            <a:ext cx="2590800"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9966FF"/>
                </a:solidFill>
                <a:effectLst>
                  <a:outerShdw dist="45791" dir="3378596" algn="ctr" rotWithShape="0">
                    <a:srgbClr val="4D4D4D">
                      <a:alpha val="79999"/>
                    </a:srgbClr>
                  </a:outerShdw>
                </a:effectLst>
                <a:latin typeface="Arial Black"/>
              </a:rPr>
              <a:t>Third Class</a:t>
            </a:r>
          </a:p>
        </p:txBody>
      </p:sp>
      <p:sp>
        <p:nvSpPr>
          <p:cNvPr id="77831" name="WordArt 7"/>
          <p:cNvSpPr>
            <a:spLocks noChangeArrowheads="1" noChangeShapeType="1" noTextEdit="1"/>
          </p:cNvSpPr>
          <p:nvPr/>
        </p:nvSpPr>
        <p:spPr bwMode="auto">
          <a:xfrm>
            <a:off x="3276600" y="4343400"/>
            <a:ext cx="26479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First Class</a:t>
            </a:r>
          </a:p>
        </p:txBody>
      </p:sp>
      <p:sp>
        <p:nvSpPr>
          <p:cNvPr id="77832" name="WordArt 8"/>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77833" name="WordArt 9"/>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7834" name="WordArt 10"/>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7835" name="WordArt 11"/>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77836" name="Rectangle 12"/>
          <p:cNvSpPr>
            <a:spLocks noChangeArrowheads="1"/>
          </p:cNvSpPr>
          <p:nvPr/>
        </p:nvSpPr>
        <p:spPr bwMode="auto">
          <a:xfrm>
            <a:off x="6934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78851"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8853"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78854" name="WordArt 6"/>
          <p:cNvSpPr>
            <a:spLocks noChangeArrowheads="1" noChangeShapeType="1" noTextEdit="1"/>
          </p:cNvSpPr>
          <p:nvPr/>
        </p:nvSpPr>
        <p:spPr bwMode="auto">
          <a:xfrm>
            <a:off x="304800" y="4343400"/>
            <a:ext cx="2590800"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9966FF"/>
                </a:solidFill>
                <a:effectLst>
                  <a:outerShdw dist="45791" dir="3378596" algn="ctr" rotWithShape="0">
                    <a:srgbClr val="4D4D4D">
                      <a:alpha val="79999"/>
                    </a:srgbClr>
                  </a:outerShdw>
                </a:effectLst>
                <a:latin typeface="Arial Black"/>
              </a:rPr>
              <a:t>Third Class</a:t>
            </a:r>
          </a:p>
        </p:txBody>
      </p:sp>
      <p:sp>
        <p:nvSpPr>
          <p:cNvPr id="78855" name="WordArt 7"/>
          <p:cNvSpPr>
            <a:spLocks noChangeArrowheads="1" noChangeShapeType="1" noTextEdit="1"/>
          </p:cNvSpPr>
          <p:nvPr/>
        </p:nvSpPr>
        <p:spPr bwMode="auto">
          <a:xfrm>
            <a:off x="3276600" y="4343400"/>
            <a:ext cx="26479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First Class</a:t>
            </a:r>
          </a:p>
        </p:txBody>
      </p:sp>
      <p:sp>
        <p:nvSpPr>
          <p:cNvPr id="78856" name="WordArt 8"/>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78857" name="WordArt 9"/>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8858" name="WordArt 10"/>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8859" name="WordArt 11"/>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78860" name="Rectangle 12"/>
          <p:cNvSpPr>
            <a:spLocks noChangeArrowheads="1"/>
          </p:cNvSpPr>
          <p:nvPr/>
        </p:nvSpPr>
        <p:spPr bwMode="auto">
          <a:xfrm>
            <a:off x="6934200" y="3505200"/>
            <a:ext cx="12192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152400" y="304800"/>
            <a:ext cx="8839200" cy="5821363"/>
          </a:xfrm>
        </p:spPr>
        <p:txBody>
          <a:bodyPr/>
          <a:lstStyle/>
          <a:p>
            <a:r>
              <a:rPr lang="en-US" smtClean="0"/>
              <a:t>Which is a first, second, and third class lever.?</a:t>
            </a:r>
          </a:p>
          <a:p>
            <a:pPr lvl="1"/>
            <a:endParaRPr lang="en-US" smtClean="0">
              <a:solidFill>
                <a:srgbClr val="CC66FF"/>
              </a:solidFill>
            </a:endParaRPr>
          </a:p>
          <a:p>
            <a:pPr lvl="1"/>
            <a:endParaRPr lang="en-US" smtClean="0">
              <a:solidFill>
                <a:srgbClr val="CC66FF"/>
              </a:solidFill>
            </a:endParaRPr>
          </a:p>
        </p:txBody>
      </p:sp>
      <p:pic>
        <p:nvPicPr>
          <p:cNvPr id="79875" name="Picture 3" descr="cl1l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43000"/>
            <a:ext cx="2895600" cy="2971800"/>
          </a:xfrm>
          <a:prstGeom prst="rect">
            <a:avLst/>
          </a:prstGeom>
          <a:noFill/>
          <a:ln w="76200">
            <a:solidFill>
              <a:srgbClr val="66FFCC"/>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descr="cl2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705100" cy="2971800"/>
          </a:xfrm>
          <a:prstGeom prst="rect">
            <a:avLst/>
          </a:prstGeom>
          <a:noFill/>
          <a:ln w="76200">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79877" name="Picture 5" descr="cl3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2743200" cy="2971800"/>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79878" name="WordArt 6"/>
          <p:cNvSpPr>
            <a:spLocks noChangeArrowheads="1" noChangeShapeType="1" noTextEdit="1"/>
          </p:cNvSpPr>
          <p:nvPr/>
        </p:nvSpPr>
        <p:spPr bwMode="auto">
          <a:xfrm>
            <a:off x="304800" y="4343400"/>
            <a:ext cx="2590800" cy="5715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9966FF"/>
                </a:solidFill>
                <a:effectLst>
                  <a:outerShdw dist="45791" dir="3378596" algn="ctr" rotWithShape="0">
                    <a:srgbClr val="4D4D4D">
                      <a:alpha val="79999"/>
                    </a:srgbClr>
                  </a:outerShdw>
                </a:effectLst>
                <a:latin typeface="Arial Black"/>
              </a:rPr>
              <a:t>Third Class</a:t>
            </a:r>
          </a:p>
        </p:txBody>
      </p:sp>
      <p:sp>
        <p:nvSpPr>
          <p:cNvPr id="79879" name="WordArt 7"/>
          <p:cNvSpPr>
            <a:spLocks noChangeArrowheads="1" noChangeShapeType="1" noTextEdit="1"/>
          </p:cNvSpPr>
          <p:nvPr/>
        </p:nvSpPr>
        <p:spPr bwMode="auto">
          <a:xfrm>
            <a:off x="3276600" y="4343400"/>
            <a:ext cx="26479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66FFCC"/>
                </a:solidFill>
                <a:effectLst>
                  <a:outerShdw dist="45791" dir="3378596" algn="ctr" rotWithShape="0">
                    <a:srgbClr val="4D4D4D">
                      <a:alpha val="79999"/>
                    </a:srgbClr>
                  </a:outerShdw>
                </a:effectLst>
                <a:latin typeface="Arial Black"/>
              </a:rPr>
              <a:t>First Class</a:t>
            </a:r>
          </a:p>
        </p:txBody>
      </p:sp>
      <p:sp>
        <p:nvSpPr>
          <p:cNvPr id="79880" name="WordArt 8"/>
          <p:cNvSpPr>
            <a:spLocks noChangeArrowheads="1" noChangeShapeType="1" noTextEdit="1"/>
          </p:cNvSpPr>
          <p:nvPr/>
        </p:nvSpPr>
        <p:spPr bwMode="auto">
          <a:xfrm>
            <a:off x="6381750" y="4419600"/>
            <a:ext cx="2609850" cy="5334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FF9933"/>
                </a:solidFill>
                <a:effectLst>
                  <a:outerShdw dist="45791" dir="3378596" algn="ctr" rotWithShape="0">
                    <a:srgbClr val="4D4D4D">
                      <a:alpha val="79999"/>
                    </a:srgbClr>
                  </a:outerShdw>
                </a:effectLst>
                <a:latin typeface="Arial Black"/>
              </a:rPr>
              <a:t>Second Class</a:t>
            </a:r>
          </a:p>
        </p:txBody>
      </p:sp>
      <p:sp>
        <p:nvSpPr>
          <p:cNvPr id="79881" name="WordArt 9"/>
          <p:cNvSpPr>
            <a:spLocks noChangeArrowheads="1" noChangeShapeType="1" noTextEdit="1"/>
          </p:cNvSpPr>
          <p:nvPr/>
        </p:nvSpPr>
        <p:spPr bwMode="auto">
          <a:xfrm>
            <a:off x="22860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79882" name="WordArt 10"/>
          <p:cNvSpPr>
            <a:spLocks noChangeArrowheads="1" noChangeShapeType="1" noTextEdit="1"/>
          </p:cNvSpPr>
          <p:nvPr/>
        </p:nvSpPr>
        <p:spPr bwMode="auto">
          <a:xfrm>
            <a:off x="4343400" y="1219200"/>
            <a:ext cx="35242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9883" name="WordArt 11"/>
          <p:cNvSpPr>
            <a:spLocks noChangeArrowheads="1" noChangeShapeType="1" noTextEdit="1"/>
          </p:cNvSpPr>
          <p:nvPr/>
        </p:nvSpPr>
        <p:spPr bwMode="auto">
          <a:xfrm>
            <a:off x="8382000" y="12192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9884" name="WordArt 12"/>
          <p:cNvSpPr>
            <a:spLocks noChangeArrowheads="1" noChangeShapeType="1" noTextEdit="1"/>
          </p:cNvSpPr>
          <p:nvPr/>
        </p:nvSpPr>
        <p:spPr bwMode="auto">
          <a:xfrm>
            <a:off x="8077200" y="5257800"/>
            <a:ext cx="9144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en-US" smtClean="0"/>
          </a:p>
        </p:txBody>
      </p:sp>
      <p:sp>
        <p:nvSpPr>
          <p:cNvPr id="80899" name="Rectangle 3"/>
          <p:cNvSpPr>
            <a:spLocks noGrp="1" noChangeArrowheads="1"/>
          </p:cNvSpPr>
          <p:nvPr>
            <p:ph type="body" idx="1"/>
          </p:nvPr>
        </p:nvSpPr>
        <p:spPr/>
        <p:txBody>
          <a:bodyPr/>
          <a:lstStyle/>
          <a:p>
            <a:endParaRPr lang="en-US" smtClean="0"/>
          </a:p>
        </p:txBody>
      </p:sp>
      <p:pic>
        <p:nvPicPr>
          <p:cNvPr id="80900"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AutoShape 5"/>
          <p:cNvSpPr>
            <a:spLocks noChangeArrowheads="1"/>
          </p:cNvSpPr>
          <p:nvPr/>
        </p:nvSpPr>
        <p:spPr bwMode="auto">
          <a:xfrm>
            <a:off x="6629400" y="33528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0902" name="AutoShape 6"/>
          <p:cNvSpPr>
            <a:spLocks noChangeArrowheads="1"/>
          </p:cNvSpPr>
          <p:nvPr/>
        </p:nvSpPr>
        <p:spPr bwMode="auto">
          <a:xfrm>
            <a:off x="4800600" y="28194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0903"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0904"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0905"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0906"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0907"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0908"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03154" name="Group 50"/>
          <p:cNvGraphicFramePr>
            <a:graphicFrameLocks noGrp="1"/>
          </p:cNvGraphicFramePr>
          <p:nvPr>
            <p:extLst>
              <p:ext uri="{D42A27DB-BD31-4B8C-83A1-F6EECF244321}">
                <p14:modId xmlns:p14="http://schemas.microsoft.com/office/powerpoint/2010/main" val="2220951112"/>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7C8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8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8241"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smtClean="0"/>
          </a:p>
        </p:txBody>
      </p:sp>
      <p:sp>
        <p:nvSpPr>
          <p:cNvPr id="81923" name="Rectangle 3"/>
          <p:cNvSpPr>
            <a:spLocks noGrp="1" noChangeArrowheads="1"/>
          </p:cNvSpPr>
          <p:nvPr>
            <p:ph type="body" idx="1"/>
          </p:nvPr>
        </p:nvSpPr>
        <p:spPr/>
        <p:txBody>
          <a:bodyPr/>
          <a:lstStyle/>
          <a:p>
            <a:endParaRPr lang="en-US" smtClean="0"/>
          </a:p>
        </p:txBody>
      </p:sp>
      <p:pic>
        <p:nvPicPr>
          <p:cNvPr id="81924"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AutoShape 5"/>
          <p:cNvSpPr>
            <a:spLocks noChangeArrowheads="1"/>
          </p:cNvSpPr>
          <p:nvPr/>
        </p:nvSpPr>
        <p:spPr bwMode="auto">
          <a:xfrm>
            <a:off x="6629400" y="33528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1926" name="AutoShape 6"/>
          <p:cNvSpPr>
            <a:spLocks noChangeArrowheads="1"/>
          </p:cNvSpPr>
          <p:nvPr/>
        </p:nvSpPr>
        <p:spPr bwMode="auto">
          <a:xfrm>
            <a:off x="4800600" y="28194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1927"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1928"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1929"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1930"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1931"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1932"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smtClean="0"/>
          </a:p>
        </p:txBody>
      </p:sp>
      <p:sp>
        <p:nvSpPr>
          <p:cNvPr id="82947" name="Rectangle 3"/>
          <p:cNvSpPr>
            <a:spLocks noGrp="1" noChangeArrowheads="1"/>
          </p:cNvSpPr>
          <p:nvPr>
            <p:ph type="body" idx="1"/>
          </p:nvPr>
        </p:nvSpPr>
        <p:spPr/>
        <p:txBody>
          <a:bodyPr/>
          <a:lstStyle/>
          <a:p>
            <a:endParaRPr lang="en-US" smtClean="0"/>
          </a:p>
        </p:txBody>
      </p:sp>
      <p:pic>
        <p:nvPicPr>
          <p:cNvPr id="82948"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AutoShape 5"/>
          <p:cNvSpPr>
            <a:spLocks noChangeArrowheads="1"/>
          </p:cNvSpPr>
          <p:nvPr/>
        </p:nvSpPr>
        <p:spPr bwMode="auto">
          <a:xfrm>
            <a:off x="6629400" y="33528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2950" name="AutoShape 6"/>
          <p:cNvSpPr>
            <a:spLocks noChangeArrowheads="1"/>
          </p:cNvSpPr>
          <p:nvPr/>
        </p:nvSpPr>
        <p:spPr bwMode="auto">
          <a:xfrm>
            <a:off x="4800600" y="28194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2951"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2952"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2953"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2954"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2955"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2956"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82957" name="WordArt 13"/>
          <p:cNvSpPr>
            <a:spLocks noChangeArrowheads="1" noChangeShapeType="1" noTextEdit="1"/>
          </p:cNvSpPr>
          <p:nvPr/>
        </p:nvSpPr>
        <p:spPr bwMode="auto">
          <a:xfrm>
            <a:off x="2667000" y="1600200"/>
            <a:ext cx="140017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66FFCC"/>
                </a:solidFill>
                <a:effectLst>
                  <a:outerShdw dist="45791" dir="3378596" algn="ctr" rotWithShape="0">
                    <a:srgbClr val="4D4D4D">
                      <a:alpha val="79999"/>
                    </a:srgbClr>
                  </a:outerShdw>
                </a:effectLst>
                <a:latin typeface="Arial Black"/>
              </a:rPr>
              <a:t>Effort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US" smtClean="0"/>
          </a:p>
        </p:txBody>
      </p:sp>
      <p:sp>
        <p:nvSpPr>
          <p:cNvPr id="83971" name="Rectangle 3"/>
          <p:cNvSpPr>
            <a:spLocks noGrp="1" noChangeArrowheads="1"/>
          </p:cNvSpPr>
          <p:nvPr>
            <p:ph type="body" idx="1"/>
          </p:nvPr>
        </p:nvSpPr>
        <p:spPr/>
        <p:txBody>
          <a:bodyPr/>
          <a:lstStyle/>
          <a:p>
            <a:endParaRPr lang="en-US" smtClean="0"/>
          </a:p>
        </p:txBody>
      </p:sp>
      <p:pic>
        <p:nvPicPr>
          <p:cNvPr id="83972"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AutoShape 5"/>
          <p:cNvSpPr>
            <a:spLocks noChangeArrowheads="1"/>
          </p:cNvSpPr>
          <p:nvPr/>
        </p:nvSpPr>
        <p:spPr bwMode="auto">
          <a:xfrm>
            <a:off x="6629400" y="33528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3974" name="AutoShape 6"/>
          <p:cNvSpPr>
            <a:spLocks noChangeArrowheads="1"/>
          </p:cNvSpPr>
          <p:nvPr/>
        </p:nvSpPr>
        <p:spPr bwMode="auto">
          <a:xfrm>
            <a:off x="4800600" y="2819400"/>
            <a:ext cx="838200" cy="2057400"/>
          </a:xfrm>
          <a:prstGeom prst="downArrow">
            <a:avLst>
              <a:gd name="adj1" fmla="val 50000"/>
              <a:gd name="adj2" fmla="val 61364"/>
            </a:avLst>
          </a:prstGeom>
          <a:solidFill>
            <a:srgbClr val="FF9900"/>
          </a:solidFill>
          <a:ln w="38100" algn="ctr">
            <a:solidFill>
              <a:schemeClr val="tx1"/>
            </a:solidFill>
            <a:miter lim="800000"/>
            <a:headEnd/>
            <a:tailEnd/>
          </a:ln>
        </p:spPr>
        <p:txBody>
          <a:bodyPr wrap="none" anchor="ctr"/>
          <a:lstStyle/>
          <a:p>
            <a:endParaRPr lang="en-US"/>
          </a:p>
        </p:txBody>
      </p:sp>
      <p:sp>
        <p:nvSpPr>
          <p:cNvPr id="83975"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3976"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3977"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3978"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3979"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3980"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83981" name="WordArt 13"/>
          <p:cNvSpPr>
            <a:spLocks noChangeArrowheads="1" noChangeShapeType="1" noTextEdit="1"/>
          </p:cNvSpPr>
          <p:nvPr/>
        </p:nvSpPr>
        <p:spPr bwMode="auto">
          <a:xfrm>
            <a:off x="2667000" y="1600200"/>
            <a:ext cx="140017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66FFCC"/>
                </a:solidFill>
                <a:effectLst>
                  <a:outerShdw dist="45791" dir="3378596" algn="ctr" rotWithShape="0">
                    <a:srgbClr val="4D4D4D">
                      <a:alpha val="79999"/>
                    </a:srgbClr>
                  </a:outerShdw>
                </a:effectLst>
                <a:latin typeface="Arial Black"/>
              </a:rPr>
              <a:t>Effort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en-US" smtClean="0"/>
          </a:p>
        </p:txBody>
      </p:sp>
      <p:sp>
        <p:nvSpPr>
          <p:cNvPr id="84995" name="Rectangle 3"/>
          <p:cNvSpPr>
            <a:spLocks noGrp="1" noChangeArrowheads="1"/>
          </p:cNvSpPr>
          <p:nvPr>
            <p:ph type="body" idx="1"/>
          </p:nvPr>
        </p:nvSpPr>
        <p:spPr/>
        <p:txBody>
          <a:bodyPr/>
          <a:lstStyle/>
          <a:p>
            <a:endParaRPr lang="en-US" smtClean="0"/>
          </a:p>
        </p:txBody>
      </p:sp>
      <p:pic>
        <p:nvPicPr>
          <p:cNvPr id="84996"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AutoShape 5"/>
          <p:cNvSpPr>
            <a:spLocks noChangeArrowheads="1"/>
          </p:cNvSpPr>
          <p:nvPr/>
        </p:nvSpPr>
        <p:spPr bwMode="auto">
          <a:xfrm>
            <a:off x="6629400" y="3352800"/>
            <a:ext cx="838200" cy="2057400"/>
          </a:xfrm>
          <a:prstGeom prst="downArrow">
            <a:avLst>
              <a:gd name="adj1" fmla="val 50000"/>
              <a:gd name="adj2" fmla="val 61364"/>
            </a:avLst>
          </a:prstGeom>
          <a:solidFill>
            <a:srgbClr val="969696"/>
          </a:solidFill>
          <a:ln w="38100" algn="ctr">
            <a:solidFill>
              <a:schemeClr val="tx1"/>
            </a:solidFill>
            <a:miter lim="800000"/>
            <a:headEnd/>
            <a:tailEnd/>
          </a:ln>
        </p:spPr>
        <p:txBody>
          <a:bodyPr wrap="none" anchor="ctr"/>
          <a:lstStyle/>
          <a:p>
            <a:endParaRPr lang="en-US"/>
          </a:p>
        </p:txBody>
      </p:sp>
      <p:sp>
        <p:nvSpPr>
          <p:cNvPr id="84998" name="AutoShape 6"/>
          <p:cNvSpPr>
            <a:spLocks noChangeArrowheads="1"/>
          </p:cNvSpPr>
          <p:nvPr/>
        </p:nvSpPr>
        <p:spPr bwMode="auto">
          <a:xfrm>
            <a:off x="4800600" y="2819400"/>
            <a:ext cx="838200" cy="2057400"/>
          </a:xfrm>
          <a:prstGeom prst="downArrow">
            <a:avLst>
              <a:gd name="adj1" fmla="val 50000"/>
              <a:gd name="adj2" fmla="val 61364"/>
            </a:avLst>
          </a:prstGeom>
          <a:solidFill>
            <a:srgbClr val="FF9900"/>
          </a:solidFill>
          <a:ln w="38100" algn="ctr">
            <a:solidFill>
              <a:schemeClr val="tx1"/>
            </a:solidFill>
            <a:miter lim="800000"/>
            <a:headEnd/>
            <a:tailEnd/>
          </a:ln>
        </p:spPr>
        <p:txBody>
          <a:bodyPr wrap="none" anchor="ctr"/>
          <a:lstStyle/>
          <a:p>
            <a:endParaRPr lang="en-US"/>
          </a:p>
        </p:txBody>
      </p:sp>
      <p:sp>
        <p:nvSpPr>
          <p:cNvPr id="84999"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5000"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5001"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5002"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5003"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5004"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85005" name="WordArt 13"/>
          <p:cNvSpPr>
            <a:spLocks noChangeArrowheads="1" noChangeShapeType="1" noTextEdit="1"/>
          </p:cNvSpPr>
          <p:nvPr/>
        </p:nvSpPr>
        <p:spPr bwMode="auto">
          <a:xfrm>
            <a:off x="2667000" y="1600200"/>
            <a:ext cx="140017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66FFCC"/>
                </a:solidFill>
                <a:effectLst>
                  <a:outerShdw dist="45791" dir="3378596" algn="ctr" rotWithShape="0">
                    <a:srgbClr val="4D4D4D">
                      <a:alpha val="79999"/>
                    </a:srgbClr>
                  </a:outerShdw>
                </a:effectLst>
                <a:latin typeface="Arial Black"/>
              </a:rPr>
              <a:t>Effort</a:t>
            </a:r>
          </a:p>
        </p:txBody>
      </p:sp>
      <p:sp>
        <p:nvSpPr>
          <p:cNvPr id="85006" name="WordArt 14"/>
          <p:cNvSpPr>
            <a:spLocks noChangeArrowheads="1" noChangeShapeType="1" noTextEdit="1"/>
          </p:cNvSpPr>
          <p:nvPr/>
        </p:nvSpPr>
        <p:spPr bwMode="auto">
          <a:xfrm>
            <a:off x="4648200" y="1524000"/>
            <a:ext cx="1219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FF9933"/>
                </a:solidFill>
                <a:effectLst>
                  <a:outerShdw dist="45791" dir="3378596" algn="ctr" rotWithShape="0">
                    <a:srgbClr val="4D4D4D">
                      <a:alpha val="79999"/>
                    </a:srgbClr>
                  </a:outerShdw>
                </a:effectLst>
                <a:latin typeface="Arial Black"/>
              </a:rPr>
              <a:t>Load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smtClean="0"/>
          </a:p>
        </p:txBody>
      </p:sp>
      <p:sp>
        <p:nvSpPr>
          <p:cNvPr id="86019" name="Rectangle 3"/>
          <p:cNvSpPr>
            <a:spLocks noGrp="1" noChangeArrowheads="1"/>
          </p:cNvSpPr>
          <p:nvPr>
            <p:ph type="body" idx="1"/>
          </p:nvPr>
        </p:nvSpPr>
        <p:spPr/>
        <p:txBody>
          <a:bodyPr/>
          <a:lstStyle/>
          <a:p>
            <a:endParaRPr lang="en-US" smtClean="0"/>
          </a:p>
        </p:txBody>
      </p:sp>
      <p:pic>
        <p:nvPicPr>
          <p:cNvPr id="86020"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AutoShape 5"/>
          <p:cNvSpPr>
            <a:spLocks noChangeArrowheads="1"/>
          </p:cNvSpPr>
          <p:nvPr/>
        </p:nvSpPr>
        <p:spPr bwMode="auto">
          <a:xfrm>
            <a:off x="6629400" y="3352800"/>
            <a:ext cx="838200" cy="2057400"/>
          </a:xfrm>
          <a:prstGeom prst="downArrow">
            <a:avLst>
              <a:gd name="adj1" fmla="val 50000"/>
              <a:gd name="adj2" fmla="val 61364"/>
            </a:avLst>
          </a:prstGeom>
          <a:solidFill>
            <a:srgbClr val="CC66FF"/>
          </a:solidFill>
          <a:ln w="38100" algn="ctr">
            <a:solidFill>
              <a:schemeClr val="tx1"/>
            </a:solidFill>
            <a:miter lim="800000"/>
            <a:headEnd/>
            <a:tailEnd/>
          </a:ln>
        </p:spPr>
        <p:txBody>
          <a:bodyPr wrap="none" anchor="ctr"/>
          <a:lstStyle/>
          <a:p>
            <a:endParaRPr lang="en-US"/>
          </a:p>
        </p:txBody>
      </p:sp>
      <p:sp>
        <p:nvSpPr>
          <p:cNvPr id="86022" name="AutoShape 6"/>
          <p:cNvSpPr>
            <a:spLocks noChangeArrowheads="1"/>
          </p:cNvSpPr>
          <p:nvPr/>
        </p:nvSpPr>
        <p:spPr bwMode="auto">
          <a:xfrm>
            <a:off x="4800600" y="2819400"/>
            <a:ext cx="838200" cy="2057400"/>
          </a:xfrm>
          <a:prstGeom prst="downArrow">
            <a:avLst>
              <a:gd name="adj1" fmla="val 50000"/>
              <a:gd name="adj2" fmla="val 61364"/>
            </a:avLst>
          </a:prstGeom>
          <a:solidFill>
            <a:srgbClr val="FF9900"/>
          </a:solidFill>
          <a:ln w="38100" algn="ctr">
            <a:solidFill>
              <a:schemeClr val="tx1"/>
            </a:solidFill>
            <a:miter lim="800000"/>
            <a:headEnd/>
            <a:tailEnd/>
          </a:ln>
        </p:spPr>
        <p:txBody>
          <a:bodyPr wrap="none" anchor="ctr"/>
          <a:lstStyle/>
          <a:p>
            <a:endParaRPr lang="en-US"/>
          </a:p>
        </p:txBody>
      </p:sp>
      <p:sp>
        <p:nvSpPr>
          <p:cNvPr id="86023"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6024"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6025"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6026"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6027"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6028"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86029" name="WordArt 13"/>
          <p:cNvSpPr>
            <a:spLocks noChangeArrowheads="1" noChangeShapeType="1" noTextEdit="1"/>
          </p:cNvSpPr>
          <p:nvPr/>
        </p:nvSpPr>
        <p:spPr bwMode="auto">
          <a:xfrm>
            <a:off x="2667000" y="1600200"/>
            <a:ext cx="140017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66FFCC"/>
                </a:solidFill>
                <a:effectLst>
                  <a:outerShdw dist="45791" dir="3378596" algn="ctr" rotWithShape="0">
                    <a:srgbClr val="4D4D4D">
                      <a:alpha val="79999"/>
                    </a:srgbClr>
                  </a:outerShdw>
                </a:effectLst>
                <a:latin typeface="Arial Black"/>
              </a:rPr>
              <a:t>Effort</a:t>
            </a:r>
          </a:p>
        </p:txBody>
      </p:sp>
      <p:sp>
        <p:nvSpPr>
          <p:cNvPr id="86030" name="WordArt 14"/>
          <p:cNvSpPr>
            <a:spLocks noChangeArrowheads="1" noChangeShapeType="1" noTextEdit="1"/>
          </p:cNvSpPr>
          <p:nvPr/>
        </p:nvSpPr>
        <p:spPr bwMode="auto">
          <a:xfrm>
            <a:off x="4648200" y="1524000"/>
            <a:ext cx="1219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FF9933"/>
                </a:solidFill>
                <a:effectLst>
                  <a:outerShdw dist="45791" dir="3378596" algn="ctr" rotWithShape="0">
                    <a:srgbClr val="4D4D4D">
                      <a:alpha val="79999"/>
                    </a:srgbClr>
                  </a:outerShdw>
                </a:effectLst>
                <a:latin typeface="Arial Black"/>
              </a:rPr>
              <a:t>Load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en-US" smtClean="0"/>
          </a:p>
        </p:txBody>
      </p:sp>
      <p:sp>
        <p:nvSpPr>
          <p:cNvPr id="87043" name="Rectangle 3"/>
          <p:cNvSpPr>
            <a:spLocks noGrp="1" noChangeArrowheads="1"/>
          </p:cNvSpPr>
          <p:nvPr>
            <p:ph type="body" idx="1"/>
          </p:nvPr>
        </p:nvSpPr>
        <p:spPr/>
        <p:txBody>
          <a:bodyPr/>
          <a:lstStyle/>
          <a:p>
            <a:endParaRPr lang="en-US" smtClean="0"/>
          </a:p>
        </p:txBody>
      </p:sp>
      <p:pic>
        <p:nvPicPr>
          <p:cNvPr id="87044"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AutoShape 5"/>
          <p:cNvSpPr>
            <a:spLocks noChangeArrowheads="1"/>
          </p:cNvSpPr>
          <p:nvPr/>
        </p:nvSpPr>
        <p:spPr bwMode="auto">
          <a:xfrm>
            <a:off x="6629400" y="3352800"/>
            <a:ext cx="838200" cy="2057400"/>
          </a:xfrm>
          <a:prstGeom prst="downArrow">
            <a:avLst>
              <a:gd name="adj1" fmla="val 50000"/>
              <a:gd name="adj2" fmla="val 61364"/>
            </a:avLst>
          </a:prstGeom>
          <a:solidFill>
            <a:srgbClr val="CC66FF"/>
          </a:solidFill>
          <a:ln w="38100" algn="ctr">
            <a:solidFill>
              <a:schemeClr val="tx1"/>
            </a:solidFill>
            <a:miter lim="800000"/>
            <a:headEnd/>
            <a:tailEnd/>
          </a:ln>
        </p:spPr>
        <p:txBody>
          <a:bodyPr wrap="none" anchor="ctr"/>
          <a:lstStyle/>
          <a:p>
            <a:endParaRPr lang="en-US"/>
          </a:p>
        </p:txBody>
      </p:sp>
      <p:sp>
        <p:nvSpPr>
          <p:cNvPr id="87046" name="AutoShape 6"/>
          <p:cNvSpPr>
            <a:spLocks noChangeArrowheads="1"/>
          </p:cNvSpPr>
          <p:nvPr/>
        </p:nvSpPr>
        <p:spPr bwMode="auto">
          <a:xfrm>
            <a:off x="4800600" y="2819400"/>
            <a:ext cx="838200" cy="2057400"/>
          </a:xfrm>
          <a:prstGeom prst="downArrow">
            <a:avLst>
              <a:gd name="adj1" fmla="val 50000"/>
              <a:gd name="adj2" fmla="val 61364"/>
            </a:avLst>
          </a:prstGeom>
          <a:solidFill>
            <a:srgbClr val="FF9900"/>
          </a:solidFill>
          <a:ln w="38100" algn="ctr">
            <a:solidFill>
              <a:schemeClr val="tx1"/>
            </a:solidFill>
            <a:miter lim="800000"/>
            <a:headEnd/>
            <a:tailEnd/>
          </a:ln>
        </p:spPr>
        <p:txBody>
          <a:bodyPr wrap="none" anchor="ctr"/>
          <a:lstStyle/>
          <a:p>
            <a:endParaRPr lang="en-US"/>
          </a:p>
        </p:txBody>
      </p:sp>
      <p:sp>
        <p:nvSpPr>
          <p:cNvPr id="87047"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7048"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7049"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7050"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7051"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7052"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87053" name="WordArt 13"/>
          <p:cNvSpPr>
            <a:spLocks noChangeArrowheads="1" noChangeShapeType="1" noTextEdit="1"/>
          </p:cNvSpPr>
          <p:nvPr/>
        </p:nvSpPr>
        <p:spPr bwMode="auto">
          <a:xfrm>
            <a:off x="2667000" y="1600200"/>
            <a:ext cx="140017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66FFCC"/>
                </a:solidFill>
                <a:effectLst>
                  <a:outerShdw dist="45791" dir="3378596" algn="ctr" rotWithShape="0">
                    <a:srgbClr val="4D4D4D">
                      <a:alpha val="79999"/>
                    </a:srgbClr>
                  </a:outerShdw>
                </a:effectLst>
                <a:latin typeface="Arial Black"/>
              </a:rPr>
              <a:t>Effort</a:t>
            </a:r>
          </a:p>
        </p:txBody>
      </p:sp>
      <p:sp>
        <p:nvSpPr>
          <p:cNvPr id="87054" name="WordArt 14"/>
          <p:cNvSpPr>
            <a:spLocks noChangeArrowheads="1" noChangeShapeType="1" noTextEdit="1"/>
          </p:cNvSpPr>
          <p:nvPr/>
        </p:nvSpPr>
        <p:spPr bwMode="auto">
          <a:xfrm>
            <a:off x="4648200" y="1524000"/>
            <a:ext cx="1219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FF9933"/>
                </a:solidFill>
                <a:effectLst>
                  <a:outerShdw dist="45791" dir="3378596" algn="ctr" rotWithShape="0">
                    <a:srgbClr val="4D4D4D">
                      <a:alpha val="79999"/>
                    </a:srgbClr>
                  </a:outerShdw>
                </a:effectLst>
                <a:latin typeface="Arial Black"/>
              </a:rPr>
              <a:t>Load</a:t>
            </a:r>
          </a:p>
        </p:txBody>
      </p:sp>
      <p:sp>
        <p:nvSpPr>
          <p:cNvPr id="87055" name="WordArt 15"/>
          <p:cNvSpPr>
            <a:spLocks noChangeArrowheads="1" noChangeShapeType="1" noTextEdit="1"/>
          </p:cNvSpPr>
          <p:nvPr/>
        </p:nvSpPr>
        <p:spPr bwMode="auto">
          <a:xfrm>
            <a:off x="6172200" y="19812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a:rPr>
              <a:t>Fulcrum</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en-US" smtClean="0"/>
          </a:p>
        </p:txBody>
      </p:sp>
      <p:sp>
        <p:nvSpPr>
          <p:cNvPr id="88067" name="Rectangle 3"/>
          <p:cNvSpPr>
            <a:spLocks noGrp="1" noChangeArrowheads="1"/>
          </p:cNvSpPr>
          <p:nvPr>
            <p:ph type="body" idx="1"/>
          </p:nvPr>
        </p:nvSpPr>
        <p:spPr/>
        <p:txBody>
          <a:bodyPr/>
          <a:lstStyle/>
          <a:p>
            <a:endParaRPr lang="en-US" smtClean="0"/>
          </a:p>
        </p:txBody>
      </p:sp>
      <p:pic>
        <p:nvPicPr>
          <p:cNvPr id="88068"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AutoShape 5"/>
          <p:cNvSpPr>
            <a:spLocks noChangeArrowheads="1"/>
          </p:cNvSpPr>
          <p:nvPr/>
        </p:nvSpPr>
        <p:spPr bwMode="auto">
          <a:xfrm>
            <a:off x="6629400" y="3352800"/>
            <a:ext cx="838200" cy="2057400"/>
          </a:xfrm>
          <a:prstGeom prst="downArrow">
            <a:avLst>
              <a:gd name="adj1" fmla="val 50000"/>
              <a:gd name="adj2" fmla="val 61364"/>
            </a:avLst>
          </a:prstGeom>
          <a:solidFill>
            <a:srgbClr val="CC66FF"/>
          </a:solidFill>
          <a:ln w="38100" algn="ctr">
            <a:solidFill>
              <a:schemeClr val="tx1"/>
            </a:solidFill>
            <a:miter lim="800000"/>
            <a:headEnd/>
            <a:tailEnd/>
          </a:ln>
        </p:spPr>
        <p:txBody>
          <a:bodyPr wrap="none" anchor="ctr"/>
          <a:lstStyle/>
          <a:p>
            <a:endParaRPr lang="en-US"/>
          </a:p>
        </p:txBody>
      </p:sp>
      <p:sp>
        <p:nvSpPr>
          <p:cNvPr id="88070" name="AutoShape 6"/>
          <p:cNvSpPr>
            <a:spLocks noChangeArrowheads="1"/>
          </p:cNvSpPr>
          <p:nvPr/>
        </p:nvSpPr>
        <p:spPr bwMode="auto">
          <a:xfrm>
            <a:off x="4800600" y="2819400"/>
            <a:ext cx="838200" cy="2057400"/>
          </a:xfrm>
          <a:prstGeom prst="downArrow">
            <a:avLst>
              <a:gd name="adj1" fmla="val 50000"/>
              <a:gd name="adj2" fmla="val 61364"/>
            </a:avLst>
          </a:prstGeom>
          <a:solidFill>
            <a:srgbClr val="FF9900"/>
          </a:solidFill>
          <a:ln w="38100" algn="ctr">
            <a:solidFill>
              <a:schemeClr val="tx1"/>
            </a:solidFill>
            <a:miter lim="800000"/>
            <a:headEnd/>
            <a:tailEnd/>
          </a:ln>
        </p:spPr>
        <p:txBody>
          <a:bodyPr wrap="none" anchor="ctr"/>
          <a:lstStyle/>
          <a:p>
            <a:endParaRPr lang="en-US"/>
          </a:p>
        </p:txBody>
      </p:sp>
      <p:sp>
        <p:nvSpPr>
          <p:cNvPr id="88071"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8072"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8073"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8074"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8075"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8076" name="WordArt 12"/>
          <p:cNvSpPr>
            <a:spLocks noChangeArrowheads="1" noChangeShapeType="1" noTextEdit="1"/>
          </p:cNvSpPr>
          <p:nvPr/>
        </p:nvSpPr>
        <p:spPr bwMode="auto">
          <a:xfrm>
            <a:off x="381000" y="381000"/>
            <a:ext cx="7391400" cy="8604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solidFill>
                  <a:srgbClr val="FFFF00"/>
                </a:solidFill>
                <a:effectLst>
                  <a:outerShdw dist="53882" dir="2700000" algn="ctr" rotWithShape="0">
                    <a:srgbClr val="C0C0C0">
                      <a:alpha val="79999"/>
                    </a:srgbClr>
                  </a:outerShdw>
                </a:effectLst>
                <a:latin typeface="Times New Roman"/>
                <a:cs typeface="Times New Roman"/>
              </a:rPr>
              <a:t>and name the class of lever?</a:t>
            </a:r>
          </a:p>
        </p:txBody>
      </p:sp>
      <p:sp>
        <p:nvSpPr>
          <p:cNvPr id="88077" name="WordArt 13"/>
          <p:cNvSpPr>
            <a:spLocks noChangeArrowheads="1" noChangeShapeType="1" noTextEdit="1"/>
          </p:cNvSpPr>
          <p:nvPr/>
        </p:nvSpPr>
        <p:spPr bwMode="auto">
          <a:xfrm>
            <a:off x="2667000" y="1600200"/>
            <a:ext cx="140017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66FFCC"/>
                </a:solidFill>
                <a:effectLst>
                  <a:outerShdw dist="45791" dir="3378596" algn="ctr" rotWithShape="0">
                    <a:srgbClr val="4D4D4D">
                      <a:alpha val="79999"/>
                    </a:srgbClr>
                  </a:outerShdw>
                </a:effectLst>
                <a:latin typeface="Arial Black"/>
              </a:rPr>
              <a:t>Effort</a:t>
            </a:r>
          </a:p>
        </p:txBody>
      </p:sp>
      <p:sp>
        <p:nvSpPr>
          <p:cNvPr id="88078" name="WordArt 14"/>
          <p:cNvSpPr>
            <a:spLocks noChangeArrowheads="1" noChangeShapeType="1" noTextEdit="1"/>
          </p:cNvSpPr>
          <p:nvPr/>
        </p:nvSpPr>
        <p:spPr bwMode="auto">
          <a:xfrm>
            <a:off x="4648200" y="1524000"/>
            <a:ext cx="1219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FF9933"/>
                </a:solidFill>
                <a:effectLst>
                  <a:outerShdw dist="45791" dir="3378596" algn="ctr" rotWithShape="0">
                    <a:srgbClr val="4D4D4D">
                      <a:alpha val="79999"/>
                    </a:srgbClr>
                  </a:outerShdw>
                </a:effectLst>
                <a:latin typeface="Arial Black"/>
              </a:rPr>
              <a:t>Load</a:t>
            </a:r>
          </a:p>
        </p:txBody>
      </p:sp>
      <p:sp>
        <p:nvSpPr>
          <p:cNvPr id="88079" name="WordArt 15"/>
          <p:cNvSpPr>
            <a:spLocks noChangeArrowheads="1" noChangeShapeType="1" noTextEdit="1"/>
          </p:cNvSpPr>
          <p:nvPr/>
        </p:nvSpPr>
        <p:spPr bwMode="auto">
          <a:xfrm>
            <a:off x="6172200" y="19812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a:rPr>
              <a:t>Fulcrum</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endParaRPr lang="en-US" smtClean="0"/>
          </a:p>
        </p:txBody>
      </p:sp>
      <p:sp>
        <p:nvSpPr>
          <p:cNvPr id="89091" name="Rectangle 3"/>
          <p:cNvSpPr>
            <a:spLocks noGrp="1" noChangeArrowheads="1"/>
          </p:cNvSpPr>
          <p:nvPr>
            <p:ph type="body" idx="1"/>
          </p:nvPr>
        </p:nvSpPr>
        <p:spPr/>
        <p:txBody>
          <a:bodyPr/>
          <a:lstStyle/>
          <a:p>
            <a:endParaRPr lang="en-US" smtClean="0"/>
          </a:p>
        </p:txBody>
      </p:sp>
      <p:pic>
        <p:nvPicPr>
          <p:cNvPr id="89092" name="Picture 4" descr="a second-class lever made with a wooden ruler and a 100 gram mass being measured with a spring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AutoShape 5"/>
          <p:cNvSpPr>
            <a:spLocks noChangeArrowheads="1"/>
          </p:cNvSpPr>
          <p:nvPr/>
        </p:nvSpPr>
        <p:spPr bwMode="auto">
          <a:xfrm>
            <a:off x="6629400" y="3352800"/>
            <a:ext cx="838200" cy="2057400"/>
          </a:xfrm>
          <a:prstGeom prst="downArrow">
            <a:avLst>
              <a:gd name="adj1" fmla="val 50000"/>
              <a:gd name="adj2" fmla="val 61364"/>
            </a:avLst>
          </a:prstGeom>
          <a:solidFill>
            <a:srgbClr val="CC66FF"/>
          </a:solidFill>
          <a:ln w="38100" algn="ctr">
            <a:solidFill>
              <a:schemeClr val="tx1"/>
            </a:solidFill>
            <a:miter lim="800000"/>
            <a:headEnd/>
            <a:tailEnd/>
          </a:ln>
        </p:spPr>
        <p:txBody>
          <a:bodyPr wrap="none" anchor="ctr"/>
          <a:lstStyle/>
          <a:p>
            <a:endParaRPr lang="en-US"/>
          </a:p>
        </p:txBody>
      </p:sp>
      <p:sp>
        <p:nvSpPr>
          <p:cNvPr id="89094" name="AutoShape 6"/>
          <p:cNvSpPr>
            <a:spLocks noChangeArrowheads="1"/>
          </p:cNvSpPr>
          <p:nvPr/>
        </p:nvSpPr>
        <p:spPr bwMode="auto">
          <a:xfrm>
            <a:off x="4800600" y="2819400"/>
            <a:ext cx="838200" cy="2057400"/>
          </a:xfrm>
          <a:prstGeom prst="downArrow">
            <a:avLst>
              <a:gd name="adj1" fmla="val 50000"/>
              <a:gd name="adj2" fmla="val 61364"/>
            </a:avLst>
          </a:prstGeom>
          <a:solidFill>
            <a:srgbClr val="FF9900"/>
          </a:solidFill>
          <a:ln w="38100" algn="ctr">
            <a:solidFill>
              <a:schemeClr val="tx1"/>
            </a:solidFill>
            <a:miter lim="800000"/>
            <a:headEnd/>
            <a:tailEnd/>
          </a:ln>
        </p:spPr>
        <p:txBody>
          <a:bodyPr wrap="none" anchor="ctr"/>
          <a:lstStyle/>
          <a:p>
            <a:endParaRPr lang="en-US"/>
          </a:p>
        </p:txBody>
      </p:sp>
      <p:sp>
        <p:nvSpPr>
          <p:cNvPr id="89095" name="AutoShape 7"/>
          <p:cNvSpPr>
            <a:spLocks noChangeArrowheads="1"/>
          </p:cNvSpPr>
          <p:nvPr/>
        </p:nvSpPr>
        <p:spPr bwMode="auto">
          <a:xfrm rot="10800000">
            <a:off x="2895600" y="2362200"/>
            <a:ext cx="838200" cy="2057400"/>
          </a:xfrm>
          <a:prstGeom prst="downArrow">
            <a:avLst>
              <a:gd name="adj1" fmla="val 50000"/>
              <a:gd name="adj2" fmla="val 61364"/>
            </a:avLst>
          </a:prstGeom>
          <a:solidFill>
            <a:srgbClr val="99FF99"/>
          </a:solidFill>
          <a:ln w="38100" algn="ctr">
            <a:solidFill>
              <a:schemeClr val="tx1"/>
            </a:solidFill>
            <a:miter lim="800000"/>
            <a:headEnd/>
            <a:tailEnd/>
          </a:ln>
        </p:spPr>
        <p:txBody>
          <a:bodyPr wrap="none" anchor="ctr"/>
          <a:lstStyle/>
          <a:p>
            <a:endParaRPr lang="en-US"/>
          </a:p>
        </p:txBody>
      </p:sp>
      <p:sp>
        <p:nvSpPr>
          <p:cNvPr id="89096" name="WordArt 8"/>
          <p:cNvSpPr>
            <a:spLocks noChangeArrowheads="1" noChangeShapeType="1" noTextEdit="1"/>
          </p:cNvSpPr>
          <p:nvPr/>
        </p:nvSpPr>
        <p:spPr bwMode="auto">
          <a:xfrm>
            <a:off x="7924800" y="228600"/>
            <a:ext cx="914400" cy="15240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89097" name="WordArt 9"/>
          <p:cNvSpPr>
            <a:spLocks noChangeArrowheads="1" noChangeShapeType="1" noTextEdit="1"/>
          </p:cNvSpPr>
          <p:nvPr/>
        </p:nvSpPr>
        <p:spPr bwMode="auto">
          <a:xfrm>
            <a:off x="2971800" y="4191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9098" name="WordArt 10"/>
          <p:cNvSpPr>
            <a:spLocks noChangeArrowheads="1" noChangeShapeType="1" noTextEdit="1"/>
          </p:cNvSpPr>
          <p:nvPr/>
        </p:nvSpPr>
        <p:spPr bwMode="auto">
          <a:xfrm>
            <a:off x="4876800" y="2286000"/>
            <a:ext cx="6096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9099" name="WordArt 11"/>
          <p:cNvSpPr>
            <a:spLocks noChangeArrowheads="1" noChangeShapeType="1" noTextEdit="1"/>
          </p:cNvSpPr>
          <p:nvPr/>
        </p:nvSpPr>
        <p:spPr bwMode="auto">
          <a:xfrm>
            <a:off x="6781800" y="2667000"/>
            <a:ext cx="5334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89100" name="WordArt 12"/>
          <p:cNvSpPr>
            <a:spLocks noChangeArrowheads="1" noChangeShapeType="1" noTextEdit="1"/>
          </p:cNvSpPr>
          <p:nvPr/>
        </p:nvSpPr>
        <p:spPr bwMode="auto">
          <a:xfrm>
            <a:off x="2667000" y="1600200"/>
            <a:ext cx="1400175"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rgbClr val="66FFCC"/>
                </a:solidFill>
                <a:effectLst>
                  <a:outerShdw dist="45791" dir="3378596" algn="ctr" rotWithShape="0">
                    <a:srgbClr val="4D4D4D">
                      <a:alpha val="79999"/>
                    </a:srgbClr>
                  </a:outerShdw>
                </a:effectLst>
                <a:latin typeface="Arial Black"/>
              </a:rPr>
              <a:t>Effort</a:t>
            </a:r>
          </a:p>
        </p:txBody>
      </p:sp>
      <p:sp>
        <p:nvSpPr>
          <p:cNvPr id="89101" name="WordArt 13"/>
          <p:cNvSpPr>
            <a:spLocks noChangeArrowheads="1" noChangeShapeType="1" noTextEdit="1"/>
          </p:cNvSpPr>
          <p:nvPr/>
        </p:nvSpPr>
        <p:spPr bwMode="auto">
          <a:xfrm>
            <a:off x="4648200" y="1524000"/>
            <a:ext cx="1219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FF9933"/>
                </a:solidFill>
                <a:effectLst>
                  <a:outerShdw dist="45791" dir="3378596" algn="ctr" rotWithShape="0">
                    <a:srgbClr val="4D4D4D">
                      <a:alpha val="79999"/>
                    </a:srgbClr>
                  </a:outerShdw>
                </a:effectLst>
                <a:latin typeface="Arial Black"/>
              </a:rPr>
              <a:t>Load</a:t>
            </a:r>
          </a:p>
        </p:txBody>
      </p:sp>
      <p:sp>
        <p:nvSpPr>
          <p:cNvPr id="89102" name="WordArt 14"/>
          <p:cNvSpPr>
            <a:spLocks noChangeArrowheads="1" noChangeShapeType="1" noTextEdit="1"/>
          </p:cNvSpPr>
          <p:nvPr/>
        </p:nvSpPr>
        <p:spPr bwMode="auto">
          <a:xfrm>
            <a:off x="6172200" y="19812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66FF"/>
                </a:solidFill>
                <a:effectLst>
                  <a:outerShdw dist="45791" dir="3378596" algn="ctr" rotWithShape="0">
                    <a:srgbClr val="4D4D4D">
                      <a:alpha val="79999"/>
                    </a:srgbClr>
                  </a:outerShdw>
                </a:effectLst>
                <a:latin typeface="Arial Black"/>
              </a:rPr>
              <a:t>Fulcrum</a:t>
            </a:r>
          </a:p>
        </p:txBody>
      </p:sp>
      <p:sp>
        <p:nvSpPr>
          <p:cNvPr id="89103" name="WordArt 15"/>
          <p:cNvSpPr>
            <a:spLocks noChangeArrowheads="1" noChangeShapeType="1" noTextEdit="1"/>
          </p:cNvSpPr>
          <p:nvPr/>
        </p:nvSpPr>
        <p:spPr bwMode="auto">
          <a:xfrm>
            <a:off x="762000" y="381000"/>
            <a:ext cx="6400800" cy="762000"/>
          </a:xfrm>
          <a:prstGeom prst="rect">
            <a:avLst/>
          </a:prstGeom>
        </p:spPr>
        <p:txBody>
          <a:bodyPr wrap="none" fromWordArt="1">
            <a:prstTxWarp prst="textPlain">
              <a:avLst>
                <a:gd name="adj" fmla="val 50000"/>
              </a:avLst>
            </a:prstTxWarp>
          </a:bodyPr>
          <a:lstStyle/>
          <a:p>
            <a:pPr algn="ctr"/>
            <a:r>
              <a:rPr lang="en-US" sz="3600" kern="10">
                <a:ln w="2857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Second Class Lever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en-US" smtClean="0"/>
          </a:p>
        </p:txBody>
      </p:sp>
      <p:sp>
        <p:nvSpPr>
          <p:cNvPr id="90115" name="Rectangle 3"/>
          <p:cNvSpPr>
            <a:spLocks noGrp="1" noChangeArrowheads="1"/>
          </p:cNvSpPr>
          <p:nvPr>
            <p:ph type="body" idx="1"/>
          </p:nvPr>
        </p:nvSpPr>
        <p:spPr/>
        <p:txBody>
          <a:bodyPr/>
          <a:lstStyle/>
          <a:p>
            <a:endParaRPr lang="en-US" smtClean="0"/>
          </a:p>
        </p:txBody>
      </p:sp>
      <p:pic>
        <p:nvPicPr>
          <p:cNvPr id="90116"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0118" name="AutoShape 6"/>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0119" name="AutoShape 7"/>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0120" name="WordArt 8"/>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0121" name="WordArt 9"/>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90122" name="WordArt 10"/>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0123" name="WordArt 11"/>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0124" name="WordArt 12"/>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US" smtClean="0"/>
          </a:p>
        </p:txBody>
      </p:sp>
      <p:sp>
        <p:nvSpPr>
          <p:cNvPr id="91139" name="Rectangle 3"/>
          <p:cNvSpPr>
            <a:spLocks noGrp="1" noChangeArrowheads="1"/>
          </p:cNvSpPr>
          <p:nvPr>
            <p:ph type="body" idx="1"/>
          </p:nvPr>
        </p:nvSpPr>
        <p:spPr/>
        <p:txBody>
          <a:bodyPr/>
          <a:lstStyle/>
          <a:p>
            <a:endParaRPr lang="en-US" smtClean="0"/>
          </a:p>
        </p:txBody>
      </p:sp>
      <p:pic>
        <p:nvPicPr>
          <p:cNvPr id="91140"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FFFF00"/>
          </a:solidFill>
          <a:ln w="28575" algn="ctr">
            <a:solidFill>
              <a:schemeClr val="tx1"/>
            </a:solidFill>
            <a:miter lim="800000"/>
            <a:headEnd/>
            <a:tailEnd/>
          </a:ln>
        </p:spPr>
        <p:txBody>
          <a:bodyPr wrap="none" anchor="ctr"/>
          <a:lstStyle/>
          <a:p>
            <a:endParaRPr lang="en-US"/>
          </a:p>
        </p:txBody>
      </p:sp>
      <p:sp>
        <p:nvSpPr>
          <p:cNvPr id="91142" name="AutoShape 6"/>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1143" name="AutoShape 7"/>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1144" name="WordArt 8"/>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1145" name="WordArt 9"/>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91146" name="WordArt 10"/>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1147" name="WordArt 11"/>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1148" name="WordArt 12"/>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a:spLocks noGrp="1"/>
          </p:cNvSpPr>
          <p:nvPr>
            <p:ph type="body" sz="half" idx="4294967295"/>
          </p:nvPr>
        </p:nvSpPr>
        <p:spPr>
          <a:xfrm>
            <a:off x="457200" y="304800"/>
            <a:ext cx="8153400" cy="5821363"/>
          </a:xfrm>
        </p:spPr>
        <p:txBody>
          <a:bodyPr/>
          <a:lstStyle/>
          <a:p>
            <a:r>
              <a:rPr lang="en-US" smtClean="0"/>
              <a:t>What is the MA of each pulley below?</a:t>
            </a:r>
          </a:p>
          <a:p>
            <a:endParaRPr lang="en-US"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0" name="WordArt 7"/>
          <p:cNvSpPr>
            <a:spLocks noChangeArrowheads="1" noChangeShapeType="1" noTextEdit="1"/>
          </p:cNvSpPr>
          <p:nvPr/>
        </p:nvSpPr>
        <p:spPr bwMode="auto">
          <a:xfrm>
            <a:off x="8534400" y="304800"/>
            <a:ext cx="3810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9221" name="WordArt 8"/>
          <p:cNvSpPr>
            <a:spLocks noChangeArrowheads="1" noChangeShapeType="1" noTextEdit="1"/>
          </p:cNvSpPr>
          <p:nvPr/>
        </p:nvSpPr>
        <p:spPr bwMode="auto">
          <a:xfrm>
            <a:off x="457200" y="1219200"/>
            <a:ext cx="457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222" name="WordArt 9"/>
          <p:cNvSpPr>
            <a:spLocks noChangeArrowheads="1" noChangeShapeType="1" noTextEdit="1"/>
          </p:cNvSpPr>
          <p:nvPr/>
        </p:nvSpPr>
        <p:spPr bwMode="auto">
          <a:xfrm>
            <a:off x="2971800" y="1219200"/>
            <a:ext cx="352425" cy="5715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223" name="WordArt 11"/>
          <p:cNvSpPr>
            <a:spLocks noChangeArrowheads="1" noChangeShapeType="1" noTextEdit="1"/>
          </p:cNvSpPr>
          <p:nvPr/>
        </p:nvSpPr>
        <p:spPr bwMode="auto">
          <a:xfrm>
            <a:off x="52578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9224" name="WordArt 12"/>
          <p:cNvSpPr>
            <a:spLocks noChangeArrowheads="1" noChangeShapeType="1" noTextEdit="1"/>
          </p:cNvSpPr>
          <p:nvPr/>
        </p:nvSpPr>
        <p:spPr bwMode="auto">
          <a:xfrm>
            <a:off x="7467600" y="1219200"/>
            <a:ext cx="352425" cy="5715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endParaRPr lang="en-US" smtClean="0"/>
          </a:p>
        </p:txBody>
      </p:sp>
      <p:sp>
        <p:nvSpPr>
          <p:cNvPr id="92163" name="Rectangle 3"/>
          <p:cNvSpPr>
            <a:spLocks noGrp="1" noChangeArrowheads="1"/>
          </p:cNvSpPr>
          <p:nvPr>
            <p:ph type="body" idx="1"/>
          </p:nvPr>
        </p:nvSpPr>
        <p:spPr/>
        <p:txBody>
          <a:bodyPr/>
          <a:lstStyle/>
          <a:p>
            <a:endParaRPr lang="en-US" smtClean="0"/>
          </a:p>
        </p:txBody>
      </p:sp>
      <p:pic>
        <p:nvPicPr>
          <p:cNvPr id="92164"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2166" name="WordArt 6"/>
          <p:cNvSpPr>
            <a:spLocks noChangeArrowheads="1" noChangeShapeType="1" noTextEdit="1"/>
          </p:cNvSpPr>
          <p:nvPr/>
        </p:nvSpPr>
        <p:spPr bwMode="auto">
          <a:xfrm>
            <a:off x="5029200" y="43434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Fulcrum</a:t>
            </a:r>
          </a:p>
        </p:txBody>
      </p:sp>
      <p:sp>
        <p:nvSpPr>
          <p:cNvPr id="92167"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2168" name="AutoShape 8"/>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2169" name="WordArt 9"/>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2170" name="WordArt 10"/>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92171" name="WordArt 11"/>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2172" name="WordArt 12"/>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2173" name="WordArt 13"/>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en-US" smtClean="0"/>
          </a:p>
        </p:txBody>
      </p:sp>
      <p:sp>
        <p:nvSpPr>
          <p:cNvPr id="93187" name="Rectangle 3"/>
          <p:cNvSpPr>
            <a:spLocks noGrp="1" noChangeArrowheads="1"/>
          </p:cNvSpPr>
          <p:nvPr>
            <p:ph type="body" idx="1"/>
          </p:nvPr>
        </p:nvSpPr>
        <p:spPr/>
        <p:txBody>
          <a:bodyPr/>
          <a:lstStyle/>
          <a:p>
            <a:endParaRPr lang="en-US" smtClean="0"/>
          </a:p>
        </p:txBody>
      </p:sp>
      <p:pic>
        <p:nvPicPr>
          <p:cNvPr id="93188"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3190" name="WordArt 6"/>
          <p:cNvSpPr>
            <a:spLocks noChangeArrowheads="1" noChangeShapeType="1" noTextEdit="1"/>
          </p:cNvSpPr>
          <p:nvPr/>
        </p:nvSpPr>
        <p:spPr bwMode="auto">
          <a:xfrm>
            <a:off x="5029200" y="43434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Fulcrum</a:t>
            </a:r>
          </a:p>
        </p:txBody>
      </p:sp>
      <p:sp>
        <p:nvSpPr>
          <p:cNvPr id="93191"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FF00"/>
          </a:solidFill>
          <a:ln w="28575" algn="ctr">
            <a:solidFill>
              <a:schemeClr val="tx1"/>
            </a:solidFill>
            <a:miter lim="800000"/>
            <a:headEnd/>
            <a:tailEnd/>
          </a:ln>
        </p:spPr>
        <p:txBody>
          <a:bodyPr wrap="none" anchor="ctr"/>
          <a:lstStyle/>
          <a:p>
            <a:endParaRPr lang="en-US"/>
          </a:p>
        </p:txBody>
      </p:sp>
      <p:sp>
        <p:nvSpPr>
          <p:cNvPr id="93192" name="AutoShape 8"/>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3193" name="WordArt 9"/>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3194" name="WordArt 10"/>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93195" name="WordArt 11"/>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3196" name="WordArt 12"/>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3197" name="WordArt 13"/>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endParaRPr lang="en-US" smtClean="0"/>
          </a:p>
        </p:txBody>
      </p:sp>
      <p:sp>
        <p:nvSpPr>
          <p:cNvPr id="94211" name="Rectangle 3"/>
          <p:cNvSpPr>
            <a:spLocks noGrp="1" noChangeArrowheads="1"/>
          </p:cNvSpPr>
          <p:nvPr>
            <p:ph type="body" idx="1"/>
          </p:nvPr>
        </p:nvSpPr>
        <p:spPr/>
        <p:txBody>
          <a:bodyPr/>
          <a:lstStyle/>
          <a:p>
            <a:endParaRPr lang="en-US" smtClean="0"/>
          </a:p>
        </p:txBody>
      </p:sp>
      <p:pic>
        <p:nvPicPr>
          <p:cNvPr id="94212"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4214" name="WordArt 6"/>
          <p:cNvSpPr>
            <a:spLocks noChangeArrowheads="1" noChangeShapeType="1" noTextEdit="1"/>
          </p:cNvSpPr>
          <p:nvPr/>
        </p:nvSpPr>
        <p:spPr bwMode="auto">
          <a:xfrm>
            <a:off x="5029200" y="43434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Fulcrum</a:t>
            </a:r>
          </a:p>
        </p:txBody>
      </p:sp>
      <p:sp>
        <p:nvSpPr>
          <p:cNvPr id="94215"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4216" name="WordArt 8"/>
          <p:cNvSpPr>
            <a:spLocks noChangeArrowheads="1" noChangeShapeType="1" noTextEdit="1"/>
          </p:cNvSpPr>
          <p:nvPr/>
        </p:nvSpPr>
        <p:spPr bwMode="auto">
          <a:xfrm>
            <a:off x="609600" y="2514600"/>
            <a:ext cx="2133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FF"/>
                </a:solidFill>
                <a:effectLst>
                  <a:outerShdw dist="45791" dir="3378596" algn="ctr" rotWithShape="0">
                    <a:srgbClr val="4D4D4D">
                      <a:alpha val="79999"/>
                    </a:srgbClr>
                  </a:outerShdw>
                </a:effectLst>
                <a:latin typeface="Arial Black"/>
              </a:rPr>
              <a:t>Force</a:t>
            </a:r>
          </a:p>
        </p:txBody>
      </p:sp>
      <p:sp>
        <p:nvSpPr>
          <p:cNvPr id="94217" name="AutoShape 9"/>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4218" name="WordArt 10"/>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4219" name="WordArt 11"/>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94220" name="WordArt 12"/>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94221" name="WordArt 13"/>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4222" name="WordArt 14"/>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endParaRPr lang="en-US" smtClean="0"/>
          </a:p>
        </p:txBody>
      </p:sp>
      <p:sp>
        <p:nvSpPr>
          <p:cNvPr id="95235" name="Rectangle 3"/>
          <p:cNvSpPr>
            <a:spLocks noGrp="1" noChangeArrowheads="1"/>
          </p:cNvSpPr>
          <p:nvPr>
            <p:ph type="body" idx="1"/>
          </p:nvPr>
        </p:nvSpPr>
        <p:spPr/>
        <p:txBody>
          <a:bodyPr/>
          <a:lstStyle/>
          <a:p>
            <a:endParaRPr lang="en-US" smtClean="0"/>
          </a:p>
        </p:txBody>
      </p:sp>
      <p:pic>
        <p:nvPicPr>
          <p:cNvPr id="95236"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5238" name="WordArt 6"/>
          <p:cNvSpPr>
            <a:spLocks noChangeArrowheads="1" noChangeShapeType="1" noTextEdit="1"/>
          </p:cNvSpPr>
          <p:nvPr/>
        </p:nvSpPr>
        <p:spPr bwMode="auto">
          <a:xfrm>
            <a:off x="5029200" y="43434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Fulcrum</a:t>
            </a:r>
          </a:p>
        </p:txBody>
      </p:sp>
      <p:sp>
        <p:nvSpPr>
          <p:cNvPr id="95239"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5240" name="WordArt 8"/>
          <p:cNvSpPr>
            <a:spLocks noChangeArrowheads="1" noChangeShapeType="1" noTextEdit="1"/>
          </p:cNvSpPr>
          <p:nvPr/>
        </p:nvSpPr>
        <p:spPr bwMode="auto">
          <a:xfrm>
            <a:off x="609600" y="2514600"/>
            <a:ext cx="2133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FF"/>
                </a:solidFill>
                <a:effectLst>
                  <a:outerShdw dist="45791" dir="3378596" algn="ctr" rotWithShape="0">
                    <a:srgbClr val="4D4D4D">
                      <a:alpha val="79999"/>
                    </a:srgbClr>
                  </a:outerShdw>
                </a:effectLst>
                <a:latin typeface="Arial Black"/>
              </a:rPr>
              <a:t>Force</a:t>
            </a:r>
          </a:p>
        </p:txBody>
      </p:sp>
      <p:sp>
        <p:nvSpPr>
          <p:cNvPr id="95241" name="AutoShape 9"/>
          <p:cNvSpPr>
            <a:spLocks noChangeArrowheads="1"/>
          </p:cNvSpPr>
          <p:nvPr/>
        </p:nvSpPr>
        <p:spPr bwMode="auto">
          <a:xfrm rot="-8223691">
            <a:off x="7086600" y="2743200"/>
            <a:ext cx="1143000" cy="533400"/>
          </a:xfrm>
          <a:prstGeom prst="leftArrow">
            <a:avLst>
              <a:gd name="adj1" fmla="val 50000"/>
              <a:gd name="adj2" fmla="val 53571"/>
            </a:avLst>
          </a:prstGeom>
          <a:solidFill>
            <a:srgbClr val="FFFF00"/>
          </a:solidFill>
          <a:ln w="28575" algn="ctr">
            <a:solidFill>
              <a:schemeClr val="tx1"/>
            </a:solidFill>
            <a:miter lim="800000"/>
            <a:headEnd/>
            <a:tailEnd/>
          </a:ln>
        </p:spPr>
        <p:txBody>
          <a:bodyPr wrap="none" anchor="ctr"/>
          <a:lstStyle/>
          <a:p>
            <a:endParaRPr lang="en-US"/>
          </a:p>
        </p:txBody>
      </p:sp>
      <p:sp>
        <p:nvSpPr>
          <p:cNvPr id="95242" name="WordArt 10"/>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5243" name="WordArt 11"/>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95244" name="WordArt 12"/>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95245" name="WordArt 13"/>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5246" name="WordArt 14"/>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en-US" smtClean="0"/>
          </a:p>
        </p:txBody>
      </p:sp>
      <p:sp>
        <p:nvSpPr>
          <p:cNvPr id="96259" name="Rectangle 3"/>
          <p:cNvSpPr>
            <a:spLocks noGrp="1" noChangeArrowheads="1"/>
          </p:cNvSpPr>
          <p:nvPr>
            <p:ph type="body" idx="1"/>
          </p:nvPr>
        </p:nvSpPr>
        <p:spPr/>
        <p:txBody>
          <a:bodyPr/>
          <a:lstStyle/>
          <a:p>
            <a:endParaRPr lang="en-US" smtClean="0"/>
          </a:p>
        </p:txBody>
      </p:sp>
      <p:pic>
        <p:nvPicPr>
          <p:cNvPr id="96260"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6262" name="WordArt 6"/>
          <p:cNvSpPr>
            <a:spLocks noChangeArrowheads="1" noChangeShapeType="1" noTextEdit="1"/>
          </p:cNvSpPr>
          <p:nvPr/>
        </p:nvSpPr>
        <p:spPr bwMode="auto">
          <a:xfrm>
            <a:off x="5029200" y="43434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Fulcrum</a:t>
            </a:r>
          </a:p>
        </p:txBody>
      </p:sp>
      <p:sp>
        <p:nvSpPr>
          <p:cNvPr id="96263"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6264" name="WordArt 8"/>
          <p:cNvSpPr>
            <a:spLocks noChangeArrowheads="1" noChangeShapeType="1" noTextEdit="1"/>
          </p:cNvSpPr>
          <p:nvPr/>
        </p:nvSpPr>
        <p:spPr bwMode="auto">
          <a:xfrm>
            <a:off x="609600" y="2514600"/>
            <a:ext cx="2133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FF"/>
                </a:solidFill>
                <a:effectLst>
                  <a:outerShdw dist="45791" dir="3378596" algn="ctr" rotWithShape="0">
                    <a:srgbClr val="4D4D4D">
                      <a:alpha val="79999"/>
                    </a:srgbClr>
                  </a:outerShdw>
                </a:effectLst>
                <a:latin typeface="Arial Black"/>
              </a:rPr>
              <a:t>Force</a:t>
            </a:r>
          </a:p>
        </p:txBody>
      </p:sp>
      <p:sp>
        <p:nvSpPr>
          <p:cNvPr id="96265" name="AutoShape 9"/>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6266" name="WordArt 10"/>
          <p:cNvSpPr>
            <a:spLocks noChangeArrowheads="1" noChangeShapeType="1" noTextEdit="1"/>
          </p:cNvSpPr>
          <p:nvPr/>
        </p:nvSpPr>
        <p:spPr bwMode="auto">
          <a:xfrm>
            <a:off x="7467600" y="3429000"/>
            <a:ext cx="1219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FFCC"/>
                </a:solidFill>
                <a:effectLst>
                  <a:outerShdw dist="45791" dir="3378596" algn="ctr" rotWithShape="0">
                    <a:srgbClr val="4D4D4D">
                      <a:alpha val="79999"/>
                    </a:srgbClr>
                  </a:outerShdw>
                </a:effectLst>
                <a:latin typeface="Arial Black"/>
              </a:rPr>
              <a:t>Load</a:t>
            </a:r>
          </a:p>
        </p:txBody>
      </p:sp>
      <p:sp>
        <p:nvSpPr>
          <p:cNvPr id="96267" name="WordArt 11"/>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6268" name="WordArt 12"/>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and name the class of lever?</a:t>
            </a:r>
          </a:p>
        </p:txBody>
      </p:sp>
      <p:sp>
        <p:nvSpPr>
          <p:cNvPr id="96269" name="WordArt 13"/>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6270" name="WordArt 14"/>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6271" name="WordArt 15"/>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smtClean="0"/>
          </a:p>
        </p:txBody>
      </p:sp>
      <p:sp>
        <p:nvSpPr>
          <p:cNvPr id="97283" name="Rectangle 3"/>
          <p:cNvSpPr>
            <a:spLocks noGrp="1" noChangeArrowheads="1"/>
          </p:cNvSpPr>
          <p:nvPr>
            <p:ph type="body" idx="1"/>
          </p:nvPr>
        </p:nvSpPr>
        <p:spPr/>
        <p:txBody>
          <a:bodyPr/>
          <a:lstStyle/>
          <a:p>
            <a:endParaRPr lang="en-US" smtClean="0"/>
          </a:p>
        </p:txBody>
      </p:sp>
      <p:pic>
        <p:nvPicPr>
          <p:cNvPr id="97284"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7286" name="WordArt 6"/>
          <p:cNvSpPr>
            <a:spLocks noChangeArrowheads="1" noChangeShapeType="1" noTextEdit="1"/>
          </p:cNvSpPr>
          <p:nvPr/>
        </p:nvSpPr>
        <p:spPr bwMode="auto">
          <a:xfrm>
            <a:off x="5029200" y="43434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Fulcrum</a:t>
            </a:r>
          </a:p>
        </p:txBody>
      </p:sp>
      <p:sp>
        <p:nvSpPr>
          <p:cNvPr id="97287"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7288" name="WordArt 8"/>
          <p:cNvSpPr>
            <a:spLocks noChangeArrowheads="1" noChangeShapeType="1" noTextEdit="1"/>
          </p:cNvSpPr>
          <p:nvPr/>
        </p:nvSpPr>
        <p:spPr bwMode="auto">
          <a:xfrm>
            <a:off x="609600" y="2514600"/>
            <a:ext cx="2133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FF"/>
                </a:solidFill>
                <a:effectLst>
                  <a:outerShdw dist="45791" dir="3378596" algn="ctr" rotWithShape="0">
                    <a:srgbClr val="4D4D4D">
                      <a:alpha val="79999"/>
                    </a:srgbClr>
                  </a:outerShdw>
                </a:effectLst>
                <a:latin typeface="Arial Black"/>
              </a:rPr>
              <a:t>Force</a:t>
            </a:r>
          </a:p>
        </p:txBody>
      </p:sp>
      <p:sp>
        <p:nvSpPr>
          <p:cNvPr id="97289" name="AutoShape 9"/>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7290" name="WordArt 10"/>
          <p:cNvSpPr>
            <a:spLocks noChangeArrowheads="1" noChangeShapeType="1" noTextEdit="1"/>
          </p:cNvSpPr>
          <p:nvPr/>
        </p:nvSpPr>
        <p:spPr bwMode="auto">
          <a:xfrm>
            <a:off x="7467600" y="3429000"/>
            <a:ext cx="1219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FFCC"/>
                </a:solidFill>
                <a:effectLst>
                  <a:outerShdw dist="45791" dir="3378596" algn="ctr" rotWithShape="0">
                    <a:srgbClr val="4D4D4D">
                      <a:alpha val="79999"/>
                    </a:srgbClr>
                  </a:outerShdw>
                </a:effectLst>
                <a:latin typeface="Arial Black"/>
              </a:rPr>
              <a:t>Load</a:t>
            </a:r>
          </a:p>
        </p:txBody>
      </p:sp>
      <p:sp>
        <p:nvSpPr>
          <p:cNvPr id="97291" name="WordArt 11"/>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7292" name="WordArt 12"/>
          <p:cNvSpPr>
            <a:spLocks noChangeArrowheads="1" noChangeShapeType="1" noTextEdit="1"/>
          </p:cNvSpPr>
          <p:nvPr/>
        </p:nvSpPr>
        <p:spPr bwMode="auto">
          <a:xfrm>
            <a:off x="381000" y="381000"/>
            <a:ext cx="6096000" cy="914400"/>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tx1"/>
                  </a:solidFill>
                  <a:round/>
                  <a:headEnd/>
                  <a:tailEnd/>
                </a:ln>
                <a:solidFill>
                  <a:srgbClr val="FFFF00"/>
                </a:solidFill>
                <a:effectLst>
                  <a:outerShdw dist="53882" dir="2700000" algn="ctr" rotWithShape="0">
                    <a:srgbClr val="C0C0C0">
                      <a:alpha val="79999"/>
                    </a:srgbClr>
                  </a:outerShdw>
                </a:effectLst>
                <a:latin typeface="Times New Roman"/>
                <a:cs typeface="Times New Roman"/>
              </a:rPr>
              <a:t>and name the class of lever?</a:t>
            </a:r>
          </a:p>
        </p:txBody>
      </p:sp>
      <p:sp>
        <p:nvSpPr>
          <p:cNvPr id="97293" name="WordArt 13"/>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7294" name="WordArt 14"/>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97295" name="WordArt 15"/>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smtClean="0"/>
          </a:p>
        </p:txBody>
      </p:sp>
      <p:sp>
        <p:nvSpPr>
          <p:cNvPr id="98307" name="Rectangle 3"/>
          <p:cNvSpPr>
            <a:spLocks noGrp="1" noChangeArrowheads="1"/>
          </p:cNvSpPr>
          <p:nvPr>
            <p:ph type="body" idx="1"/>
          </p:nvPr>
        </p:nvSpPr>
        <p:spPr/>
        <p:txBody>
          <a:bodyPr/>
          <a:lstStyle/>
          <a:p>
            <a:endParaRPr lang="en-US" smtClean="0"/>
          </a:p>
        </p:txBody>
      </p:sp>
      <p:pic>
        <p:nvPicPr>
          <p:cNvPr id="98308" name="Picture 4" descr="http://www.powermomsunite.com/wp-content/uploads/2009/04/bent_fishing_rod-300x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AutoShape 5"/>
          <p:cNvSpPr>
            <a:spLocks noChangeArrowheads="1"/>
          </p:cNvSpPr>
          <p:nvPr/>
        </p:nvSpPr>
        <p:spPr bwMode="auto">
          <a:xfrm rot="719038">
            <a:off x="3352800" y="4191000"/>
            <a:ext cx="1524000" cy="685800"/>
          </a:xfrm>
          <a:prstGeom prst="leftArrow">
            <a:avLst>
              <a:gd name="adj1" fmla="val 50000"/>
              <a:gd name="adj2" fmla="val 55556"/>
            </a:avLst>
          </a:prstGeom>
          <a:solidFill>
            <a:srgbClr val="00FFFF"/>
          </a:solidFill>
          <a:ln w="28575" algn="ctr">
            <a:solidFill>
              <a:schemeClr val="tx1"/>
            </a:solidFill>
            <a:miter lim="800000"/>
            <a:headEnd/>
            <a:tailEnd/>
          </a:ln>
        </p:spPr>
        <p:txBody>
          <a:bodyPr wrap="none" anchor="ctr"/>
          <a:lstStyle/>
          <a:p>
            <a:endParaRPr lang="en-US"/>
          </a:p>
        </p:txBody>
      </p:sp>
      <p:sp>
        <p:nvSpPr>
          <p:cNvPr id="98310" name="WordArt 6"/>
          <p:cNvSpPr>
            <a:spLocks noChangeArrowheads="1" noChangeShapeType="1" noTextEdit="1"/>
          </p:cNvSpPr>
          <p:nvPr/>
        </p:nvSpPr>
        <p:spPr bwMode="auto">
          <a:xfrm>
            <a:off x="5029200" y="4343400"/>
            <a:ext cx="20288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00FFFF"/>
                </a:solidFill>
                <a:effectLst>
                  <a:outerShdw dist="45791" dir="3378596" algn="ctr" rotWithShape="0">
                    <a:srgbClr val="4D4D4D">
                      <a:alpha val="79999"/>
                    </a:srgbClr>
                  </a:outerShdw>
                </a:effectLst>
                <a:latin typeface="Arial Black"/>
              </a:rPr>
              <a:t>Fulcrum</a:t>
            </a:r>
          </a:p>
        </p:txBody>
      </p:sp>
      <p:sp>
        <p:nvSpPr>
          <p:cNvPr id="98311" name="AutoShape 7"/>
          <p:cNvSpPr>
            <a:spLocks noChangeArrowheads="1"/>
          </p:cNvSpPr>
          <p:nvPr/>
        </p:nvSpPr>
        <p:spPr bwMode="auto">
          <a:xfrm rot="2391220">
            <a:off x="2667000" y="2819400"/>
            <a:ext cx="1143000" cy="533400"/>
          </a:xfrm>
          <a:prstGeom prst="leftArrow">
            <a:avLst>
              <a:gd name="adj1" fmla="val 50000"/>
              <a:gd name="adj2" fmla="val 53571"/>
            </a:avLst>
          </a:prstGeom>
          <a:solidFill>
            <a:srgbClr val="FF66FF"/>
          </a:solidFill>
          <a:ln w="28575" algn="ctr">
            <a:solidFill>
              <a:schemeClr val="tx1"/>
            </a:solidFill>
            <a:miter lim="800000"/>
            <a:headEnd/>
            <a:tailEnd/>
          </a:ln>
        </p:spPr>
        <p:txBody>
          <a:bodyPr wrap="none" anchor="ctr"/>
          <a:lstStyle/>
          <a:p>
            <a:endParaRPr lang="en-US"/>
          </a:p>
        </p:txBody>
      </p:sp>
      <p:sp>
        <p:nvSpPr>
          <p:cNvPr id="98312" name="WordArt 8"/>
          <p:cNvSpPr>
            <a:spLocks noChangeArrowheads="1" noChangeShapeType="1" noTextEdit="1"/>
          </p:cNvSpPr>
          <p:nvPr/>
        </p:nvSpPr>
        <p:spPr bwMode="auto">
          <a:xfrm>
            <a:off x="609600" y="2514600"/>
            <a:ext cx="2133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FF"/>
                </a:solidFill>
                <a:effectLst>
                  <a:outerShdw dist="45791" dir="3378596" algn="ctr" rotWithShape="0">
                    <a:srgbClr val="4D4D4D">
                      <a:alpha val="79999"/>
                    </a:srgbClr>
                  </a:outerShdw>
                </a:effectLst>
                <a:latin typeface="Arial Black"/>
              </a:rPr>
              <a:t>Force</a:t>
            </a:r>
          </a:p>
        </p:txBody>
      </p:sp>
      <p:sp>
        <p:nvSpPr>
          <p:cNvPr id="98313" name="AutoShape 9"/>
          <p:cNvSpPr>
            <a:spLocks noChangeArrowheads="1"/>
          </p:cNvSpPr>
          <p:nvPr/>
        </p:nvSpPr>
        <p:spPr bwMode="auto">
          <a:xfrm rot="-8223691">
            <a:off x="7086600" y="2743200"/>
            <a:ext cx="1143000" cy="533400"/>
          </a:xfrm>
          <a:prstGeom prst="leftArrow">
            <a:avLst>
              <a:gd name="adj1" fmla="val 50000"/>
              <a:gd name="adj2" fmla="val 53571"/>
            </a:avLst>
          </a:prstGeom>
          <a:solidFill>
            <a:srgbClr val="99FF99"/>
          </a:solidFill>
          <a:ln w="28575" algn="ctr">
            <a:solidFill>
              <a:schemeClr val="tx1"/>
            </a:solidFill>
            <a:miter lim="800000"/>
            <a:headEnd/>
            <a:tailEnd/>
          </a:ln>
        </p:spPr>
        <p:txBody>
          <a:bodyPr wrap="none" anchor="ctr"/>
          <a:lstStyle/>
          <a:p>
            <a:endParaRPr lang="en-US"/>
          </a:p>
        </p:txBody>
      </p:sp>
      <p:sp>
        <p:nvSpPr>
          <p:cNvPr id="98314" name="WordArt 10"/>
          <p:cNvSpPr>
            <a:spLocks noChangeArrowheads="1" noChangeShapeType="1" noTextEdit="1"/>
          </p:cNvSpPr>
          <p:nvPr/>
        </p:nvSpPr>
        <p:spPr bwMode="auto">
          <a:xfrm>
            <a:off x="7467600" y="3429000"/>
            <a:ext cx="12192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99FFCC"/>
                </a:solidFill>
                <a:effectLst>
                  <a:outerShdw dist="45791" dir="3378596" algn="ctr" rotWithShape="0">
                    <a:srgbClr val="4D4D4D">
                      <a:alpha val="79999"/>
                    </a:srgbClr>
                  </a:outerShdw>
                </a:effectLst>
                <a:latin typeface="Arial Black"/>
              </a:rPr>
              <a:t>Load</a:t>
            </a:r>
          </a:p>
        </p:txBody>
      </p:sp>
      <p:sp>
        <p:nvSpPr>
          <p:cNvPr id="98315" name="WordArt 11"/>
          <p:cNvSpPr>
            <a:spLocks noChangeArrowheads="1" noChangeShapeType="1" noTextEdit="1"/>
          </p:cNvSpPr>
          <p:nvPr/>
        </p:nvSpPr>
        <p:spPr bwMode="auto">
          <a:xfrm>
            <a:off x="7162800" y="304800"/>
            <a:ext cx="1524000" cy="11620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98316" name="WordArt 12"/>
          <p:cNvSpPr>
            <a:spLocks noChangeArrowheads="1" noChangeShapeType="1" noTextEdit="1"/>
          </p:cNvSpPr>
          <p:nvPr/>
        </p:nvSpPr>
        <p:spPr bwMode="auto">
          <a:xfrm>
            <a:off x="457200" y="381000"/>
            <a:ext cx="6172200" cy="8382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Third Class Lever</a:t>
            </a:r>
          </a:p>
        </p:txBody>
      </p:sp>
      <p:sp>
        <p:nvSpPr>
          <p:cNvPr id="98317" name="WordArt 13"/>
          <p:cNvSpPr>
            <a:spLocks noChangeArrowheads="1" noChangeShapeType="1" noTextEdit="1"/>
          </p:cNvSpPr>
          <p:nvPr/>
        </p:nvSpPr>
        <p:spPr bwMode="auto">
          <a:xfrm>
            <a:off x="7391400" y="1981200"/>
            <a:ext cx="633413"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98318" name="WordArt 14"/>
          <p:cNvSpPr>
            <a:spLocks noChangeArrowheads="1" noChangeShapeType="1" noTextEdit="1"/>
          </p:cNvSpPr>
          <p:nvPr/>
        </p:nvSpPr>
        <p:spPr bwMode="auto">
          <a:xfrm>
            <a:off x="2590800" y="3810000"/>
            <a:ext cx="7096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8319" name="WordArt 15"/>
          <p:cNvSpPr>
            <a:spLocks noChangeArrowheads="1" noChangeShapeType="1" noTextEdit="1"/>
          </p:cNvSpPr>
          <p:nvPr/>
        </p:nvSpPr>
        <p:spPr bwMode="auto">
          <a:xfrm>
            <a:off x="3657600" y="2895600"/>
            <a:ext cx="533400" cy="628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371715" name="Group 3"/>
          <p:cNvGraphicFramePr>
            <a:graphicFrameLocks noGrp="1"/>
          </p:cNvGraphicFramePr>
          <p:nvPr>
            <p:extLst>
              <p:ext uri="{D42A27DB-BD31-4B8C-83A1-F6EECF244321}">
                <p14:modId xmlns:p14="http://schemas.microsoft.com/office/powerpoint/2010/main" val="2244431888"/>
              </p:ext>
            </p:extLst>
          </p:nvPr>
        </p:nvGraphicFramePr>
        <p:xfrm>
          <a:off x="457200" y="838200"/>
          <a:ext cx="8305800" cy="5643564"/>
        </p:xfrm>
        <a:graphic>
          <a:graphicData uri="http://schemas.openxmlformats.org/drawingml/2006/table">
            <a:tbl>
              <a:tblPr/>
              <a:tblGrid>
                <a:gridCol w="1660525"/>
                <a:gridCol w="1662113"/>
                <a:gridCol w="1660525"/>
                <a:gridCol w="1662112"/>
                <a:gridCol w="1660525"/>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bg1"/>
                          </a:solidFill>
                          <a:effectLst/>
                          <a:latin typeface="Times New Roman" pitchFamily="18" charset="0"/>
                        </a:rPr>
                        <a:t>PULL OVER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ARE YOU CLEVER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ENOUGH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CC00"/>
                          </a:solidFill>
                          <a:effectLst/>
                          <a:latin typeface="Times New Roman" pitchFamily="18" charset="0"/>
                        </a:rPr>
                        <a:t>ON A JET PLANE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WHEELIN and DEALIN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itchFamily="18" charset="0"/>
                        </a:rPr>
                        <a:t>GREEN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9937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9937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99377" name="TextBox 50"/>
          <p:cNvSpPr txBox="1">
            <a:spLocks noChangeArrowheads="1"/>
          </p:cNvSpPr>
          <p:nvPr/>
        </p:nvSpPr>
        <p:spPr bwMode="auto">
          <a:xfrm>
            <a:off x="-457200" y="1524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Machines Review Game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Placeholder 2"/>
          <p:cNvSpPr>
            <a:spLocks noGrp="1"/>
          </p:cNvSpPr>
          <p:nvPr>
            <p:ph type="body" sz="half" idx="4294967295"/>
          </p:nvPr>
        </p:nvSpPr>
        <p:spPr>
          <a:xfrm>
            <a:off x="152400" y="228600"/>
            <a:ext cx="8763000" cy="5897563"/>
          </a:xfrm>
        </p:spPr>
        <p:txBody>
          <a:bodyPr/>
          <a:lstStyle/>
          <a:p>
            <a:r>
              <a:rPr lang="en-US" smtClean="0">
                <a:solidFill>
                  <a:srgbClr val="92D050"/>
                </a:solidFill>
              </a:rPr>
              <a:t>What simple machine is this and what’s the mechanical advantage?</a:t>
            </a:r>
          </a:p>
        </p:txBody>
      </p:sp>
      <p:pic>
        <p:nvPicPr>
          <p:cNvPr id="1003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Up-Down Arrow 5"/>
          <p:cNvSpPr/>
          <p:nvPr/>
        </p:nvSpPr>
        <p:spPr bwMode="auto">
          <a:xfrm rot="3093851">
            <a:off x="3673475" y="688975"/>
            <a:ext cx="538163" cy="58023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 name="Up-Down Arrow 6"/>
          <p:cNvSpPr/>
          <p:nvPr/>
        </p:nvSpPr>
        <p:spPr bwMode="auto">
          <a:xfrm rot="19267178">
            <a:off x="7162800" y="2743200"/>
            <a:ext cx="361950" cy="8112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00358" name="WordArt 6"/>
          <p:cNvSpPr>
            <a:spLocks noChangeArrowheads="1" noChangeShapeType="1" noTextEdit="1"/>
          </p:cNvSpPr>
          <p:nvPr/>
        </p:nvSpPr>
        <p:spPr bwMode="auto">
          <a:xfrm>
            <a:off x="457200" y="1524000"/>
            <a:ext cx="13716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100359" name="WordArt 7"/>
          <p:cNvSpPr>
            <a:spLocks noChangeArrowheads="1" noChangeShapeType="1" noTextEdit="1"/>
          </p:cNvSpPr>
          <p:nvPr/>
        </p:nvSpPr>
        <p:spPr bwMode="auto">
          <a:xfrm>
            <a:off x="3048000" y="3200400"/>
            <a:ext cx="1524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15 cm</a:t>
            </a:r>
          </a:p>
        </p:txBody>
      </p:sp>
      <p:sp>
        <p:nvSpPr>
          <p:cNvPr id="100360" name="WordArt 8"/>
          <p:cNvSpPr>
            <a:spLocks noChangeArrowheads="1" noChangeShapeType="1" noTextEdit="1"/>
          </p:cNvSpPr>
          <p:nvPr/>
        </p:nvSpPr>
        <p:spPr bwMode="auto">
          <a:xfrm>
            <a:off x="6324600" y="3200400"/>
            <a:ext cx="914400"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 cm</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Placeholder 2"/>
          <p:cNvSpPr>
            <a:spLocks noGrp="1"/>
          </p:cNvSpPr>
          <p:nvPr>
            <p:ph type="body" sz="half" idx="4294967295"/>
          </p:nvPr>
        </p:nvSpPr>
        <p:spPr>
          <a:xfrm>
            <a:off x="152400" y="228600"/>
            <a:ext cx="8763000" cy="5897563"/>
          </a:xfrm>
        </p:spPr>
        <p:txBody>
          <a:bodyPr/>
          <a:lstStyle/>
          <a:p>
            <a:r>
              <a:rPr lang="en-US" u="sng" smtClean="0">
                <a:solidFill>
                  <a:srgbClr val="FF9900"/>
                </a:solidFill>
              </a:rPr>
              <a:t>What simple machine is this</a:t>
            </a:r>
            <a:r>
              <a:rPr lang="en-US" smtClean="0">
                <a:solidFill>
                  <a:srgbClr val="92D050"/>
                </a:solidFill>
              </a:rPr>
              <a:t> and what’s the mechanical advantage?</a:t>
            </a: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 name="Up-Down Arrow 5"/>
          <p:cNvSpPr/>
          <p:nvPr/>
        </p:nvSpPr>
        <p:spPr bwMode="auto">
          <a:xfrm rot="3093851">
            <a:off x="3673475" y="688975"/>
            <a:ext cx="538163" cy="58023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7" name="Up-Down Arrow 6"/>
          <p:cNvSpPr/>
          <p:nvPr/>
        </p:nvSpPr>
        <p:spPr bwMode="auto">
          <a:xfrm rot="19267178">
            <a:off x="7162800" y="2743200"/>
            <a:ext cx="361950" cy="811213"/>
          </a:xfrm>
          <a:prstGeom prst="upDownArrow">
            <a:avLst/>
          </a:prstGeom>
          <a:solidFill>
            <a:schemeClr val="bg1"/>
          </a:solidFill>
          <a:ln w="28575" cap="flat" cmpd="sng" algn="ctr">
            <a:solidFill>
              <a:schemeClr val="tx1"/>
            </a:solidFill>
            <a:prstDash val="solid"/>
            <a:round/>
            <a:headEnd type="none" w="med" len="med"/>
            <a:tailEnd type="none" w="med" len="med"/>
          </a:ln>
          <a:effectLst/>
        </p:spPr>
        <p:txBody>
          <a:bodyPr/>
          <a:lstStyle/>
          <a:p>
            <a:pPr marL="342900" indent="-342900">
              <a:spcBef>
                <a:spcPct val="20000"/>
              </a:spcBef>
              <a:buClr>
                <a:schemeClr val="hlink"/>
              </a:buClr>
              <a:buSzPct val="65000"/>
              <a:buFont typeface="Wingdings" pitchFamily="2" charset="2"/>
              <a:buChar char="n"/>
              <a:defRPr/>
            </a:pPr>
            <a:endParaRPr lang="en-US" sz="3200">
              <a:effectLst>
                <a:outerShdw blurRad="38100" dist="38100" dir="2700000" algn="tl">
                  <a:srgbClr val="000000">
                    <a:alpha val="43137"/>
                  </a:srgbClr>
                </a:outerShdw>
              </a:effectLst>
              <a:latin typeface="Tahoma" pitchFamily="34" charset="0"/>
            </a:endParaRPr>
          </a:p>
        </p:txBody>
      </p:sp>
      <p:sp>
        <p:nvSpPr>
          <p:cNvPr id="101382" name="WordArt 6"/>
          <p:cNvSpPr>
            <a:spLocks noChangeArrowheads="1" noChangeShapeType="1" noTextEdit="1"/>
          </p:cNvSpPr>
          <p:nvPr/>
        </p:nvSpPr>
        <p:spPr bwMode="auto">
          <a:xfrm>
            <a:off x="457200" y="1524000"/>
            <a:ext cx="1371600" cy="1314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101383" name="WordArt 7"/>
          <p:cNvSpPr>
            <a:spLocks noChangeArrowheads="1" noChangeShapeType="1" noTextEdit="1"/>
          </p:cNvSpPr>
          <p:nvPr/>
        </p:nvSpPr>
        <p:spPr bwMode="auto">
          <a:xfrm>
            <a:off x="3048000" y="3200400"/>
            <a:ext cx="15240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15 cm</a:t>
            </a:r>
          </a:p>
        </p:txBody>
      </p:sp>
      <p:sp>
        <p:nvSpPr>
          <p:cNvPr id="101384" name="WordArt 8"/>
          <p:cNvSpPr>
            <a:spLocks noChangeArrowheads="1" noChangeShapeType="1" noTextEdit="1"/>
          </p:cNvSpPr>
          <p:nvPr/>
        </p:nvSpPr>
        <p:spPr bwMode="auto">
          <a:xfrm>
            <a:off x="6324600" y="3200400"/>
            <a:ext cx="914400" cy="4953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00"/>
                </a:solidFill>
                <a:effectLst>
                  <a:outerShdw dist="45791" dir="3378596" algn="ctr" rotWithShape="0">
                    <a:srgbClr val="4D4D4D">
                      <a:alpha val="79999"/>
                    </a:srgbClr>
                  </a:outerShdw>
                </a:effectLst>
                <a:latin typeface="Arial Black"/>
              </a:rPr>
              <a:t>3 cm</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afbae2e2cf05f169d328d5cd1567e8a26868bc"/>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4893</Words>
  <Application>Microsoft Office PowerPoint</Application>
  <PresentationFormat>On-screen Show (4:3)</PresentationFormat>
  <Paragraphs>1628</Paragraphs>
  <Slides>206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206</vt:i4>
      </vt:variant>
    </vt:vector>
  </HeadingPairs>
  <TitlesOfParts>
    <vt:vector size="214" baseType="lpstr">
      <vt:lpstr>Arial</vt:lpstr>
      <vt:lpstr>Arial Black</vt:lpstr>
      <vt:lpstr>Impact</vt:lpstr>
      <vt:lpstr>Tahoma</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2</cp:revision>
  <dcterms:modified xsi:type="dcterms:W3CDTF">2016-02-25T02:15:08Z</dcterms:modified>
</cp:coreProperties>
</file>